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14" r:id="rId3"/>
    <p:sldId id="415" r:id="rId4"/>
    <p:sldId id="416" r:id="rId5"/>
    <p:sldId id="417" r:id="rId6"/>
    <p:sldId id="419" r:id="rId7"/>
    <p:sldId id="420" r:id="rId8"/>
    <p:sldId id="421" r:id="rId9"/>
    <p:sldId id="422" r:id="rId10"/>
    <p:sldId id="423" r:id="rId11"/>
    <p:sldId id="418" r:id="rId12"/>
    <p:sldId id="424" r:id="rId13"/>
    <p:sldId id="425" r:id="rId14"/>
    <p:sldId id="426" r:id="rId15"/>
    <p:sldId id="427" r:id="rId16"/>
    <p:sldId id="428" r:id="rId17"/>
    <p:sldId id="429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.vasylchenko@outlook.com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0F1"/>
    <a:srgbClr val="DBEEF4"/>
    <a:srgbClr val="942825"/>
    <a:srgbClr val="80A13A"/>
    <a:srgbClr val="3D8F85"/>
    <a:srgbClr val="006600"/>
    <a:srgbClr val="F79646"/>
    <a:srgbClr val="FA9B1C"/>
    <a:srgbClr val="275791"/>
    <a:srgbClr val="FBB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2473" autoAdjust="0"/>
  </p:normalViewPr>
  <p:slideViewPr>
    <p:cSldViewPr snapToGrid="0">
      <p:cViewPr>
        <p:scale>
          <a:sx n="89" d="100"/>
          <a:sy n="89" d="100"/>
        </p:scale>
        <p:origin x="-1494" y="-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2923" y="-58"/>
      </p:cViewPr>
      <p:guideLst>
        <p:guide orient="horz" pos="2880"/>
        <p:guide pos="2160"/>
      </p:guideLst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6DEA9-C3EB-4B58-886A-6F43D6827EA3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4519A-E003-4E8D-808E-47F10062B6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95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519A-E003-4E8D-808E-47F10062B6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32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3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9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71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3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3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4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0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67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3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6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0167-F886-4195-A365-A63584BD830A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951B-157B-4B69-84D3-97B94CAD05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43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 Thin" pitchFamily="2" charset="0"/>
          <a:ea typeface="Roboto Thin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pay/bitcore-lib" TargetMode="External"/><Relationship Id="rId7" Type="http://schemas.openxmlformats.org/officeDocument/2006/relationships/hyperlink" Target="https://github.com/greenaddress/GreenBi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ycelium-com/wallet-android" TargetMode="External"/><Relationship Id="rId5" Type="http://schemas.openxmlformats.org/officeDocument/2006/relationships/hyperlink" Target="https://github.com/bitcoinj/bitcoinj" TargetMode="External"/><Relationship Id="rId4" Type="http://schemas.openxmlformats.org/officeDocument/2006/relationships/hyperlink" Target="https://github.com/bcoin-org/bco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ofitto/bitcoin-work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rocs.fi.muni.cz/public/papers/rsa_ccs17" TargetMode="External"/><Relationship Id="rId4" Type="http://schemas.openxmlformats.org/officeDocument/2006/relationships/hyperlink" Target="https://arstechnica.com/information-technology/2017/10/crypto-failure-cripples-millions-of-high-security-keys-750k-estonian-i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.corbellini.name/2015/05/30/elliptic-curve-cryptography-ecdh-and-ecds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4loZGYqaZ7I?t=35m45s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E021FFB-E4A3-45F5-B828-1A8CFB493AF1}"/>
              </a:ext>
            </a:extLst>
          </p:cNvPr>
          <p:cNvSpPr txBox="1">
            <a:spLocks/>
          </p:cNvSpPr>
          <p:nvPr/>
        </p:nvSpPr>
        <p:spPr>
          <a:xfrm>
            <a:off x="2209800" y="181080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j-cs"/>
              </a:defRPr>
            </a:lvl1pPr>
          </a:lstStyle>
          <a:p>
            <a:r>
              <a:rPr lang="en-US" dirty="0" smtClean="0"/>
              <a:t>Basic Cryptography and Bitcoin</a:t>
            </a:r>
            <a:endParaRPr lang="en-AU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962" y="176339"/>
            <a:ext cx="10094400" cy="2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77" y="5428098"/>
            <a:ext cx="1752049" cy="4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 Blockchain (transactions)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3" y="1475351"/>
            <a:ext cx="11222800" cy="401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 Blockchain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8" y="1074678"/>
            <a:ext cx="96488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4976" y="4888194"/>
            <a:ext cx="9400374" cy="129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Everybody has a copy of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database is (almost) append-only (i.e. data written </a:t>
            </a:r>
            <a:r>
              <a:rPr lang="en-US" dirty="0" smtClean="0"/>
              <a:t>is immutable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consistency of the database is easily verified as </a:t>
            </a:r>
            <a:r>
              <a:rPr lang="en-US" dirty="0" smtClean="0"/>
              <a:t>the system </a:t>
            </a:r>
            <a:r>
              <a:rPr lang="en-US" dirty="0"/>
              <a:t>follows specific rules</a:t>
            </a:r>
          </a:p>
        </p:txBody>
      </p:sp>
    </p:spTree>
    <p:extLst>
      <p:ext uri="{BB962C8B-B14F-4D97-AF65-F5344CB8AC3E}">
        <p14:creationId xmlns:p14="http://schemas.microsoft.com/office/powerpoint/2010/main" val="1249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 Blockchain (block header)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" y="2013868"/>
            <a:ext cx="11190233" cy="294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 mining(searching for nonce)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3" y="1151145"/>
            <a:ext cx="105822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1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 scripting (P2SH)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09" y="740059"/>
            <a:ext cx="9092727" cy="577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6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58" y="145858"/>
            <a:ext cx="9275500" cy="50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19" y="5289849"/>
            <a:ext cx="5671934" cy="14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1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895510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steps involved to transfer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bitcoins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53" y="859005"/>
            <a:ext cx="7520507" cy="570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895510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Links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398" y="1674976"/>
            <a:ext cx="8238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Libraries: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github.com/bitpay/bitcore-lib</a:t>
            </a:r>
            <a:r>
              <a:rPr lang="en-US" sz="2000" dirty="0" smtClean="0"/>
              <a:t>  - </a:t>
            </a:r>
            <a:r>
              <a:rPr lang="en-US" sz="2000" dirty="0" err="1" smtClean="0"/>
              <a:t>Bitcore</a:t>
            </a:r>
            <a:r>
              <a:rPr lang="en-US" sz="2000" dirty="0" smtClean="0"/>
              <a:t> (JavaScript)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github.com/bcoin-org/bcoin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 smtClean="0"/>
              <a:t>Bcoin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JavaScript)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github.com/bitcoinj/bitcoinj</a:t>
            </a:r>
            <a:r>
              <a:rPr lang="en-US" sz="2000" dirty="0" smtClean="0"/>
              <a:t> - </a:t>
            </a:r>
            <a:r>
              <a:rPr lang="en-US" sz="2000" dirty="0" err="1" smtClean="0"/>
              <a:t>BitcoinJ</a:t>
            </a:r>
            <a:r>
              <a:rPr lang="en-US" sz="2000" dirty="0" smtClean="0"/>
              <a:t> (Java)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Wallets: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github.com/mycelium-com/wallet-android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github.com/greenaddress/GreenBits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895510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Practical Exercise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Agenda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288" y="6485917"/>
            <a:ext cx="10094400" cy="2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001" y="1415052"/>
            <a:ext cx="1133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Hash functions, symmetric and asymmetric encryption, private and public keys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RSA and ECC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Bitcoin basics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Advanced scripting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Exercise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github.com/sofitto/bitcoin-workshop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Hash functions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000" y="893758"/>
            <a:ext cx="1045627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Computationally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efficient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computational time and power needed to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transform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input into output is very limited.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Hide 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about the input: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in contrast to previous property, it is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very hard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to obtain information on the input given the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The 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output should look random: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minor changes in the input will generate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a completely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distinct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well-distributed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output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It is impossible to see a direct link between the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input and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output.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46" y="3329308"/>
            <a:ext cx="2902721" cy="331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Hash functions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36146"/>
            <a:ext cx="84201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1647" y="4650081"/>
            <a:ext cx="10456279" cy="11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Bitcoin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– SHA-256, RIPEMD-160</a:t>
            </a:r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Ethereum – Keccak-256 (not NIST standard SHA-3) 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Symmetric encryption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52" y="1194586"/>
            <a:ext cx="55149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9679" y="3965249"/>
            <a:ext cx="8026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3DES, AES and many more…</a:t>
            </a:r>
          </a:p>
          <a:p>
            <a:endParaRPr lang="en-US" sz="2400" dirty="0" smtClean="0"/>
          </a:p>
          <a:p>
            <a:r>
              <a:rPr lang="en-US" sz="2400" dirty="0" smtClean="0"/>
              <a:t>Main weakness: the key should be shared between parties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0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Asymmetric encryption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026" y="974221"/>
            <a:ext cx="11212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Encryption </a:t>
            </a:r>
            <a:r>
              <a:rPr lang="en-US" sz="2000" dirty="0"/>
              <a:t>and </a:t>
            </a:r>
            <a:r>
              <a:rPr lang="en-US" sz="2000" dirty="0" smtClean="0"/>
              <a:t>decryption </a:t>
            </a:r>
            <a:r>
              <a:rPr lang="en-US" sz="2000" dirty="0"/>
              <a:t>are performed with </a:t>
            </a:r>
            <a:r>
              <a:rPr lang="en-US" sz="2000" dirty="0" smtClean="0"/>
              <a:t>different </a:t>
            </a:r>
            <a:r>
              <a:rPr lang="en-US" sz="2000" dirty="0"/>
              <a:t>keys: a </a:t>
            </a:r>
            <a:r>
              <a:rPr lang="en-US" sz="2000" b="1" dirty="0" smtClean="0"/>
              <a:t>private</a:t>
            </a:r>
            <a:r>
              <a:rPr lang="en-US" sz="2000" dirty="0" smtClean="0"/>
              <a:t> and </a:t>
            </a: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dirty="0"/>
              <a:t>key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private</a:t>
            </a:r>
            <a:r>
              <a:rPr lang="en-US" sz="2000" dirty="0"/>
              <a:t> </a:t>
            </a:r>
            <a:r>
              <a:rPr lang="en-US" sz="2000" dirty="0" smtClean="0"/>
              <a:t>key or </a:t>
            </a:r>
            <a:r>
              <a:rPr lang="en-US" sz="2000" dirty="0"/>
              <a:t>signing key (SK) is known only to the owner of that key. The </a:t>
            </a:r>
            <a:r>
              <a:rPr lang="en-US" sz="2000" b="1" dirty="0"/>
              <a:t>public</a:t>
            </a:r>
            <a:r>
              <a:rPr lang="en-US" sz="2000" dirty="0"/>
              <a:t> key </a:t>
            </a:r>
            <a:r>
              <a:rPr lang="en-US" sz="2000" dirty="0" smtClean="0"/>
              <a:t>or verification key </a:t>
            </a:r>
            <a:r>
              <a:rPr lang="en-US" sz="2000" dirty="0"/>
              <a:t>(VK) is visible to all users in the network.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63" y="3075330"/>
            <a:ext cx="7048500" cy="259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Asymmetric encryption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elliptic curve crypt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elliptic curve cryptograph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4356"/>
              </p:ext>
            </p:extLst>
          </p:nvPr>
        </p:nvGraphicFramePr>
        <p:xfrm>
          <a:off x="1839634" y="1327006"/>
          <a:ext cx="9133166" cy="4463773"/>
        </p:xfrm>
        <a:graphic>
          <a:graphicData uri="http://schemas.openxmlformats.org/drawingml/2006/table">
            <a:tbl>
              <a:tblPr/>
              <a:tblGrid>
                <a:gridCol w="1713256"/>
                <a:gridCol w="1713256"/>
                <a:gridCol w="1473904"/>
                <a:gridCol w="1473904"/>
                <a:gridCol w="1473904"/>
                <a:gridCol w="1284942"/>
              </a:tblGrid>
              <a:tr h="644213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Security(Bits)</a:t>
                      </a:r>
                      <a:endParaRPr lang="en-US" sz="1800" dirty="0">
                        <a:ln>
                          <a:noFill/>
                        </a:ln>
                      </a:endParaRPr>
                    </a:p>
                  </a:txBody>
                  <a:tcPr marL="69630" marR="69630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Minimum size (bits) of Public Keys</a:t>
                      </a:r>
                      <a:endParaRPr lang="en-US" sz="1800" dirty="0"/>
                    </a:p>
                  </a:txBody>
                  <a:tcPr marL="69630" marR="69630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Key Size Ratio</a:t>
                      </a:r>
                      <a:endParaRPr lang="en-US" sz="1800" dirty="0"/>
                    </a:p>
                  </a:txBody>
                  <a:tcPr marL="69630" marR="69630" marT="34815" marB="348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Protection From Attack</a:t>
                      </a:r>
                      <a:endParaRPr lang="en-US" sz="180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endParaRPr lang="en-US" sz="1800" dirty="0">
                        <a:ln>
                          <a:noFill/>
                        </a:ln>
                      </a:endParaRPr>
                    </a:p>
                  </a:txBody>
                  <a:tcPr marL="69630" marR="69630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5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DSA</a:t>
                      </a:r>
                      <a:endParaRPr lang="en-US" sz="18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RSA</a:t>
                      </a:r>
                      <a:endParaRPr lang="en-US" sz="18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ECC</a:t>
                      </a:r>
                      <a:endParaRPr lang="en-US" sz="18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n>
                            <a:noFill/>
                          </a:ln>
                          <a:effectLst/>
                        </a:rPr>
                        <a:t>ECC to RSA/DSA</a:t>
                      </a:r>
                      <a:endParaRPr lang="en-US" sz="180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endParaRPr lang="en-US" sz="18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1024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1024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lang="en-US" sz="16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1:6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Until 2010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112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2048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2048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effectLst/>
                        </a:rPr>
                        <a:t>224</a:t>
                      </a:r>
                      <a:endParaRPr lang="en-US" sz="16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1:9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Until 2030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703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128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3072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3072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effectLst/>
                        </a:rPr>
                        <a:t>256</a:t>
                      </a:r>
                      <a:endParaRPr lang="en-US" sz="16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1:12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Beyond 2031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192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7680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7680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effectLst/>
                        </a:rPr>
                        <a:t>384</a:t>
                      </a:r>
                      <a:endParaRPr lang="en-US" sz="16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1:20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7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256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15360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15360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512 +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1:30</a:t>
                      </a:r>
                    </a:p>
                  </a:txBody>
                  <a:tcPr marL="58025" marR="58025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n>
                          <a:noFill/>
                        </a:ln>
                      </a:endParaRPr>
                    </a:p>
                  </a:txBody>
                  <a:tcPr marL="69630" marR="69630" marT="34815" marB="348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05238" y="155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Recent problems with RSA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elliptic curve crypt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elliptic curve cryptograph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7" y="841682"/>
            <a:ext cx="4776773" cy="40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5067" y="5914210"/>
            <a:ext cx="11765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https://arstechnica.com/information-technology/2017/10/crypto-failure-cripples-millions-of-high-security-keys-750k-estonian-ids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25067" y="5508970"/>
            <a:ext cx="4086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crocs.fi.muni.cz/public/papers/rsa_ccs17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171" name="Picture 3" descr="roca_imp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07" y="935687"/>
            <a:ext cx="5164912" cy="39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4790"/>
            <a:ext cx="9433047" cy="8474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ECDSA “Under 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Hood“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81" y="6383949"/>
            <a:ext cx="1239837" cy="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elliptic curve crypt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elliptic curve cryptograph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47721" y="6429541"/>
            <a:ext cx="7095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http://andrea.corbellini.name/2015/05/30/elliptic-curve-cryptography-ecdh-and-ecdsa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9" y="803562"/>
            <a:ext cx="6940431" cy="55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21813" y="1227522"/>
            <a:ext cx="3486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youtu.be/4loZGYqaZ7I?t=35m45s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79065" y="803562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 PlayStation Hack: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31308</TotalTime>
  <Words>385</Words>
  <Application>Microsoft Office PowerPoint</Application>
  <PresentationFormat>Custom</PresentationFormat>
  <Paragraphs>89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Igor Ruzanov</dc:creator>
  <cp:lastModifiedBy>Igor</cp:lastModifiedBy>
  <cp:revision>348</cp:revision>
  <dcterms:created xsi:type="dcterms:W3CDTF">2016-09-15T11:30:02Z</dcterms:created>
  <dcterms:modified xsi:type="dcterms:W3CDTF">2018-09-24T15:21:43Z</dcterms:modified>
</cp:coreProperties>
</file>