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08050" y="1440815"/>
            <a:ext cx="10792460" cy="922020"/>
          </a:xfrm>
          <a:prstGeom prst="rect">
            <a:avLst/>
          </a:prstGeom>
          <a:noFill/>
        </p:spPr>
        <p:txBody>
          <a:bodyPr wrap="square" rtlCol="0">
            <a:spAutoFit/>
          </a:bodyPr>
          <a:p>
            <a:r>
              <a:rPr lang="en-IN" altLang="en-GB" sz="5400">
                <a:latin typeface="Bodoni MT Black" panose="02070A03080606020203" charset="0"/>
                <a:cs typeface="Bodoni MT Black" panose="02070A03080606020203" charset="0"/>
              </a:rPr>
              <a:t>COVID VACCINE ANALYSIS</a:t>
            </a:r>
            <a:endParaRPr lang="en-IN" altLang="en-GB" sz="5400">
              <a:latin typeface="Bodoni MT Black" panose="02070A03080606020203" charset="0"/>
              <a:cs typeface="Bodoni MT Black" panose="02070A03080606020203" charset="0"/>
            </a:endParaRPr>
          </a:p>
        </p:txBody>
      </p:sp>
      <p:pic>
        <p:nvPicPr>
          <p:cNvPr id="5" name="Picture 4" descr="image1"/>
          <p:cNvPicPr>
            <a:picLocks noChangeAspect="1"/>
          </p:cNvPicPr>
          <p:nvPr/>
        </p:nvPicPr>
        <p:blipFill>
          <a:blip r:embed="rId1"/>
          <a:stretch>
            <a:fillRect/>
          </a:stretch>
        </p:blipFill>
        <p:spPr>
          <a:xfrm>
            <a:off x="6379210" y="3429000"/>
            <a:ext cx="5321300" cy="2993390"/>
          </a:xfrm>
          <a:prstGeom prst="rect">
            <a:avLst/>
          </a:prstGeom>
        </p:spPr>
      </p:pic>
      <p:sp>
        <p:nvSpPr>
          <p:cNvPr id="6" name="Text Box 5"/>
          <p:cNvSpPr txBox="1"/>
          <p:nvPr/>
        </p:nvSpPr>
        <p:spPr>
          <a:xfrm>
            <a:off x="1069340" y="3219450"/>
            <a:ext cx="3705225" cy="460375"/>
          </a:xfrm>
          <a:prstGeom prst="rect">
            <a:avLst/>
          </a:prstGeom>
          <a:noFill/>
        </p:spPr>
        <p:txBody>
          <a:bodyPr wrap="square" rtlCol="0">
            <a:spAutoFit/>
          </a:bodyPr>
          <a:p>
            <a:r>
              <a:rPr lang="en-IN" altLang="en-GB" sz="2400"/>
              <a:t>Data analytics with cognos</a:t>
            </a:r>
            <a:endParaRPr lang="en-IN" altLang="en-GB" sz="2400"/>
          </a:p>
        </p:txBody>
      </p:sp>
      <p:sp>
        <p:nvSpPr>
          <p:cNvPr id="7" name="Text Box 6"/>
          <p:cNvSpPr txBox="1"/>
          <p:nvPr/>
        </p:nvSpPr>
        <p:spPr>
          <a:xfrm>
            <a:off x="1177290" y="4536440"/>
            <a:ext cx="2802255" cy="460375"/>
          </a:xfrm>
          <a:prstGeom prst="rect">
            <a:avLst/>
          </a:prstGeom>
          <a:noFill/>
        </p:spPr>
        <p:txBody>
          <a:bodyPr wrap="square" rtlCol="0">
            <a:spAutoFit/>
          </a:bodyPr>
          <a:p>
            <a:r>
              <a:rPr lang="en-IN" altLang="en-GB" sz="2400"/>
              <a:t>phase 4</a:t>
            </a:r>
            <a:endParaRPr lang="en-IN" altLang="en-GB" sz="2400"/>
          </a:p>
        </p:txBody>
      </p:sp>
      <p:sp>
        <p:nvSpPr>
          <p:cNvPr id="8" name="Donut 7"/>
          <p:cNvSpPr/>
          <p:nvPr/>
        </p:nvSpPr>
        <p:spPr>
          <a:xfrm>
            <a:off x="-384810" y="-810260"/>
            <a:ext cx="1721485" cy="2023110"/>
          </a:xfrm>
          <a:prstGeom prst="donut">
            <a:avLst>
              <a:gd name="adj" fmla="val 16178"/>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solidFill>
                <a:schemeClr val="tx1"/>
              </a:solidFill>
            </a:endParaRPr>
          </a:p>
        </p:txBody>
      </p:sp>
      <p:sp>
        <p:nvSpPr>
          <p:cNvPr id="9" name="Oval 8"/>
          <p:cNvSpPr/>
          <p:nvPr/>
        </p:nvSpPr>
        <p:spPr>
          <a:xfrm>
            <a:off x="500380" y="-279400"/>
            <a:ext cx="1605915" cy="1688465"/>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0" name="Oval 9"/>
          <p:cNvSpPr/>
          <p:nvPr/>
        </p:nvSpPr>
        <p:spPr>
          <a:xfrm>
            <a:off x="2106295" y="288290"/>
            <a:ext cx="417830" cy="38481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1" name="Oval 10"/>
          <p:cNvSpPr/>
          <p:nvPr/>
        </p:nvSpPr>
        <p:spPr>
          <a:xfrm>
            <a:off x="2106295" y="673100"/>
            <a:ext cx="167005" cy="18415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2" name="Oval 11"/>
          <p:cNvSpPr/>
          <p:nvPr/>
        </p:nvSpPr>
        <p:spPr>
          <a:xfrm>
            <a:off x="249555" y="673100"/>
            <a:ext cx="250825" cy="250825"/>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3" name="Oval 12"/>
          <p:cNvSpPr/>
          <p:nvPr/>
        </p:nvSpPr>
        <p:spPr>
          <a:xfrm>
            <a:off x="255905" y="1212850"/>
            <a:ext cx="652145" cy="585470"/>
          </a:xfrm>
          <a:prstGeom prst="ellipse">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7195" y="767080"/>
            <a:ext cx="5719445" cy="5323205"/>
          </a:xfrm>
          <a:prstGeom prst="rect">
            <a:avLst/>
          </a:prstGeom>
          <a:noFill/>
        </p:spPr>
        <p:txBody>
          <a:bodyPr wrap="square" rtlCol="0">
            <a:spAutoFit/>
          </a:bodyPr>
          <a:p>
            <a:r>
              <a:rPr lang="en-GB" altLang="en-US" sz="3200" b="1"/>
              <a:t>Introduction to the Study</a:t>
            </a:r>
            <a:r>
              <a:rPr lang="en-IN" altLang="en-GB" sz="3200" b="1"/>
              <a:t>:</a:t>
            </a:r>
            <a:endParaRPr lang="en-IN" altLang="en-GB" sz="3200" b="1"/>
          </a:p>
          <a:p>
            <a:endParaRPr lang="en-GB" altLang="en-US" sz="2800" b="1"/>
          </a:p>
          <a:p>
            <a:pPr indent="457200" algn="just"/>
            <a:r>
              <a:rPr lang="en-GB" altLang="en-US" sz="2800"/>
              <a:t>The COVID-19 pandemic has had a significant impact on the world, and vaccines have been developed at an unprecedented speed to combat the virus. This presentation provides a visual analysis of the efficacy of COVID-19 vaccines, analyzing data by age group, region, and manufacturer, as well as discussing side effects and safety concerns.</a:t>
            </a:r>
            <a:endParaRPr lang="en-GB" altLang="en-US" sz="2800"/>
          </a:p>
        </p:txBody>
      </p:sp>
      <p:pic>
        <p:nvPicPr>
          <p:cNvPr id="100" name="Picture 99"/>
          <p:cNvPicPr/>
          <p:nvPr/>
        </p:nvPicPr>
        <p:blipFill>
          <a:blip r:embed="rId1"/>
          <a:srcRect t="23150"/>
          <a:stretch>
            <a:fillRect/>
          </a:stretch>
        </p:blipFill>
        <p:spPr>
          <a:xfrm>
            <a:off x="6792595" y="1693545"/>
            <a:ext cx="4514850" cy="346964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68020" y="577215"/>
            <a:ext cx="10737215" cy="4461510"/>
          </a:xfrm>
          <a:prstGeom prst="rect">
            <a:avLst/>
          </a:prstGeom>
          <a:noFill/>
        </p:spPr>
        <p:txBody>
          <a:bodyPr wrap="square" rtlCol="0">
            <a:spAutoFit/>
          </a:bodyPr>
          <a:p>
            <a:r>
              <a:rPr lang="en-GB" altLang="en-US" sz="3200" b="1"/>
              <a:t>Data Collection and Analysis</a:t>
            </a:r>
            <a:r>
              <a:rPr lang="en-IN" altLang="en-GB" sz="3200" b="1"/>
              <a:t>:</a:t>
            </a:r>
            <a:endParaRPr lang="en-IN" altLang="en-GB" sz="3200" b="1"/>
          </a:p>
          <a:p>
            <a:endParaRPr lang="en-GB" altLang="en-US" sz="2800"/>
          </a:p>
          <a:p>
            <a:pPr indent="457200" algn="just"/>
            <a:r>
              <a:rPr lang="en-GB" altLang="en-US" sz="2800"/>
              <a:t>The data analyzed in this study was collected from various sources including clinical trials, real-world studies, and government reports.</a:t>
            </a:r>
            <a:endParaRPr lang="en-GB" altLang="en-US" sz="2800"/>
          </a:p>
          <a:p>
            <a:endParaRPr lang="en-GB" altLang="en-US" sz="2800"/>
          </a:p>
          <a:p>
            <a:pPr indent="457200" algn="just"/>
            <a:r>
              <a:rPr lang="en-GB" altLang="en-US" sz="2800"/>
              <a:t>The analysis was conducted using statistical methods and machine learning algorithms to identify patterns and trends in the data.</a:t>
            </a:r>
            <a:endParaRPr lang="en-GB" altLang="en-US" sz="2800"/>
          </a:p>
          <a:p>
            <a:endParaRPr lang="en-GB" altLang="en-US" sz="2800"/>
          </a:p>
          <a:p>
            <a:pPr indent="457200" algn="just"/>
            <a:r>
              <a:rPr lang="en-GB" altLang="en-US" sz="2800"/>
              <a:t>The data was stratified by age group, region, and vaccine manufacturer to provide a comprehensive analysis of vaccine efficacy.</a:t>
            </a:r>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035" y="4540250"/>
            <a:ext cx="5469255" cy="1630045"/>
          </a:xfrm>
          <a:prstGeom prst="rect">
            <a:avLst/>
          </a:prstGeom>
          <a:noFill/>
        </p:spPr>
        <p:txBody>
          <a:bodyPr wrap="square" rtlCol="0">
            <a:spAutoFit/>
          </a:bodyPr>
          <a:p>
            <a:r>
              <a:rPr lang="en-GB" altLang="en-US" sz="2800" b="1"/>
              <a:t>North America</a:t>
            </a:r>
            <a:r>
              <a:rPr lang="en-IN" altLang="en-GB" sz="2800" b="1"/>
              <a:t>:</a:t>
            </a:r>
            <a:endParaRPr lang="en-GB" altLang="en-US" sz="2400"/>
          </a:p>
          <a:p>
            <a:pPr indent="457200" algn="just"/>
            <a:r>
              <a:rPr lang="en-GB" altLang="en-US" sz="2400"/>
              <a:t>Vaccine efficacy rates in North America have been consistently high, with rates ranging from 85-95%.</a:t>
            </a:r>
            <a:endParaRPr lang="en-GB" altLang="en-US" sz="2400"/>
          </a:p>
        </p:txBody>
      </p:sp>
      <p:sp>
        <p:nvSpPr>
          <p:cNvPr id="3" name="Text Box 2"/>
          <p:cNvSpPr txBox="1"/>
          <p:nvPr/>
        </p:nvSpPr>
        <p:spPr>
          <a:xfrm>
            <a:off x="6220460" y="4540250"/>
            <a:ext cx="5619750" cy="1630045"/>
          </a:xfrm>
          <a:prstGeom prst="rect">
            <a:avLst/>
          </a:prstGeom>
          <a:noFill/>
        </p:spPr>
        <p:txBody>
          <a:bodyPr wrap="square" rtlCol="0">
            <a:spAutoFit/>
          </a:bodyPr>
          <a:p>
            <a:r>
              <a:rPr lang="en-GB" altLang="en-US" sz="2800" b="1"/>
              <a:t>Europe</a:t>
            </a:r>
            <a:r>
              <a:rPr lang="en-IN" altLang="en-GB" sz="2800" b="1"/>
              <a:t>:</a:t>
            </a:r>
            <a:endParaRPr lang="en-GB" altLang="en-US" sz="2400"/>
          </a:p>
          <a:p>
            <a:pPr algn="just"/>
            <a:r>
              <a:rPr lang="en-GB" altLang="en-US" sz="2400"/>
              <a:t>Europe has seen varying efficacy rates depending on the country, with rates ranging from 70-90%.</a:t>
            </a:r>
            <a:endParaRPr lang="en-GB" altLang="en-US" sz="2400"/>
          </a:p>
        </p:txBody>
      </p:sp>
      <p:pic>
        <p:nvPicPr>
          <p:cNvPr id="101" name="Picture 100"/>
          <p:cNvPicPr/>
          <p:nvPr/>
        </p:nvPicPr>
        <p:blipFill>
          <a:blip r:embed="rId1"/>
          <a:stretch>
            <a:fillRect/>
          </a:stretch>
        </p:blipFill>
        <p:spPr>
          <a:xfrm>
            <a:off x="603885" y="1077595"/>
            <a:ext cx="5248910" cy="2767330"/>
          </a:xfrm>
          <a:prstGeom prst="rect">
            <a:avLst/>
          </a:prstGeom>
          <a:noFill/>
          <a:ln w="9525">
            <a:noFill/>
          </a:ln>
        </p:spPr>
      </p:pic>
      <p:pic>
        <p:nvPicPr>
          <p:cNvPr id="102" name="Picture 101"/>
          <p:cNvPicPr/>
          <p:nvPr/>
        </p:nvPicPr>
        <p:blipFill>
          <a:blip r:embed="rId2"/>
          <a:stretch>
            <a:fillRect/>
          </a:stretch>
        </p:blipFill>
        <p:spPr>
          <a:xfrm>
            <a:off x="6957060" y="1077595"/>
            <a:ext cx="4147185" cy="290004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hart-1698512992920"/>
          <p:cNvPicPr>
            <a:picLocks noChangeAspect="1"/>
          </p:cNvPicPr>
          <p:nvPr/>
        </p:nvPicPr>
        <p:blipFill>
          <a:blip r:embed="rId1"/>
          <a:stretch>
            <a:fillRect/>
          </a:stretch>
        </p:blipFill>
        <p:spPr>
          <a:xfrm>
            <a:off x="511175" y="520065"/>
            <a:ext cx="11140440" cy="5833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035" y="393065"/>
            <a:ext cx="8228330" cy="768350"/>
          </a:xfrm>
          <a:prstGeom prst="rect">
            <a:avLst/>
          </a:prstGeom>
          <a:noFill/>
        </p:spPr>
        <p:txBody>
          <a:bodyPr wrap="square" rtlCol="0">
            <a:spAutoFit/>
          </a:bodyPr>
          <a:p>
            <a:r>
              <a:rPr lang="en-GB" altLang="en-US" sz="4400" b="1"/>
              <a:t>Conclusion and Recommendations</a:t>
            </a:r>
            <a:endParaRPr lang="en-GB" altLang="en-US" sz="4400" b="1"/>
          </a:p>
        </p:txBody>
      </p:sp>
      <p:sp>
        <p:nvSpPr>
          <p:cNvPr id="3" name="Text Box 2"/>
          <p:cNvSpPr txBox="1"/>
          <p:nvPr/>
        </p:nvSpPr>
        <p:spPr>
          <a:xfrm>
            <a:off x="701675" y="1764665"/>
            <a:ext cx="5184140" cy="2984500"/>
          </a:xfrm>
          <a:prstGeom prst="rect">
            <a:avLst/>
          </a:prstGeom>
          <a:noFill/>
        </p:spPr>
        <p:txBody>
          <a:bodyPr wrap="square" rtlCol="0">
            <a:spAutoFit/>
          </a:bodyPr>
          <a:p>
            <a:pPr algn="just"/>
            <a:r>
              <a:rPr lang="en-GB" altLang="en-US" sz="2400" b="1"/>
              <a:t>Overall Efficacy and Safety of COVID-19 Vaccines</a:t>
            </a:r>
            <a:r>
              <a:rPr lang="en-IN" altLang="en-GB" sz="2400" b="1"/>
              <a:t>:</a:t>
            </a:r>
            <a:endParaRPr lang="en-GB" altLang="en-US" sz="2000"/>
          </a:p>
          <a:p>
            <a:pPr algn="just"/>
            <a:r>
              <a:rPr lang="en-GB" altLang="en-US" sz="2000"/>
              <a:t>Based on our data analysis, COVID-19 vaccines have shown high efficacy rates across different age groups, regions, and manufacturers. While some side effects have been reported, they are generally mild and short-lived. The safety of the vaccines has been thoroughly tested and confirmed by regulatory agencies worldwide.</a:t>
            </a:r>
            <a:endParaRPr lang="en-GB" altLang="en-US" sz="2000"/>
          </a:p>
        </p:txBody>
      </p:sp>
      <p:sp>
        <p:nvSpPr>
          <p:cNvPr id="4" name="Text Box 3"/>
          <p:cNvSpPr txBox="1"/>
          <p:nvPr/>
        </p:nvSpPr>
        <p:spPr>
          <a:xfrm>
            <a:off x="6320790" y="1764665"/>
            <a:ext cx="5267960" cy="4215765"/>
          </a:xfrm>
          <a:prstGeom prst="rect">
            <a:avLst/>
          </a:prstGeom>
          <a:noFill/>
        </p:spPr>
        <p:txBody>
          <a:bodyPr wrap="square" rtlCol="0">
            <a:spAutoFit/>
          </a:bodyPr>
          <a:p>
            <a:pPr algn="just"/>
            <a:r>
              <a:rPr lang="en-GB" altLang="en-US" sz="2400" b="1"/>
              <a:t>Recommendations for Future Research and Implementation</a:t>
            </a:r>
            <a:r>
              <a:rPr lang="en-IN" altLang="en-GB" sz="2400" b="1"/>
              <a:t>:</a:t>
            </a:r>
            <a:endParaRPr lang="en-IN" altLang="en-GB" sz="2400" b="1"/>
          </a:p>
          <a:p>
            <a:pPr algn="just"/>
            <a:endParaRPr lang="en-GB" altLang="en-US" sz="2000"/>
          </a:p>
          <a:p>
            <a:pPr algn="just"/>
            <a:r>
              <a:rPr lang="en-GB" altLang="en-US" sz="2000"/>
              <a:t>While the current data supports the widespread use of COVID-19 vaccines, further research is needed to assess their long-term efficacy and potential side effects. Governments and healthcare organizations should continue to prioritize vaccine distribution and education efforts to ensure equitable access and uptake. Ongoing monitoring and reporting of adverse events will be crucial in maintaining public trust and confidence in the vaccines.</a:t>
            </a:r>
            <a:endParaRPr lang="en-GB"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1954</Words>
  <Application>WPS Presentation</Application>
  <PresentationFormat>Widescreen</PresentationFormat>
  <Paragraphs>33</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 Unicode MS</vt:lpstr>
      <vt:lpstr>Calibri Light</vt:lpstr>
      <vt:lpstr>Calibri</vt:lpstr>
      <vt:lpstr>Microsoft YaHei</vt:lpstr>
      <vt:lpstr>Bodoni MT Black</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ELCOT</dc:creator>
  <cp:lastModifiedBy>ELCOT</cp:lastModifiedBy>
  <cp:revision>1</cp:revision>
  <dcterms:created xsi:type="dcterms:W3CDTF">2023-10-28T17:38:09Z</dcterms:created>
  <dcterms:modified xsi:type="dcterms:W3CDTF">2023-10-28T17:38:09Z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02A4526D37E1407A9B5ACAC21C270675_11</vt:lpwstr>
  </property>
  <property fmtid="{D5CDD505-2E9C-101B-9397-08002B2CF9AE}" pid="3" name="KSOProductBuildVer">
    <vt:lpwstr>2057-12.2.0.13266</vt:lpwstr>
  </property>
</Properties>
</file>