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797675" cy="9926625"/>
  <p:embeddedFontLs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m9EqDtQZO2XAHN7Zeqw22ItP4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bold.fntdata"/><Relationship Id="rId23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b3a299bb6_0_16:notes"/>
          <p:cNvSpPr txBox="1"/>
          <p:nvPr>
            <p:ph idx="1" type="body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31b3a299bb6_0_1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2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 txBox="1"/>
          <p:nvPr>
            <p:ph idx="12" type="sldNum"/>
          </p:nvPr>
        </p:nvSpPr>
        <p:spPr>
          <a:xfrm>
            <a:off x="3849688" y="9429750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af7ef0920_0_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1af7ef0920_0_0:notes"/>
          <p:cNvSpPr txBox="1"/>
          <p:nvPr>
            <p:ph idx="1" type="body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g31af7ef0920_0_0:notes"/>
          <p:cNvSpPr txBox="1"/>
          <p:nvPr>
            <p:ph idx="12" type="sldNum"/>
          </p:nvPr>
        </p:nvSpPr>
        <p:spPr>
          <a:xfrm>
            <a:off x="3849688" y="9429750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af7ef0920_0_1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1af7ef0920_0_16:notes"/>
          <p:cNvSpPr txBox="1"/>
          <p:nvPr>
            <p:ph idx="1" type="body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9" name="Google Shape;229;g31af7ef0920_0_16:notes"/>
          <p:cNvSpPr txBox="1"/>
          <p:nvPr>
            <p:ph idx="12" type="sldNum"/>
          </p:nvPr>
        </p:nvSpPr>
        <p:spPr>
          <a:xfrm>
            <a:off x="3849688" y="9429750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b3a299bb6_0_8:notes"/>
          <p:cNvSpPr txBox="1"/>
          <p:nvPr>
            <p:ph idx="1" type="body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31b3a299bb6_0_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2" type="body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" name="Google Shape;96;p25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7" name="Google Shape;97;p25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8" name="Google Shape;98;p25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1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" name="Google Shape;36;p1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8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subTitle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20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20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20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1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21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22"/>
          <p:cNvSpPr txBox="1"/>
          <p:nvPr>
            <p:ph idx="3" type="body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4" type="body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3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23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23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/>
          <p:nvPr>
            <p:ph idx="2" type="pic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12"/>
              <a:buChar char="?"/>
              <a:defRPr sz="1200"/>
            </a:lvl2pPr>
            <a:lvl3pPr indent="-2768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Char char="?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4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24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4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 amt="29000"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4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4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4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title"/>
          </p:nvPr>
        </p:nvSpPr>
        <p:spPr>
          <a:xfrm>
            <a:off x="0" y="1"/>
            <a:ext cx="9144000" cy="1052400"/>
          </a:xfrm>
          <a:prstGeom prst="rect">
            <a:avLst/>
          </a:prstGeom>
          <a:solidFill>
            <a:srgbClr val="93B9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762000" y="132215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ill Sans"/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ill Sans"/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ill Sans"/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ill Sans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	:2303811724322106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	           	    </a:t>
            </a: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:SOFIYA.C 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        	            :II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		 :III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        	</a:t>
            </a: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:B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          </a:t>
            </a: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:03.12.2024 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"/>
          <p:cNvSpPr txBox="1"/>
          <p:nvPr>
            <p:ph idx="12" type="sldNum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"/>
          <p:cNvSpPr txBox="1"/>
          <p:nvPr>
            <p:ph idx="11" type="ftr"/>
          </p:nvPr>
        </p:nvSpPr>
        <p:spPr>
          <a:xfrm>
            <a:off x="1946032" y="4767263"/>
            <a:ext cx="3524738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" y="65822"/>
            <a:ext cx="1143000" cy="95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 b="20003" l="0" r="0" t="19997"/>
          <a:stretch/>
        </p:blipFill>
        <p:spPr>
          <a:xfrm>
            <a:off x="7924800" y="99586"/>
            <a:ext cx="1066800" cy="883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b3a299bb6_0_16"/>
          <p:cNvSpPr txBox="1"/>
          <p:nvPr>
            <p:ph type="title"/>
          </p:nvPr>
        </p:nvSpPr>
        <p:spPr>
          <a:xfrm>
            <a:off x="453189" y="122972"/>
            <a:ext cx="8229600" cy="7431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31b3a299bb6_0_16"/>
          <p:cNvSpPr txBox="1"/>
          <p:nvPr>
            <p:ph idx="12" type="sldNum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g31b3a299bb6_0_16"/>
          <p:cNvSpPr txBox="1"/>
          <p:nvPr>
            <p:ph idx="1" type="body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Shopping Cart &amp; Checkout Module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Enables users to add items to their cart and proceed to checkout.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Integrates payment gateways for secure transactions.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/>
          </a:p>
        </p:txBody>
      </p:sp>
      <p:sp>
        <p:nvSpPr>
          <p:cNvPr id="181" name="Google Shape;181;g31b3a299bb6_0_16"/>
          <p:cNvSpPr txBox="1"/>
          <p:nvPr>
            <p:ph idx="11" type="ftr"/>
          </p:nvPr>
        </p:nvSpPr>
        <p:spPr>
          <a:xfrm>
            <a:off x="3124200" y="4767263"/>
            <a:ext cx="3120292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89" name="Google Shape;189;p9"/>
          <p:cNvSpPr txBox="1"/>
          <p:nvPr>
            <p:ph idx="11" type="ftr"/>
          </p:nvPr>
        </p:nvSpPr>
        <p:spPr>
          <a:xfrm>
            <a:off x="3124200" y="4767263"/>
            <a:ext cx="2807677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077" y="914400"/>
            <a:ext cx="4038600" cy="370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9538" y="914400"/>
            <a:ext cx="4181231" cy="3646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>
            <p:ph idx="11" type="ftr"/>
          </p:nvPr>
        </p:nvSpPr>
        <p:spPr>
          <a:xfrm>
            <a:off x="3124200" y="4767263"/>
            <a:ext cx="2807677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412" y="914400"/>
            <a:ext cx="4630836" cy="3618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093" y="914401"/>
            <a:ext cx="3900552" cy="3618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idx="12" type="sldNum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0"/>
          <p:cNvSpPr txBox="1"/>
          <p:nvPr>
            <p:ph idx="4294967295"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09800"/>
            <a:ext cx="1981200" cy="15619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10" name="Google Shape;21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4825" y="1009799"/>
            <a:ext cx="2117650" cy="15088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11" name="Google Shape;21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0246" y="1009800"/>
            <a:ext cx="2763075" cy="15088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12" name="Google Shape;21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4175" y="2737550"/>
            <a:ext cx="3140650" cy="14954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89791" y="2802304"/>
            <a:ext cx="2609675" cy="15088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14" name="Google Shape;21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10150" y="2768512"/>
            <a:ext cx="2609675" cy="14335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af7ef0920_0_0"/>
          <p:cNvSpPr txBox="1"/>
          <p:nvPr>
            <p:ph idx="12" type="sldNum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31af7ef0920_0_0"/>
          <p:cNvSpPr txBox="1"/>
          <p:nvPr>
            <p:ph idx="4294967295"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g31af7ef092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160" y="975337"/>
            <a:ext cx="2694175" cy="14004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23" name="Google Shape;223;g31af7ef092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3427" y="1146437"/>
            <a:ext cx="3698025" cy="12293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24" name="Google Shape;224;g31af7ef0920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250" y="2664850"/>
            <a:ext cx="2761050" cy="18478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25" name="Google Shape;225;g31af7ef0920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97776" y="2636275"/>
            <a:ext cx="4533974" cy="18764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af7ef0920_0_16"/>
          <p:cNvSpPr txBox="1"/>
          <p:nvPr>
            <p:ph idx="12" type="sldNum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g31af7ef0920_0_16"/>
          <p:cNvSpPr txBox="1"/>
          <p:nvPr>
            <p:ph idx="4294967295"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g31af7ef0920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09800"/>
            <a:ext cx="4062926" cy="16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31af7ef0920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050" y="1009800"/>
            <a:ext cx="3849601" cy="15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31af7ef0920_0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4925" y="2819325"/>
            <a:ext cx="3556100" cy="17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11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 Shows how Java can build a simple e-commerce system.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 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 Ready for enhancements like online payments or better UI.</a:t>
            </a:r>
            <a:endParaRPr/>
          </a:p>
        </p:txBody>
      </p:sp>
      <p:sp>
        <p:nvSpPr>
          <p:cNvPr id="243" name="Google Shape;243;p11"/>
          <p:cNvSpPr txBox="1"/>
          <p:nvPr>
            <p:ph idx="11" type="ftr"/>
          </p:nvPr>
        </p:nvSpPr>
        <p:spPr>
          <a:xfrm>
            <a:off x="3124200" y="4767263"/>
            <a:ext cx="2940538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type="title"/>
          </p:nvPr>
        </p:nvSpPr>
        <p:spPr>
          <a:xfrm>
            <a:off x="381000" y="20383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2"/>
          <p:cNvSpPr txBox="1"/>
          <p:nvPr>
            <p:ph idx="11" type="ftr"/>
          </p:nvPr>
        </p:nvSpPr>
        <p:spPr>
          <a:xfrm>
            <a:off x="3124200" y="4767263"/>
            <a:ext cx="3096846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idx="11" type="ftr"/>
          </p:nvPr>
        </p:nvSpPr>
        <p:spPr>
          <a:xfrm>
            <a:off x="1602154" y="4767263"/>
            <a:ext cx="4259384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14" name="Google Shape;114;p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1280" lvl="0" marL="2743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0"/>
              <a:buNone/>
            </a:pPr>
            <a:r>
              <a:t/>
            </a:r>
            <a:endParaRPr b="1" sz="4000" u="sng">
              <a:solidFill>
                <a:srgbClr val="2222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1280" lvl="0" marL="27432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40"/>
              <a:buNone/>
            </a:pPr>
            <a:r>
              <a:t/>
            </a:r>
            <a:endParaRPr b="1" sz="4000" u="sng">
              <a:solidFill>
                <a:srgbClr val="2222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b="1" lang="en-US" sz="4000" u="sng">
                <a:solidFill>
                  <a:srgbClr val="2222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- Commerce Platform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idx="11" type="ftr"/>
          </p:nvPr>
        </p:nvSpPr>
        <p:spPr>
          <a:xfrm>
            <a:off x="2313354" y="4767263"/>
            <a:ext cx="342313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CGB1201 – JAVA PROGRAMMING  </a:t>
            </a:r>
            <a:endParaRPr/>
          </a:p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32783"/>
              <a:buNone/>
            </a:pPr>
            <a:r>
              <a:t/>
            </a:r>
            <a:endParaRPr b="1" sz="3355">
              <a:latin typeface="Arial"/>
              <a:ea typeface="Arial"/>
              <a:cs typeface="Arial"/>
              <a:sym typeface="Arial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2783"/>
              <a:buFont typeface="Arial"/>
              <a:buNone/>
            </a:pPr>
            <a:r>
              <a:rPr b="1" lang="en-US" sz="3355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3991">
                <a:latin typeface="Arial"/>
                <a:ea typeface="Arial"/>
                <a:cs typeface="Arial"/>
                <a:sym typeface="Arial"/>
              </a:rPr>
              <a:t>.User Experience Issues</a:t>
            </a:r>
            <a:r>
              <a:rPr lang="en-US" sz="3991">
                <a:latin typeface="Arial"/>
                <a:ea typeface="Arial"/>
                <a:cs typeface="Arial"/>
                <a:sym typeface="Arial"/>
              </a:rPr>
              <a:t>: Slow load times, complicated checkout processes, and lack of mobile optimization can lead to customer frustration and cart abandonment.</a:t>
            </a:r>
            <a:endParaRPr sz="3991">
              <a:latin typeface="Arial"/>
              <a:ea typeface="Arial"/>
              <a:cs typeface="Arial"/>
              <a:sym typeface="Arial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7552"/>
              <a:buNone/>
            </a:pPr>
            <a:r>
              <a:t/>
            </a:r>
            <a:endParaRPr b="1" sz="3991">
              <a:latin typeface="Arial"/>
              <a:ea typeface="Arial"/>
              <a:cs typeface="Arial"/>
              <a:sym typeface="Arial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7545"/>
              <a:buFont typeface="Arial"/>
              <a:buNone/>
            </a:pPr>
            <a:r>
              <a:rPr b="1" lang="en-US" sz="3991">
                <a:latin typeface="Arial"/>
                <a:ea typeface="Arial"/>
                <a:cs typeface="Arial"/>
                <a:sym typeface="Arial"/>
              </a:rPr>
              <a:t>2.Technical Problems</a:t>
            </a:r>
            <a:r>
              <a:rPr lang="en-US" sz="3991">
                <a:latin typeface="Arial"/>
                <a:ea typeface="Arial"/>
                <a:cs typeface="Arial"/>
                <a:sym typeface="Arial"/>
              </a:rPr>
              <a:t>: Frequent platform downtime, security vulnerabilities, and payment gateway failures can disrupt sales and damage customer trust.</a:t>
            </a:r>
            <a:endParaRPr sz="3991">
              <a:latin typeface="Arial"/>
              <a:ea typeface="Arial"/>
              <a:cs typeface="Arial"/>
              <a:sym typeface="Arial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7552"/>
              <a:buNone/>
            </a:pPr>
            <a:r>
              <a:t/>
            </a:r>
            <a:endParaRPr b="1" sz="3991">
              <a:latin typeface="Arial"/>
              <a:ea typeface="Arial"/>
              <a:cs typeface="Arial"/>
              <a:sym typeface="Arial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7545"/>
              <a:buFont typeface="Arial"/>
              <a:buNone/>
            </a:pPr>
            <a:r>
              <a:rPr b="1" lang="en-US" sz="3991">
                <a:latin typeface="Arial"/>
                <a:ea typeface="Arial"/>
                <a:cs typeface="Arial"/>
                <a:sym typeface="Arial"/>
              </a:rPr>
              <a:t>3.Complex checkout process:</a:t>
            </a:r>
            <a:r>
              <a:rPr lang="en-US" sz="3991">
                <a:latin typeface="Arial"/>
                <a:ea typeface="Arial"/>
                <a:cs typeface="Arial"/>
                <a:sym typeface="Arial"/>
              </a:rPr>
              <a:t> Issues with integrating inventory, shipping systems, and handling scalability during traffic spikes can impact operational efficiency.</a:t>
            </a:r>
            <a:endParaRPr sz="3991">
              <a:latin typeface="Arial"/>
              <a:ea typeface="Arial"/>
              <a:cs typeface="Arial"/>
              <a:sym typeface="Arial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4"/>
          <p:cNvSpPr txBox="1"/>
          <p:nvPr>
            <p:ph idx="11" type="ftr"/>
          </p:nvPr>
        </p:nvSpPr>
        <p:spPr>
          <a:xfrm>
            <a:off x="2514600" y="4767263"/>
            <a:ext cx="3346938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4447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3149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-US" sz="1906">
                <a:latin typeface="Arial"/>
                <a:ea typeface="Arial"/>
                <a:cs typeface="Arial"/>
                <a:sym typeface="Arial"/>
              </a:rPr>
              <a:t>Enhance User Experience</a:t>
            </a:r>
            <a:r>
              <a:rPr lang="en-US" sz="1906">
                <a:latin typeface="Arial"/>
                <a:ea typeface="Arial"/>
                <a:cs typeface="Arial"/>
                <a:sym typeface="Arial"/>
              </a:rPr>
              <a:t>: Provide a seamless, intuitive, and fast shopping experience for customers, including easy navigation, mobile optimization, and a simplified checkout process.</a:t>
            </a:r>
            <a:br>
              <a:rPr lang="en-US" sz="1906">
                <a:latin typeface="Arial"/>
                <a:ea typeface="Arial"/>
                <a:cs typeface="Arial"/>
                <a:sym typeface="Arial"/>
              </a:rPr>
            </a:br>
            <a:endParaRPr sz="1906">
              <a:latin typeface="Arial"/>
              <a:ea typeface="Arial"/>
              <a:cs typeface="Arial"/>
              <a:sym typeface="Arial"/>
            </a:endParaRPr>
          </a:p>
          <a:p>
            <a:pPr indent="-3314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-US" sz="1906">
                <a:latin typeface="Arial"/>
                <a:ea typeface="Arial"/>
                <a:cs typeface="Arial"/>
                <a:sym typeface="Arial"/>
              </a:rPr>
              <a:t>Ensure Platform Reliability and Security</a:t>
            </a:r>
            <a:r>
              <a:rPr lang="en-US" sz="1906">
                <a:latin typeface="Arial"/>
                <a:ea typeface="Arial"/>
                <a:cs typeface="Arial"/>
                <a:sym typeface="Arial"/>
              </a:rPr>
              <a:t>: Maintain consistent uptime, secure transactions, and protect customer data to build trust and minimize operational disruptions.</a:t>
            </a:r>
            <a:br>
              <a:rPr lang="en-US" sz="1906">
                <a:latin typeface="Arial"/>
                <a:ea typeface="Arial"/>
                <a:cs typeface="Arial"/>
                <a:sym typeface="Arial"/>
              </a:rPr>
            </a:br>
            <a:endParaRPr sz="1906">
              <a:latin typeface="Arial"/>
              <a:ea typeface="Arial"/>
              <a:cs typeface="Arial"/>
              <a:sym typeface="Arial"/>
            </a:endParaRPr>
          </a:p>
          <a:p>
            <a:pPr indent="-3314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-US" sz="1906">
                <a:latin typeface="Arial"/>
                <a:ea typeface="Arial"/>
                <a:cs typeface="Arial"/>
                <a:sym typeface="Arial"/>
              </a:rPr>
              <a:t>Improve Operational Efficiency</a:t>
            </a:r>
            <a:r>
              <a:rPr lang="en-US" sz="1906">
                <a:latin typeface="Arial"/>
                <a:ea typeface="Arial"/>
                <a:cs typeface="Arial"/>
                <a:sym typeface="Arial"/>
              </a:rPr>
              <a:t>: Integrate key systems (inventory, payments, shipping) seamlessly and ensure scalability to handle increasing traffic and sales volume.</a:t>
            </a:r>
            <a:br>
              <a:rPr lang="en-US" sz="1906">
                <a:latin typeface="Arial"/>
                <a:ea typeface="Arial"/>
                <a:cs typeface="Arial"/>
                <a:sym typeface="Arial"/>
              </a:rPr>
            </a:br>
            <a:endParaRPr sz="1906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56881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304800" y="133351"/>
            <a:ext cx="8229600" cy="7431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7"/>
          <p:cNvSpPr txBox="1"/>
          <p:nvPr>
            <p:ph idx="11" type="ftr"/>
          </p:nvPr>
        </p:nvSpPr>
        <p:spPr>
          <a:xfrm>
            <a:off x="2033954" y="4812863"/>
            <a:ext cx="403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39" name="Google Shape;139;p7"/>
          <p:cNvSpPr txBox="1"/>
          <p:nvPr>
            <p:ph idx="12" type="sldNum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50" y="1028850"/>
            <a:ext cx="4350375" cy="35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5600" y="1028850"/>
            <a:ext cx="3168800" cy="36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199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PROGRAMMING  - CONCEPTS USED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6"/>
          <p:cNvSpPr txBox="1"/>
          <p:nvPr>
            <p:ph idx="11" type="ftr"/>
          </p:nvPr>
        </p:nvSpPr>
        <p:spPr>
          <a:xfrm>
            <a:off x="2514600" y="4767263"/>
            <a:ext cx="3112477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1) OOP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2) File Handling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3) Collections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4) Exception Handling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5) Basic UI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457200" y="101917"/>
            <a:ext cx="8229600" cy="6411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LIST OF MODULES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5"/>
          <p:cNvSpPr txBox="1"/>
          <p:nvPr>
            <p:ph idx="11" type="ftr"/>
          </p:nvPr>
        </p:nvSpPr>
        <p:spPr>
          <a:xfrm>
            <a:off x="2743200" y="4767263"/>
            <a:ext cx="3329354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56" name="Google Shape;156;p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6400">
                <a:latin typeface="Arial"/>
                <a:ea typeface="Arial"/>
                <a:cs typeface="Arial"/>
                <a:sym typeface="Arial"/>
              </a:rPr>
              <a:t>Product Management Module</a:t>
            </a:r>
            <a:r>
              <a:rPr lang="en-US" sz="6400">
                <a:latin typeface="Arial"/>
                <a:ea typeface="Arial"/>
                <a:cs typeface="Arial"/>
                <a:sym typeface="Arial"/>
              </a:rPr>
              <a:t>: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2275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6400">
                <a:latin typeface="Arial"/>
                <a:ea typeface="Arial"/>
                <a:cs typeface="Arial"/>
                <a:sym typeface="Arial"/>
              </a:rPr>
              <a:t>Add/Update Products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227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6400">
                <a:latin typeface="Arial"/>
                <a:ea typeface="Arial"/>
                <a:cs typeface="Arial"/>
                <a:sym typeface="Arial"/>
              </a:rPr>
              <a:t>Manage Categories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227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6400">
                <a:latin typeface="Arial"/>
                <a:ea typeface="Arial"/>
                <a:cs typeface="Arial"/>
                <a:sym typeface="Arial"/>
              </a:rPr>
              <a:t>Inventory Tracking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5500"/>
              <a:buNone/>
            </a:pPr>
            <a:r>
              <a:rPr b="1" lang="en-US" sz="6400">
                <a:latin typeface="Arial"/>
                <a:ea typeface="Arial"/>
                <a:cs typeface="Arial"/>
                <a:sym typeface="Arial"/>
              </a:rPr>
              <a:t>User Account &amp; Authentication Module</a:t>
            </a:r>
            <a:r>
              <a:rPr lang="en-US" sz="6400">
                <a:latin typeface="Arial"/>
                <a:ea typeface="Arial"/>
                <a:cs typeface="Arial"/>
                <a:sym typeface="Arial"/>
              </a:rPr>
              <a:t>: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6400">
                <a:latin typeface="Arial"/>
                <a:ea typeface="Arial"/>
                <a:cs typeface="Arial"/>
                <a:sym typeface="Arial"/>
              </a:rPr>
              <a:t>User Registration &amp; Login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6400">
                <a:latin typeface="Arial"/>
                <a:ea typeface="Arial"/>
                <a:cs typeface="Arial"/>
                <a:sym typeface="Arial"/>
              </a:rPr>
              <a:t>Profile Management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6400">
                <a:latin typeface="Arial"/>
                <a:ea typeface="Arial"/>
                <a:cs typeface="Arial"/>
                <a:sym typeface="Arial"/>
              </a:rPr>
              <a:t>Role-based Access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5500"/>
              <a:buNone/>
            </a:pPr>
            <a:r>
              <a:rPr b="1" lang="en-US" sz="6400">
                <a:latin typeface="Arial"/>
                <a:ea typeface="Arial"/>
                <a:cs typeface="Arial"/>
                <a:sym typeface="Arial"/>
              </a:rPr>
              <a:t>Shopping Cart &amp; Checkout Module</a:t>
            </a:r>
            <a:r>
              <a:rPr lang="en-US" sz="6400">
                <a:latin typeface="Arial"/>
                <a:ea typeface="Arial"/>
                <a:cs typeface="Arial"/>
                <a:sym typeface="Arial"/>
              </a:rPr>
              <a:t>: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6400">
                <a:latin typeface="Arial"/>
                <a:ea typeface="Arial"/>
                <a:cs typeface="Arial"/>
                <a:sym typeface="Arial"/>
              </a:rPr>
              <a:t>Cart Management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6400">
                <a:latin typeface="Arial"/>
                <a:ea typeface="Arial"/>
                <a:cs typeface="Arial"/>
                <a:sym typeface="Arial"/>
              </a:rPr>
              <a:t>Payment Gateway Integration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6400">
                <a:latin typeface="Arial"/>
                <a:ea typeface="Arial"/>
                <a:cs typeface="Arial"/>
                <a:sym typeface="Arial"/>
              </a:rPr>
              <a:t>Order Summary &amp; Confirmation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9490"/>
              <a:buNone/>
            </a:pPr>
            <a:r>
              <a:t/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5970"/>
              <a:buNone/>
            </a:pPr>
            <a:r>
              <a:t/>
            </a:r>
            <a:endParaRPr sz="63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63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63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t/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10461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b3a299bb6_0_8"/>
          <p:cNvSpPr txBox="1"/>
          <p:nvPr>
            <p:ph type="title"/>
          </p:nvPr>
        </p:nvSpPr>
        <p:spPr>
          <a:xfrm>
            <a:off x="457200" y="101917"/>
            <a:ext cx="8229600" cy="6411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LIST OF MODULES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31b3a299bb6_0_8"/>
          <p:cNvSpPr txBox="1"/>
          <p:nvPr>
            <p:ph idx="11" type="ftr"/>
          </p:nvPr>
        </p:nvSpPr>
        <p:spPr>
          <a:xfrm>
            <a:off x="2743200" y="4767263"/>
            <a:ext cx="3016738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64" name="Google Shape;164;g31b3a299bb6_0_8"/>
          <p:cNvSpPr txBox="1"/>
          <p:nvPr>
            <p:ph idx="12" type="sldNum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g31b3a299bb6_0_8"/>
          <p:cNvSpPr txBox="1"/>
          <p:nvPr>
            <p:ph idx="1" type="body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68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Admin Dashboard Module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667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Manage Products &amp; Orders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667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Analytics &amp; Reporting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667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User Access &amp; Settings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 b="1" sz="593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 sz="63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63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63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844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453189" y="122972"/>
            <a:ext cx="8229600" cy="7431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8"/>
          <p:cNvSpPr txBox="1"/>
          <p:nvPr>
            <p:ph idx="1" type="body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160"/>
              <a:buFont typeface="Arial"/>
              <a:buNone/>
            </a:pPr>
            <a:r>
              <a:rPr b="1" lang="en-US" sz="3218">
                <a:latin typeface="Arial"/>
                <a:ea typeface="Arial"/>
                <a:cs typeface="Arial"/>
                <a:sym typeface="Arial"/>
              </a:rPr>
              <a:t>Product Management Module</a:t>
            </a:r>
            <a:endParaRPr b="1" sz="3218">
              <a:latin typeface="Arial"/>
              <a:ea typeface="Arial"/>
              <a:cs typeface="Arial"/>
              <a:sym typeface="Arial"/>
            </a:endParaRPr>
          </a:p>
          <a:p>
            <a:pPr indent="-35639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9968"/>
              <a:buFont typeface="Arial"/>
              <a:buChar char="●"/>
            </a:pPr>
            <a:r>
              <a:rPr lang="en-US" sz="3218">
                <a:latin typeface="Arial"/>
                <a:ea typeface="Arial"/>
                <a:cs typeface="Arial"/>
                <a:sym typeface="Arial"/>
              </a:rPr>
              <a:t>Allows administrators to add, update, and categorize products.</a:t>
            </a:r>
            <a:endParaRPr sz="3218">
              <a:latin typeface="Arial"/>
              <a:ea typeface="Arial"/>
              <a:cs typeface="Arial"/>
              <a:sym typeface="Arial"/>
            </a:endParaRPr>
          </a:p>
          <a:p>
            <a:pPr indent="-3563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68"/>
              <a:buFont typeface="Arial"/>
              <a:buChar char="●"/>
            </a:pPr>
            <a:r>
              <a:rPr lang="en-US" sz="3218">
                <a:latin typeface="Arial"/>
                <a:ea typeface="Arial"/>
                <a:cs typeface="Arial"/>
                <a:sym typeface="Arial"/>
              </a:rPr>
              <a:t>Manages product stock levels and pricing.</a:t>
            </a:r>
            <a:endParaRPr sz="321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2657"/>
              <a:buNone/>
            </a:pPr>
            <a:r>
              <a:rPr b="1" lang="en-US" sz="3119">
                <a:latin typeface="Arial"/>
                <a:ea typeface="Arial"/>
                <a:cs typeface="Arial"/>
                <a:sym typeface="Arial"/>
              </a:rPr>
              <a:t>User Account &amp; Authentication Module</a:t>
            </a:r>
            <a:endParaRPr b="1" sz="3119">
              <a:latin typeface="Arial"/>
              <a:ea typeface="Arial"/>
              <a:cs typeface="Arial"/>
              <a:sym typeface="Arial"/>
            </a:endParaRPr>
          </a:p>
          <a:p>
            <a:pPr indent="-35240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119">
                <a:latin typeface="Arial"/>
                <a:ea typeface="Arial"/>
                <a:cs typeface="Arial"/>
                <a:sym typeface="Arial"/>
              </a:rPr>
              <a:t>Handles user registration, login, and profile management.</a:t>
            </a:r>
            <a:endParaRPr sz="3119">
              <a:latin typeface="Arial"/>
              <a:ea typeface="Arial"/>
              <a:cs typeface="Arial"/>
              <a:sym typeface="Arial"/>
            </a:endParaRPr>
          </a:p>
          <a:p>
            <a:pPr indent="-35240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119">
                <a:latin typeface="Arial"/>
                <a:ea typeface="Arial"/>
                <a:cs typeface="Arial"/>
                <a:sym typeface="Arial"/>
              </a:rPr>
              <a:t>Ensures secure, role-based access for customers and admins.</a:t>
            </a:r>
            <a:endParaRPr sz="311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2051"/>
              <a:buNone/>
            </a:pPr>
            <a:r>
              <a:t/>
            </a:r>
            <a:endParaRPr sz="191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571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2857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75164"/>
              <a:buNone/>
            </a:pPr>
            <a:r>
              <a:t/>
            </a:r>
            <a:endParaRPr/>
          </a:p>
        </p:txBody>
      </p:sp>
      <p:sp>
        <p:nvSpPr>
          <p:cNvPr id="173" name="Google Shape;173;p8"/>
          <p:cNvSpPr txBox="1"/>
          <p:nvPr>
            <p:ph idx="11" type="ftr"/>
          </p:nvPr>
        </p:nvSpPr>
        <p:spPr>
          <a:xfrm>
            <a:off x="3124200" y="4767263"/>
            <a:ext cx="2956169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SOFIYA</dc:creator>
</cp:coreProperties>
</file>