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58" r:id="rId5"/>
    <p:sldId id="259" r:id="rId6"/>
    <p:sldId id="260" r:id="rId7"/>
    <p:sldId id="261" r:id="rId8"/>
    <p:sldId id="263" r:id="rId9"/>
    <p:sldId id="264" r:id="rId10"/>
    <p:sldId id="272"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86" d="100"/>
          <a:sy n="86" d="100"/>
        </p:scale>
        <p:origin x="12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72071-ADFD-4817-B40C-08355B770EF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BCAE5AC-0D49-4F8F-A1BA-2A55D73187F5}">
      <dgm:prSet/>
      <dgm:spPr/>
      <dgm:t>
        <a:bodyPr/>
        <a:lstStyle/>
        <a:p>
          <a:r>
            <a:rPr lang="en-US" b="1" dirty="0"/>
            <a:t>Data Silos &amp; Fragmentation</a:t>
          </a:r>
          <a:endParaRPr lang="en-US" dirty="0"/>
        </a:p>
      </dgm:t>
    </dgm:pt>
    <dgm:pt modelId="{92BE2985-9BB5-4DF9-B6D8-BE36E2F2F21D}" type="parTrans" cxnId="{3AFDB0F6-9586-45C3-A150-0BF97DB3F417}">
      <dgm:prSet/>
      <dgm:spPr/>
      <dgm:t>
        <a:bodyPr/>
        <a:lstStyle/>
        <a:p>
          <a:endParaRPr lang="en-US"/>
        </a:p>
      </dgm:t>
    </dgm:pt>
    <dgm:pt modelId="{E0F7C6B8-0D01-483A-9624-3F82939E286D}" type="sibTrans" cxnId="{3AFDB0F6-9586-45C3-A150-0BF97DB3F417}">
      <dgm:prSet/>
      <dgm:spPr/>
      <dgm:t>
        <a:bodyPr/>
        <a:lstStyle/>
        <a:p>
          <a:endParaRPr lang="en-US"/>
        </a:p>
      </dgm:t>
    </dgm:pt>
    <dgm:pt modelId="{F362CE79-DC2D-42AD-A7A5-5638198F6B70}">
      <dgm:prSet/>
      <dgm:spPr/>
      <dgm:t>
        <a:bodyPr/>
        <a:lstStyle/>
        <a:p>
          <a:r>
            <a:rPr lang="en-US" b="1" dirty="0"/>
            <a:t>Manual &amp; Inefficient Data Processing</a:t>
          </a:r>
          <a:endParaRPr lang="en-US" dirty="0"/>
        </a:p>
      </dgm:t>
    </dgm:pt>
    <dgm:pt modelId="{094D60EF-1763-49F7-A6E2-D73C5A049DF9}" type="parTrans" cxnId="{5C02622C-2449-4518-8CF0-68962176A338}">
      <dgm:prSet/>
      <dgm:spPr/>
      <dgm:t>
        <a:bodyPr/>
        <a:lstStyle/>
        <a:p>
          <a:endParaRPr lang="en-US"/>
        </a:p>
      </dgm:t>
    </dgm:pt>
    <dgm:pt modelId="{6DF1C7CD-889D-4FB9-AD04-45746F180F03}" type="sibTrans" cxnId="{5C02622C-2449-4518-8CF0-68962176A338}">
      <dgm:prSet/>
      <dgm:spPr/>
      <dgm:t>
        <a:bodyPr/>
        <a:lstStyle/>
        <a:p>
          <a:endParaRPr lang="en-US"/>
        </a:p>
      </dgm:t>
    </dgm:pt>
    <dgm:pt modelId="{16AE8B0C-AF29-489E-AA64-1C9240515932}">
      <dgm:prSet/>
      <dgm:spPr/>
      <dgm:t>
        <a:bodyPr/>
        <a:lstStyle/>
        <a:p>
          <a:r>
            <a:rPr lang="en-US" b="1" dirty="0"/>
            <a:t>Lack of Real-Time Insights</a:t>
          </a:r>
          <a:endParaRPr lang="en-US" dirty="0"/>
        </a:p>
      </dgm:t>
    </dgm:pt>
    <dgm:pt modelId="{A0CD7281-E309-4269-95B4-8FCFE6DF4FBC}" type="parTrans" cxnId="{003CC55E-7770-4208-9A3E-050EBAD61B86}">
      <dgm:prSet/>
      <dgm:spPr/>
      <dgm:t>
        <a:bodyPr/>
        <a:lstStyle/>
        <a:p>
          <a:endParaRPr lang="en-US"/>
        </a:p>
      </dgm:t>
    </dgm:pt>
    <dgm:pt modelId="{67593E73-8A2B-4124-BB59-AEF43EB7E08A}" type="sibTrans" cxnId="{003CC55E-7770-4208-9A3E-050EBAD61B86}">
      <dgm:prSet/>
      <dgm:spPr/>
      <dgm:t>
        <a:bodyPr/>
        <a:lstStyle/>
        <a:p>
          <a:endParaRPr lang="en-US"/>
        </a:p>
      </dgm:t>
    </dgm:pt>
    <dgm:pt modelId="{E2B6C55E-7C44-4E23-B210-0EE6AE5C194C}">
      <dgm:prSet/>
      <dgm:spPr/>
      <dgm:t>
        <a:bodyPr/>
        <a:lstStyle/>
        <a:p>
          <a:r>
            <a:rPr lang="en-US" b="1" dirty="0"/>
            <a:t>Geospatial Data Gaps:</a:t>
          </a:r>
          <a:endParaRPr lang="en-US" dirty="0"/>
        </a:p>
      </dgm:t>
    </dgm:pt>
    <dgm:pt modelId="{809B85CB-1A0D-4177-BD2C-DE43C08BD9B2}" type="parTrans" cxnId="{F65580E0-95E0-443B-B9E0-9A5DED9B67CD}">
      <dgm:prSet/>
      <dgm:spPr/>
      <dgm:t>
        <a:bodyPr/>
        <a:lstStyle/>
        <a:p>
          <a:endParaRPr lang="en-US"/>
        </a:p>
      </dgm:t>
    </dgm:pt>
    <dgm:pt modelId="{654CC64B-EEB2-4535-BA0E-08D3F94EDC7F}" type="sibTrans" cxnId="{F65580E0-95E0-443B-B9E0-9A5DED9B67CD}">
      <dgm:prSet/>
      <dgm:spPr/>
      <dgm:t>
        <a:bodyPr/>
        <a:lstStyle/>
        <a:p>
          <a:endParaRPr lang="en-US"/>
        </a:p>
      </dgm:t>
    </dgm:pt>
    <dgm:pt modelId="{F2449DF6-1955-4A42-BCF5-941EB56CD978}" type="pres">
      <dgm:prSet presAssocID="{DE372071-ADFD-4817-B40C-08355B770EFD}" presName="diagram" presStyleCnt="0">
        <dgm:presLayoutVars>
          <dgm:dir/>
          <dgm:resizeHandles val="exact"/>
        </dgm:presLayoutVars>
      </dgm:prSet>
      <dgm:spPr/>
    </dgm:pt>
    <dgm:pt modelId="{37A86903-3B56-4E2B-9B21-5BB5D3E1D3A1}" type="pres">
      <dgm:prSet presAssocID="{3BCAE5AC-0D49-4F8F-A1BA-2A55D73187F5}" presName="node" presStyleLbl="node1" presStyleIdx="0" presStyleCnt="4">
        <dgm:presLayoutVars>
          <dgm:bulletEnabled val="1"/>
        </dgm:presLayoutVars>
      </dgm:prSet>
      <dgm:spPr/>
    </dgm:pt>
    <dgm:pt modelId="{B00591F3-CEED-495B-96EB-42130F8B3C2E}" type="pres">
      <dgm:prSet presAssocID="{E0F7C6B8-0D01-483A-9624-3F82939E286D}" presName="sibTrans" presStyleCnt="0"/>
      <dgm:spPr/>
    </dgm:pt>
    <dgm:pt modelId="{A5FAF07B-09E7-42C7-AE7B-AEC54765037A}" type="pres">
      <dgm:prSet presAssocID="{F362CE79-DC2D-42AD-A7A5-5638198F6B70}" presName="node" presStyleLbl="node1" presStyleIdx="1" presStyleCnt="4">
        <dgm:presLayoutVars>
          <dgm:bulletEnabled val="1"/>
        </dgm:presLayoutVars>
      </dgm:prSet>
      <dgm:spPr/>
    </dgm:pt>
    <dgm:pt modelId="{8485BDD8-76EB-4877-85A9-F40300641DAE}" type="pres">
      <dgm:prSet presAssocID="{6DF1C7CD-889D-4FB9-AD04-45746F180F03}" presName="sibTrans" presStyleCnt="0"/>
      <dgm:spPr/>
    </dgm:pt>
    <dgm:pt modelId="{C73E2EDD-9B83-4266-91D6-E773066D1865}" type="pres">
      <dgm:prSet presAssocID="{16AE8B0C-AF29-489E-AA64-1C9240515932}" presName="node" presStyleLbl="node1" presStyleIdx="2" presStyleCnt="4">
        <dgm:presLayoutVars>
          <dgm:bulletEnabled val="1"/>
        </dgm:presLayoutVars>
      </dgm:prSet>
      <dgm:spPr/>
    </dgm:pt>
    <dgm:pt modelId="{E3077A75-D7BA-4BA3-A6E9-54ADC2867E9F}" type="pres">
      <dgm:prSet presAssocID="{67593E73-8A2B-4124-BB59-AEF43EB7E08A}" presName="sibTrans" presStyleCnt="0"/>
      <dgm:spPr/>
    </dgm:pt>
    <dgm:pt modelId="{969E3FFD-1772-4386-BD28-DF92567A262F}" type="pres">
      <dgm:prSet presAssocID="{E2B6C55E-7C44-4E23-B210-0EE6AE5C194C}" presName="node" presStyleLbl="node1" presStyleIdx="3" presStyleCnt="4">
        <dgm:presLayoutVars>
          <dgm:bulletEnabled val="1"/>
        </dgm:presLayoutVars>
      </dgm:prSet>
      <dgm:spPr/>
    </dgm:pt>
  </dgm:ptLst>
  <dgm:cxnLst>
    <dgm:cxn modelId="{5C02622C-2449-4518-8CF0-68962176A338}" srcId="{DE372071-ADFD-4817-B40C-08355B770EFD}" destId="{F362CE79-DC2D-42AD-A7A5-5638198F6B70}" srcOrd="1" destOrd="0" parTransId="{094D60EF-1763-49F7-A6E2-D73C5A049DF9}" sibTransId="{6DF1C7CD-889D-4FB9-AD04-45746F180F03}"/>
    <dgm:cxn modelId="{003CC55E-7770-4208-9A3E-050EBAD61B86}" srcId="{DE372071-ADFD-4817-B40C-08355B770EFD}" destId="{16AE8B0C-AF29-489E-AA64-1C9240515932}" srcOrd="2" destOrd="0" parTransId="{A0CD7281-E309-4269-95B4-8FCFE6DF4FBC}" sibTransId="{67593E73-8A2B-4124-BB59-AEF43EB7E08A}"/>
    <dgm:cxn modelId="{DB53E77C-FF02-4450-9ED6-A1F03FED7093}" type="presOf" srcId="{F362CE79-DC2D-42AD-A7A5-5638198F6B70}" destId="{A5FAF07B-09E7-42C7-AE7B-AEC54765037A}" srcOrd="0" destOrd="0" presId="urn:microsoft.com/office/officeart/2005/8/layout/default"/>
    <dgm:cxn modelId="{50969B7E-3491-4768-A469-45C7236673D0}" type="presOf" srcId="{E2B6C55E-7C44-4E23-B210-0EE6AE5C194C}" destId="{969E3FFD-1772-4386-BD28-DF92567A262F}" srcOrd="0" destOrd="0" presId="urn:microsoft.com/office/officeart/2005/8/layout/default"/>
    <dgm:cxn modelId="{875F8982-ED83-47DE-B9D6-8A27F24DBF03}" type="presOf" srcId="{16AE8B0C-AF29-489E-AA64-1C9240515932}" destId="{C73E2EDD-9B83-4266-91D6-E773066D1865}" srcOrd="0" destOrd="0" presId="urn:microsoft.com/office/officeart/2005/8/layout/default"/>
    <dgm:cxn modelId="{EBD48E83-4CC9-4AB3-BFFA-AEBC197BF7C6}" type="presOf" srcId="{DE372071-ADFD-4817-B40C-08355B770EFD}" destId="{F2449DF6-1955-4A42-BCF5-941EB56CD978}" srcOrd="0" destOrd="0" presId="urn:microsoft.com/office/officeart/2005/8/layout/default"/>
    <dgm:cxn modelId="{F65580E0-95E0-443B-B9E0-9A5DED9B67CD}" srcId="{DE372071-ADFD-4817-B40C-08355B770EFD}" destId="{E2B6C55E-7C44-4E23-B210-0EE6AE5C194C}" srcOrd="3" destOrd="0" parTransId="{809B85CB-1A0D-4177-BD2C-DE43C08BD9B2}" sibTransId="{654CC64B-EEB2-4535-BA0E-08D3F94EDC7F}"/>
    <dgm:cxn modelId="{B42F8DF2-8BCD-412C-A765-0CE82944C6A2}" type="presOf" srcId="{3BCAE5AC-0D49-4F8F-A1BA-2A55D73187F5}" destId="{37A86903-3B56-4E2B-9B21-5BB5D3E1D3A1}" srcOrd="0" destOrd="0" presId="urn:microsoft.com/office/officeart/2005/8/layout/default"/>
    <dgm:cxn modelId="{3AFDB0F6-9586-45C3-A150-0BF97DB3F417}" srcId="{DE372071-ADFD-4817-B40C-08355B770EFD}" destId="{3BCAE5AC-0D49-4F8F-A1BA-2A55D73187F5}" srcOrd="0" destOrd="0" parTransId="{92BE2985-9BB5-4DF9-B6D8-BE36E2F2F21D}" sibTransId="{E0F7C6B8-0D01-483A-9624-3F82939E286D}"/>
    <dgm:cxn modelId="{3BF86D9D-30EE-4117-869D-5EB2D7C0B392}" type="presParOf" srcId="{F2449DF6-1955-4A42-BCF5-941EB56CD978}" destId="{37A86903-3B56-4E2B-9B21-5BB5D3E1D3A1}" srcOrd="0" destOrd="0" presId="urn:microsoft.com/office/officeart/2005/8/layout/default"/>
    <dgm:cxn modelId="{5229FCE9-AA8E-42CA-822C-4DB2E524475D}" type="presParOf" srcId="{F2449DF6-1955-4A42-BCF5-941EB56CD978}" destId="{B00591F3-CEED-495B-96EB-42130F8B3C2E}" srcOrd="1" destOrd="0" presId="urn:microsoft.com/office/officeart/2005/8/layout/default"/>
    <dgm:cxn modelId="{6F77652D-3414-4AF3-AEC1-F694B3647BF3}" type="presParOf" srcId="{F2449DF6-1955-4A42-BCF5-941EB56CD978}" destId="{A5FAF07B-09E7-42C7-AE7B-AEC54765037A}" srcOrd="2" destOrd="0" presId="urn:microsoft.com/office/officeart/2005/8/layout/default"/>
    <dgm:cxn modelId="{2CDBC8D6-1598-4217-A547-FF6A3EB795D5}" type="presParOf" srcId="{F2449DF6-1955-4A42-BCF5-941EB56CD978}" destId="{8485BDD8-76EB-4877-85A9-F40300641DAE}" srcOrd="3" destOrd="0" presId="urn:microsoft.com/office/officeart/2005/8/layout/default"/>
    <dgm:cxn modelId="{67C70611-D0B3-4F8A-B752-64B55B15EEFA}" type="presParOf" srcId="{F2449DF6-1955-4A42-BCF5-941EB56CD978}" destId="{C73E2EDD-9B83-4266-91D6-E773066D1865}" srcOrd="4" destOrd="0" presId="urn:microsoft.com/office/officeart/2005/8/layout/default"/>
    <dgm:cxn modelId="{80E9CAEF-1983-46C5-AC14-38782A650C78}" type="presParOf" srcId="{F2449DF6-1955-4A42-BCF5-941EB56CD978}" destId="{E3077A75-D7BA-4BA3-A6E9-54ADC2867E9F}" srcOrd="5" destOrd="0" presId="urn:microsoft.com/office/officeart/2005/8/layout/default"/>
    <dgm:cxn modelId="{7360BF67-1F32-4793-994B-524853669FE1}" type="presParOf" srcId="{F2449DF6-1955-4A42-BCF5-941EB56CD978}" destId="{969E3FFD-1772-4386-BD28-DF92567A262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D3F9C3-DD9B-4257-88B7-187AE12DE420}" type="doc">
      <dgm:prSet loTypeId="urn:microsoft.com/office/officeart/2016/7/layout/ChevronBlockProcess" loCatId="process" qsTypeId="urn:microsoft.com/office/officeart/2005/8/quickstyle/simple1" qsCatId="simple" csTypeId="urn:microsoft.com/office/officeart/2005/8/colors/colorful2" csCatId="colorful"/>
      <dgm:spPr/>
      <dgm:t>
        <a:bodyPr/>
        <a:lstStyle/>
        <a:p>
          <a:endParaRPr lang="en-US"/>
        </a:p>
      </dgm:t>
    </dgm:pt>
    <dgm:pt modelId="{77E512B7-2ED0-485F-BC63-B40DCF120197}">
      <dgm:prSet/>
      <dgm:spPr/>
      <dgm:t>
        <a:bodyPr/>
        <a:lstStyle/>
        <a:p>
          <a:r>
            <a:rPr lang="en-US" b="1"/>
            <a:t>Excel</a:t>
          </a:r>
          <a:endParaRPr lang="en-US"/>
        </a:p>
      </dgm:t>
    </dgm:pt>
    <dgm:pt modelId="{A0C8E220-6BB8-40FE-9FE1-E66426EBB4CB}" type="parTrans" cxnId="{4CD6FA1C-7CE1-4158-8183-EB36143650FC}">
      <dgm:prSet/>
      <dgm:spPr/>
      <dgm:t>
        <a:bodyPr/>
        <a:lstStyle/>
        <a:p>
          <a:endParaRPr lang="en-US"/>
        </a:p>
      </dgm:t>
    </dgm:pt>
    <dgm:pt modelId="{39539734-B8D9-4D01-90C2-C0E0C28DE07B}" type="sibTrans" cxnId="{4CD6FA1C-7CE1-4158-8183-EB36143650FC}">
      <dgm:prSet/>
      <dgm:spPr/>
      <dgm:t>
        <a:bodyPr/>
        <a:lstStyle/>
        <a:p>
          <a:endParaRPr lang="en-US"/>
        </a:p>
      </dgm:t>
    </dgm:pt>
    <dgm:pt modelId="{1334B15F-CDD3-44FA-AC2B-C3450754F684}">
      <dgm:prSet/>
      <dgm:spPr/>
      <dgm:t>
        <a:bodyPr/>
        <a:lstStyle/>
        <a:p>
          <a:r>
            <a:rPr lang="en-US" dirty="0"/>
            <a:t>EDA and consolidate data using data provided</a:t>
          </a:r>
        </a:p>
      </dgm:t>
    </dgm:pt>
    <dgm:pt modelId="{39CA9EF6-152E-4137-8AD3-71744DA5DBCF}" type="parTrans" cxnId="{0FA941CF-3C05-4C25-8637-4AD8071311EE}">
      <dgm:prSet/>
      <dgm:spPr/>
      <dgm:t>
        <a:bodyPr/>
        <a:lstStyle/>
        <a:p>
          <a:endParaRPr lang="en-US"/>
        </a:p>
      </dgm:t>
    </dgm:pt>
    <dgm:pt modelId="{46F42F9D-5439-4303-8BDC-B325A25EABB8}" type="sibTrans" cxnId="{0FA941CF-3C05-4C25-8637-4AD8071311EE}">
      <dgm:prSet/>
      <dgm:spPr/>
      <dgm:t>
        <a:bodyPr/>
        <a:lstStyle/>
        <a:p>
          <a:endParaRPr lang="en-US"/>
        </a:p>
      </dgm:t>
    </dgm:pt>
    <dgm:pt modelId="{DFB91CAA-F129-46B9-A9DB-038C87F88DC9}">
      <dgm:prSet/>
      <dgm:spPr/>
      <dgm:t>
        <a:bodyPr/>
        <a:lstStyle/>
        <a:p>
          <a:r>
            <a:rPr lang="en-US" b="1"/>
            <a:t>Power BI:</a:t>
          </a:r>
          <a:endParaRPr lang="en-US"/>
        </a:p>
      </dgm:t>
    </dgm:pt>
    <dgm:pt modelId="{DA819B02-487C-42C1-8330-714B5048F822}" type="parTrans" cxnId="{9987A3C8-C46F-4A31-A4C3-120889A02E6E}">
      <dgm:prSet/>
      <dgm:spPr/>
      <dgm:t>
        <a:bodyPr/>
        <a:lstStyle/>
        <a:p>
          <a:endParaRPr lang="en-US"/>
        </a:p>
      </dgm:t>
    </dgm:pt>
    <dgm:pt modelId="{A2B351C5-0F54-4D36-B1F9-CB95DA7CCD34}" type="sibTrans" cxnId="{9987A3C8-C46F-4A31-A4C3-120889A02E6E}">
      <dgm:prSet/>
      <dgm:spPr/>
      <dgm:t>
        <a:bodyPr/>
        <a:lstStyle/>
        <a:p>
          <a:endParaRPr lang="en-US"/>
        </a:p>
      </dgm:t>
    </dgm:pt>
    <dgm:pt modelId="{F4CAAC08-FC02-44E1-A4DB-AC742227C708}">
      <dgm:prSet/>
      <dgm:spPr/>
      <dgm:t>
        <a:bodyPr/>
        <a:lstStyle/>
        <a:p>
          <a:r>
            <a:rPr lang="en-US"/>
            <a:t>Create interactive dashboards with geospatial and trend analysis.</a:t>
          </a:r>
        </a:p>
      </dgm:t>
    </dgm:pt>
    <dgm:pt modelId="{ADAD5D75-241E-43E1-AC28-531579BB8FE1}" type="parTrans" cxnId="{CFD591F0-487E-4058-8D80-EDFE71A0EB59}">
      <dgm:prSet/>
      <dgm:spPr/>
      <dgm:t>
        <a:bodyPr/>
        <a:lstStyle/>
        <a:p>
          <a:endParaRPr lang="en-US"/>
        </a:p>
      </dgm:t>
    </dgm:pt>
    <dgm:pt modelId="{0D0DBCD3-8448-46EE-B476-DAEC002FD0D2}" type="sibTrans" cxnId="{CFD591F0-487E-4058-8D80-EDFE71A0EB59}">
      <dgm:prSet/>
      <dgm:spPr/>
      <dgm:t>
        <a:bodyPr/>
        <a:lstStyle/>
        <a:p>
          <a:endParaRPr lang="en-US"/>
        </a:p>
      </dgm:t>
    </dgm:pt>
    <dgm:pt modelId="{A4D27ED9-F4FE-4065-B4E2-6DEB7A0CB46E}">
      <dgm:prSet/>
      <dgm:spPr/>
      <dgm:t>
        <a:bodyPr/>
        <a:lstStyle/>
        <a:p>
          <a:r>
            <a:rPr lang="en-US"/>
            <a:t>Map disparities and identify intervention priorities visually.</a:t>
          </a:r>
        </a:p>
      </dgm:t>
    </dgm:pt>
    <dgm:pt modelId="{BEF42174-3A7A-4783-BBDE-E296FDBBF7CA}" type="parTrans" cxnId="{7907C06B-CDB7-4505-AF2A-2009CFD72661}">
      <dgm:prSet/>
      <dgm:spPr/>
      <dgm:t>
        <a:bodyPr/>
        <a:lstStyle/>
        <a:p>
          <a:endParaRPr lang="en-US"/>
        </a:p>
      </dgm:t>
    </dgm:pt>
    <dgm:pt modelId="{0BE5A757-CF54-4080-AF9D-FE739DEDC086}" type="sibTrans" cxnId="{7907C06B-CDB7-4505-AF2A-2009CFD72661}">
      <dgm:prSet/>
      <dgm:spPr/>
      <dgm:t>
        <a:bodyPr/>
        <a:lstStyle/>
        <a:p>
          <a:endParaRPr lang="en-US"/>
        </a:p>
      </dgm:t>
    </dgm:pt>
    <dgm:pt modelId="{5BD5B6DE-C81A-4FEA-840F-AFB137BDB40A}">
      <dgm:prSet/>
      <dgm:spPr/>
      <dgm:t>
        <a:bodyPr/>
        <a:lstStyle/>
        <a:p>
          <a:r>
            <a:rPr lang="en-US" b="1"/>
            <a:t>Power Service:</a:t>
          </a:r>
          <a:endParaRPr lang="en-US"/>
        </a:p>
      </dgm:t>
    </dgm:pt>
    <dgm:pt modelId="{F8DB204D-56F5-44D9-98BF-3F1FA39850CA}" type="parTrans" cxnId="{D47B7D11-2D5F-4AA4-B7D1-05A473FA7043}">
      <dgm:prSet/>
      <dgm:spPr/>
      <dgm:t>
        <a:bodyPr/>
        <a:lstStyle/>
        <a:p>
          <a:endParaRPr lang="en-US"/>
        </a:p>
      </dgm:t>
    </dgm:pt>
    <dgm:pt modelId="{CEAF0D95-AC98-47AC-861C-D865CDC40F11}" type="sibTrans" cxnId="{D47B7D11-2D5F-4AA4-B7D1-05A473FA7043}">
      <dgm:prSet/>
      <dgm:spPr/>
      <dgm:t>
        <a:bodyPr/>
        <a:lstStyle/>
        <a:p>
          <a:endParaRPr lang="en-US"/>
        </a:p>
      </dgm:t>
    </dgm:pt>
    <dgm:pt modelId="{AB915B08-A1F1-45F9-874D-0D37E887F8A1}">
      <dgm:prSet/>
      <dgm:spPr/>
      <dgm:t>
        <a:bodyPr/>
        <a:lstStyle/>
        <a:p>
          <a:r>
            <a:rPr lang="en-US"/>
            <a:t>Automate data refreshes and workflow notifications.</a:t>
          </a:r>
        </a:p>
      </dgm:t>
    </dgm:pt>
    <dgm:pt modelId="{8843C870-9C04-4BC0-8310-13E23587D384}" type="parTrans" cxnId="{45E227AD-0076-4C5E-950A-C503E03BB069}">
      <dgm:prSet/>
      <dgm:spPr/>
      <dgm:t>
        <a:bodyPr/>
        <a:lstStyle/>
        <a:p>
          <a:endParaRPr lang="en-US"/>
        </a:p>
      </dgm:t>
    </dgm:pt>
    <dgm:pt modelId="{BDEFE8E2-41F6-4DE5-9860-F87FEAA42A11}" type="sibTrans" cxnId="{45E227AD-0076-4C5E-950A-C503E03BB069}">
      <dgm:prSet/>
      <dgm:spPr/>
      <dgm:t>
        <a:bodyPr/>
        <a:lstStyle/>
        <a:p>
          <a:endParaRPr lang="en-US"/>
        </a:p>
      </dgm:t>
    </dgm:pt>
    <dgm:pt modelId="{5C4B703F-0C97-4C94-8C3D-A3E1BBC9D087}">
      <dgm:prSet/>
      <dgm:spPr/>
      <dgm:t>
        <a:bodyPr/>
        <a:lstStyle/>
        <a:p>
          <a:r>
            <a:rPr lang="en-US" b="1"/>
            <a:t>Power Automate:</a:t>
          </a:r>
          <a:endParaRPr lang="en-US"/>
        </a:p>
      </dgm:t>
    </dgm:pt>
    <dgm:pt modelId="{D7C534A7-3AA9-457E-AFB6-CA52CC721F3D}" type="parTrans" cxnId="{37B66603-A4DA-40A5-B585-683A94D45963}">
      <dgm:prSet/>
      <dgm:spPr/>
      <dgm:t>
        <a:bodyPr/>
        <a:lstStyle/>
        <a:p>
          <a:endParaRPr lang="en-US"/>
        </a:p>
      </dgm:t>
    </dgm:pt>
    <dgm:pt modelId="{0D2DC0AC-E7F1-45F8-97BD-2C7E7AC74870}" type="sibTrans" cxnId="{37B66603-A4DA-40A5-B585-683A94D45963}">
      <dgm:prSet/>
      <dgm:spPr/>
      <dgm:t>
        <a:bodyPr/>
        <a:lstStyle/>
        <a:p>
          <a:endParaRPr lang="en-US"/>
        </a:p>
      </dgm:t>
    </dgm:pt>
    <dgm:pt modelId="{E6A90CF8-4B04-4228-893E-543848898DFF}">
      <dgm:prSet/>
      <dgm:spPr/>
      <dgm:t>
        <a:bodyPr/>
        <a:lstStyle/>
        <a:p>
          <a:r>
            <a:rPr lang="en-US"/>
            <a:t>Use Power Automate to sync new Excel 9ihjndata with dashboards and notify stakeholders in real-time.</a:t>
          </a:r>
        </a:p>
      </dgm:t>
    </dgm:pt>
    <dgm:pt modelId="{6F6D8FE1-DB5B-49D4-9C0B-25BA7E65AC1D}" type="parTrans" cxnId="{2E8B9338-4890-4BEF-A078-488782DFE62D}">
      <dgm:prSet/>
      <dgm:spPr/>
      <dgm:t>
        <a:bodyPr/>
        <a:lstStyle/>
        <a:p>
          <a:endParaRPr lang="en-US"/>
        </a:p>
      </dgm:t>
    </dgm:pt>
    <dgm:pt modelId="{5B8B0970-B193-439F-B67E-D46FFD090222}" type="sibTrans" cxnId="{2E8B9338-4890-4BEF-A078-488782DFE62D}">
      <dgm:prSet/>
      <dgm:spPr/>
      <dgm:t>
        <a:bodyPr/>
        <a:lstStyle/>
        <a:p>
          <a:endParaRPr lang="en-US"/>
        </a:p>
      </dgm:t>
    </dgm:pt>
    <dgm:pt modelId="{23BDB7D7-47FD-4B9B-AFA7-2C70BB79F13C}" type="pres">
      <dgm:prSet presAssocID="{6BD3F9C3-DD9B-4257-88B7-187AE12DE420}" presName="Name0" presStyleCnt="0">
        <dgm:presLayoutVars>
          <dgm:dir/>
          <dgm:animLvl val="lvl"/>
          <dgm:resizeHandles val="exact"/>
        </dgm:presLayoutVars>
      </dgm:prSet>
      <dgm:spPr/>
    </dgm:pt>
    <dgm:pt modelId="{674E9BAF-08F5-4F1C-A5FF-E244C3FB9D6E}" type="pres">
      <dgm:prSet presAssocID="{77E512B7-2ED0-485F-BC63-B40DCF120197}" presName="composite" presStyleCnt="0"/>
      <dgm:spPr/>
    </dgm:pt>
    <dgm:pt modelId="{D1197482-AC70-477F-8A5B-9C3D4F5AD597}" type="pres">
      <dgm:prSet presAssocID="{77E512B7-2ED0-485F-BC63-B40DCF120197}" presName="parTx" presStyleLbl="alignNode1" presStyleIdx="0" presStyleCnt="4">
        <dgm:presLayoutVars>
          <dgm:chMax val="0"/>
          <dgm:chPref val="0"/>
        </dgm:presLayoutVars>
      </dgm:prSet>
      <dgm:spPr/>
    </dgm:pt>
    <dgm:pt modelId="{B20FEEA0-0D48-4027-A407-AA1B0E759760}" type="pres">
      <dgm:prSet presAssocID="{77E512B7-2ED0-485F-BC63-B40DCF120197}" presName="desTx" presStyleLbl="alignAccFollowNode1" presStyleIdx="0" presStyleCnt="4">
        <dgm:presLayoutVars/>
      </dgm:prSet>
      <dgm:spPr/>
    </dgm:pt>
    <dgm:pt modelId="{71E3C667-AE14-48B9-9947-67DFC9B08403}" type="pres">
      <dgm:prSet presAssocID="{39539734-B8D9-4D01-90C2-C0E0C28DE07B}" presName="space" presStyleCnt="0"/>
      <dgm:spPr/>
    </dgm:pt>
    <dgm:pt modelId="{F2000F95-3A15-4DFA-8F46-4C3F87AB6930}" type="pres">
      <dgm:prSet presAssocID="{DFB91CAA-F129-46B9-A9DB-038C87F88DC9}" presName="composite" presStyleCnt="0"/>
      <dgm:spPr/>
    </dgm:pt>
    <dgm:pt modelId="{6AF5C5AC-ECD3-4599-873C-1B2904E4190F}" type="pres">
      <dgm:prSet presAssocID="{DFB91CAA-F129-46B9-A9DB-038C87F88DC9}" presName="parTx" presStyleLbl="alignNode1" presStyleIdx="1" presStyleCnt="4">
        <dgm:presLayoutVars>
          <dgm:chMax val="0"/>
          <dgm:chPref val="0"/>
        </dgm:presLayoutVars>
      </dgm:prSet>
      <dgm:spPr/>
    </dgm:pt>
    <dgm:pt modelId="{19EA899C-9D9F-4AD7-9F4D-710A39B10539}" type="pres">
      <dgm:prSet presAssocID="{DFB91CAA-F129-46B9-A9DB-038C87F88DC9}" presName="desTx" presStyleLbl="alignAccFollowNode1" presStyleIdx="1" presStyleCnt="4">
        <dgm:presLayoutVars/>
      </dgm:prSet>
      <dgm:spPr/>
    </dgm:pt>
    <dgm:pt modelId="{A1DAEF63-6882-4A80-B27B-A2C94619402A}" type="pres">
      <dgm:prSet presAssocID="{A2B351C5-0F54-4D36-B1F9-CB95DA7CCD34}" presName="space" presStyleCnt="0"/>
      <dgm:spPr/>
    </dgm:pt>
    <dgm:pt modelId="{F71BE6CA-0268-4D1D-ACE1-5DD7681BADAE}" type="pres">
      <dgm:prSet presAssocID="{5BD5B6DE-C81A-4FEA-840F-AFB137BDB40A}" presName="composite" presStyleCnt="0"/>
      <dgm:spPr/>
    </dgm:pt>
    <dgm:pt modelId="{38C068BA-34E6-4693-8346-87EA525149AE}" type="pres">
      <dgm:prSet presAssocID="{5BD5B6DE-C81A-4FEA-840F-AFB137BDB40A}" presName="parTx" presStyleLbl="alignNode1" presStyleIdx="2" presStyleCnt="4">
        <dgm:presLayoutVars>
          <dgm:chMax val="0"/>
          <dgm:chPref val="0"/>
        </dgm:presLayoutVars>
      </dgm:prSet>
      <dgm:spPr/>
    </dgm:pt>
    <dgm:pt modelId="{7D8EE868-2586-40F6-B566-3EB4742D92B8}" type="pres">
      <dgm:prSet presAssocID="{5BD5B6DE-C81A-4FEA-840F-AFB137BDB40A}" presName="desTx" presStyleLbl="alignAccFollowNode1" presStyleIdx="2" presStyleCnt="4">
        <dgm:presLayoutVars/>
      </dgm:prSet>
      <dgm:spPr/>
    </dgm:pt>
    <dgm:pt modelId="{04F418DC-339B-4937-ABC5-22D34DD07E50}" type="pres">
      <dgm:prSet presAssocID="{CEAF0D95-AC98-47AC-861C-D865CDC40F11}" presName="space" presStyleCnt="0"/>
      <dgm:spPr/>
    </dgm:pt>
    <dgm:pt modelId="{C12D1EEB-198E-4561-A581-77BB83B5139F}" type="pres">
      <dgm:prSet presAssocID="{5C4B703F-0C97-4C94-8C3D-A3E1BBC9D087}" presName="composite" presStyleCnt="0"/>
      <dgm:spPr/>
    </dgm:pt>
    <dgm:pt modelId="{2524D419-675D-4D1C-B083-7D1FA23A1B8E}" type="pres">
      <dgm:prSet presAssocID="{5C4B703F-0C97-4C94-8C3D-A3E1BBC9D087}" presName="parTx" presStyleLbl="alignNode1" presStyleIdx="3" presStyleCnt="4">
        <dgm:presLayoutVars>
          <dgm:chMax val="0"/>
          <dgm:chPref val="0"/>
        </dgm:presLayoutVars>
      </dgm:prSet>
      <dgm:spPr/>
    </dgm:pt>
    <dgm:pt modelId="{5809331F-281E-4122-939B-97D7BB8CEFA1}" type="pres">
      <dgm:prSet presAssocID="{5C4B703F-0C97-4C94-8C3D-A3E1BBC9D087}" presName="desTx" presStyleLbl="alignAccFollowNode1" presStyleIdx="3" presStyleCnt="4">
        <dgm:presLayoutVars/>
      </dgm:prSet>
      <dgm:spPr/>
    </dgm:pt>
  </dgm:ptLst>
  <dgm:cxnLst>
    <dgm:cxn modelId="{37B66603-A4DA-40A5-B585-683A94D45963}" srcId="{6BD3F9C3-DD9B-4257-88B7-187AE12DE420}" destId="{5C4B703F-0C97-4C94-8C3D-A3E1BBC9D087}" srcOrd="3" destOrd="0" parTransId="{D7C534A7-3AA9-457E-AFB6-CA52CC721F3D}" sibTransId="{0D2DC0AC-E7F1-45F8-97BD-2C7E7AC74870}"/>
    <dgm:cxn modelId="{D47B7D11-2D5F-4AA4-B7D1-05A473FA7043}" srcId="{6BD3F9C3-DD9B-4257-88B7-187AE12DE420}" destId="{5BD5B6DE-C81A-4FEA-840F-AFB137BDB40A}" srcOrd="2" destOrd="0" parTransId="{F8DB204D-56F5-44D9-98BF-3F1FA39850CA}" sibTransId="{CEAF0D95-AC98-47AC-861C-D865CDC40F11}"/>
    <dgm:cxn modelId="{4CD6FA1C-7CE1-4158-8183-EB36143650FC}" srcId="{6BD3F9C3-DD9B-4257-88B7-187AE12DE420}" destId="{77E512B7-2ED0-485F-BC63-B40DCF120197}" srcOrd="0" destOrd="0" parTransId="{A0C8E220-6BB8-40FE-9FE1-E66426EBB4CB}" sibTransId="{39539734-B8D9-4D01-90C2-C0E0C28DE07B}"/>
    <dgm:cxn modelId="{32269336-4C22-4A75-B4B4-1EC8A8AD2C9F}" type="presOf" srcId="{F4CAAC08-FC02-44E1-A4DB-AC742227C708}" destId="{19EA899C-9D9F-4AD7-9F4D-710A39B10539}" srcOrd="0" destOrd="0" presId="urn:microsoft.com/office/officeart/2016/7/layout/ChevronBlockProcess"/>
    <dgm:cxn modelId="{2E8B9338-4890-4BEF-A078-488782DFE62D}" srcId="{5C4B703F-0C97-4C94-8C3D-A3E1BBC9D087}" destId="{E6A90CF8-4B04-4228-893E-543848898DFF}" srcOrd="0" destOrd="0" parTransId="{6F6D8FE1-DB5B-49D4-9C0B-25BA7E65AC1D}" sibTransId="{5B8B0970-B193-439F-B67E-D46FFD090222}"/>
    <dgm:cxn modelId="{7907C06B-CDB7-4505-AF2A-2009CFD72661}" srcId="{DFB91CAA-F129-46B9-A9DB-038C87F88DC9}" destId="{A4D27ED9-F4FE-4065-B4E2-6DEB7A0CB46E}" srcOrd="1" destOrd="0" parTransId="{BEF42174-3A7A-4783-BBDE-E296FDBBF7CA}" sibTransId="{0BE5A757-CF54-4080-AF9D-FE739DEDC086}"/>
    <dgm:cxn modelId="{C3CFB69F-9220-4DF0-9249-86EEEABBBA5A}" type="presOf" srcId="{E6A90CF8-4B04-4228-893E-543848898DFF}" destId="{5809331F-281E-4122-939B-97D7BB8CEFA1}" srcOrd="0" destOrd="0" presId="urn:microsoft.com/office/officeart/2016/7/layout/ChevronBlockProcess"/>
    <dgm:cxn modelId="{72DFA3A6-E375-44E6-8661-4FEBA95D527E}" type="presOf" srcId="{77E512B7-2ED0-485F-BC63-B40DCF120197}" destId="{D1197482-AC70-477F-8A5B-9C3D4F5AD597}" srcOrd="0" destOrd="0" presId="urn:microsoft.com/office/officeart/2016/7/layout/ChevronBlockProcess"/>
    <dgm:cxn modelId="{586115A7-B28E-4B64-9A8C-5360525E2093}" type="presOf" srcId="{DFB91CAA-F129-46B9-A9DB-038C87F88DC9}" destId="{6AF5C5AC-ECD3-4599-873C-1B2904E4190F}" srcOrd="0" destOrd="0" presId="urn:microsoft.com/office/officeart/2016/7/layout/ChevronBlockProcess"/>
    <dgm:cxn modelId="{45E227AD-0076-4C5E-950A-C503E03BB069}" srcId="{5BD5B6DE-C81A-4FEA-840F-AFB137BDB40A}" destId="{AB915B08-A1F1-45F9-874D-0D37E887F8A1}" srcOrd="0" destOrd="0" parTransId="{8843C870-9C04-4BC0-8310-13E23587D384}" sibTransId="{BDEFE8E2-41F6-4DE5-9860-F87FEAA42A11}"/>
    <dgm:cxn modelId="{8BE5E4B5-9301-4529-98FC-93DFF2229DF4}" type="presOf" srcId="{AB915B08-A1F1-45F9-874D-0D37E887F8A1}" destId="{7D8EE868-2586-40F6-B566-3EB4742D92B8}" srcOrd="0" destOrd="0" presId="urn:microsoft.com/office/officeart/2016/7/layout/ChevronBlockProcess"/>
    <dgm:cxn modelId="{125261C2-84E4-4BA3-8B99-70FA93930C4D}" type="presOf" srcId="{6BD3F9C3-DD9B-4257-88B7-187AE12DE420}" destId="{23BDB7D7-47FD-4B9B-AFA7-2C70BB79F13C}" srcOrd="0" destOrd="0" presId="urn:microsoft.com/office/officeart/2016/7/layout/ChevronBlockProcess"/>
    <dgm:cxn modelId="{590538C3-FFFC-4FB4-9E73-1685122385CD}" type="presOf" srcId="{A4D27ED9-F4FE-4065-B4E2-6DEB7A0CB46E}" destId="{19EA899C-9D9F-4AD7-9F4D-710A39B10539}" srcOrd="0" destOrd="1" presId="urn:microsoft.com/office/officeart/2016/7/layout/ChevronBlockProcess"/>
    <dgm:cxn modelId="{9987A3C8-C46F-4A31-A4C3-120889A02E6E}" srcId="{6BD3F9C3-DD9B-4257-88B7-187AE12DE420}" destId="{DFB91CAA-F129-46B9-A9DB-038C87F88DC9}" srcOrd="1" destOrd="0" parTransId="{DA819B02-487C-42C1-8330-714B5048F822}" sibTransId="{A2B351C5-0F54-4D36-B1F9-CB95DA7CCD34}"/>
    <dgm:cxn modelId="{FC2CAFCA-91F0-495E-B3F7-750AE7942FD7}" type="presOf" srcId="{5C4B703F-0C97-4C94-8C3D-A3E1BBC9D087}" destId="{2524D419-675D-4D1C-B083-7D1FA23A1B8E}" srcOrd="0" destOrd="0" presId="urn:microsoft.com/office/officeart/2016/7/layout/ChevronBlockProcess"/>
    <dgm:cxn modelId="{7879A0CC-5AFA-4A70-8EB0-6CD6F95116B5}" type="presOf" srcId="{5BD5B6DE-C81A-4FEA-840F-AFB137BDB40A}" destId="{38C068BA-34E6-4693-8346-87EA525149AE}" srcOrd="0" destOrd="0" presId="urn:microsoft.com/office/officeart/2016/7/layout/ChevronBlockProcess"/>
    <dgm:cxn modelId="{0FA941CF-3C05-4C25-8637-4AD8071311EE}" srcId="{77E512B7-2ED0-485F-BC63-B40DCF120197}" destId="{1334B15F-CDD3-44FA-AC2B-C3450754F684}" srcOrd="0" destOrd="0" parTransId="{39CA9EF6-152E-4137-8AD3-71744DA5DBCF}" sibTransId="{46F42F9D-5439-4303-8BDC-B325A25EABB8}"/>
    <dgm:cxn modelId="{CDAB52EC-499B-4406-AFA8-D4EA42FD120A}" type="presOf" srcId="{1334B15F-CDD3-44FA-AC2B-C3450754F684}" destId="{B20FEEA0-0D48-4027-A407-AA1B0E759760}" srcOrd="0" destOrd="0" presId="urn:microsoft.com/office/officeart/2016/7/layout/ChevronBlockProcess"/>
    <dgm:cxn modelId="{CFD591F0-487E-4058-8D80-EDFE71A0EB59}" srcId="{DFB91CAA-F129-46B9-A9DB-038C87F88DC9}" destId="{F4CAAC08-FC02-44E1-A4DB-AC742227C708}" srcOrd="0" destOrd="0" parTransId="{ADAD5D75-241E-43E1-AC28-531579BB8FE1}" sibTransId="{0D0DBCD3-8448-46EE-B476-DAEC002FD0D2}"/>
    <dgm:cxn modelId="{C271699B-BCC6-4635-82E9-013CD7D3C619}" type="presParOf" srcId="{23BDB7D7-47FD-4B9B-AFA7-2C70BB79F13C}" destId="{674E9BAF-08F5-4F1C-A5FF-E244C3FB9D6E}" srcOrd="0" destOrd="0" presId="urn:microsoft.com/office/officeart/2016/7/layout/ChevronBlockProcess"/>
    <dgm:cxn modelId="{FB0A302E-30AA-41D4-B398-05836A33BE7F}" type="presParOf" srcId="{674E9BAF-08F5-4F1C-A5FF-E244C3FB9D6E}" destId="{D1197482-AC70-477F-8A5B-9C3D4F5AD597}" srcOrd="0" destOrd="0" presId="urn:microsoft.com/office/officeart/2016/7/layout/ChevronBlockProcess"/>
    <dgm:cxn modelId="{8B97ECE2-C06F-4AFD-B2BA-270C5B4444A8}" type="presParOf" srcId="{674E9BAF-08F5-4F1C-A5FF-E244C3FB9D6E}" destId="{B20FEEA0-0D48-4027-A407-AA1B0E759760}" srcOrd="1" destOrd="0" presId="urn:microsoft.com/office/officeart/2016/7/layout/ChevronBlockProcess"/>
    <dgm:cxn modelId="{622D927A-23C2-4508-869E-EA83DAFBDA77}" type="presParOf" srcId="{23BDB7D7-47FD-4B9B-AFA7-2C70BB79F13C}" destId="{71E3C667-AE14-48B9-9947-67DFC9B08403}" srcOrd="1" destOrd="0" presId="urn:microsoft.com/office/officeart/2016/7/layout/ChevronBlockProcess"/>
    <dgm:cxn modelId="{9A471A92-9087-4DFB-9C3C-CCC2FA159603}" type="presParOf" srcId="{23BDB7D7-47FD-4B9B-AFA7-2C70BB79F13C}" destId="{F2000F95-3A15-4DFA-8F46-4C3F87AB6930}" srcOrd="2" destOrd="0" presId="urn:microsoft.com/office/officeart/2016/7/layout/ChevronBlockProcess"/>
    <dgm:cxn modelId="{A6E18ECB-151D-4490-B8E2-34C39EB49A91}" type="presParOf" srcId="{F2000F95-3A15-4DFA-8F46-4C3F87AB6930}" destId="{6AF5C5AC-ECD3-4599-873C-1B2904E4190F}" srcOrd="0" destOrd="0" presId="urn:microsoft.com/office/officeart/2016/7/layout/ChevronBlockProcess"/>
    <dgm:cxn modelId="{49FD9B4B-2CF0-4F23-9577-B040D8ED86CB}" type="presParOf" srcId="{F2000F95-3A15-4DFA-8F46-4C3F87AB6930}" destId="{19EA899C-9D9F-4AD7-9F4D-710A39B10539}" srcOrd="1" destOrd="0" presId="urn:microsoft.com/office/officeart/2016/7/layout/ChevronBlockProcess"/>
    <dgm:cxn modelId="{5054D928-6689-4476-AC18-5721CAFB5B11}" type="presParOf" srcId="{23BDB7D7-47FD-4B9B-AFA7-2C70BB79F13C}" destId="{A1DAEF63-6882-4A80-B27B-A2C94619402A}" srcOrd="3" destOrd="0" presId="urn:microsoft.com/office/officeart/2016/7/layout/ChevronBlockProcess"/>
    <dgm:cxn modelId="{8C557BE6-4ABD-48DA-8D41-36995ABBF8AF}" type="presParOf" srcId="{23BDB7D7-47FD-4B9B-AFA7-2C70BB79F13C}" destId="{F71BE6CA-0268-4D1D-ACE1-5DD7681BADAE}" srcOrd="4" destOrd="0" presId="urn:microsoft.com/office/officeart/2016/7/layout/ChevronBlockProcess"/>
    <dgm:cxn modelId="{DBC42867-4A3B-439E-8262-1789C526C500}" type="presParOf" srcId="{F71BE6CA-0268-4D1D-ACE1-5DD7681BADAE}" destId="{38C068BA-34E6-4693-8346-87EA525149AE}" srcOrd="0" destOrd="0" presId="urn:microsoft.com/office/officeart/2016/7/layout/ChevronBlockProcess"/>
    <dgm:cxn modelId="{D39D9057-C2A6-446F-8D15-E20F17756A0D}" type="presParOf" srcId="{F71BE6CA-0268-4D1D-ACE1-5DD7681BADAE}" destId="{7D8EE868-2586-40F6-B566-3EB4742D92B8}" srcOrd="1" destOrd="0" presId="urn:microsoft.com/office/officeart/2016/7/layout/ChevronBlockProcess"/>
    <dgm:cxn modelId="{0349CDA3-7809-4FAA-9D53-C10C8275A518}" type="presParOf" srcId="{23BDB7D7-47FD-4B9B-AFA7-2C70BB79F13C}" destId="{04F418DC-339B-4937-ABC5-22D34DD07E50}" srcOrd="5" destOrd="0" presId="urn:microsoft.com/office/officeart/2016/7/layout/ChevronBlockProcess"/>
    <dgm:cxn modelId="{A410C061-9481-4DD6-9DA2-0A9CD0EB3571}" type="presParOf" srcId="{23BDB7D7-47FD-4B9B-AFA7-2C70BB79F13C}" destId="{C12D1EEB-198E-4561-A581-77BB83B5139F}" srcOrd="6" destOrd="0" presId="urn:microsoft.com/office/officeart/2016/7/layout/ChevronBlockProcess"/>
    <dgm:cxn modelId="{0E54228F-9F3A-44EA-9CA1-C7038B2573BD}" type="presParOf" srcId="{C12D1EEB-198E-4561-A581-77BB83B5139F}" destId="{2524D419-675D-4D1C-B083-7D1FA23A1B8E}" srcOrd="0" destOrd="0" presId="urn:microsoft.com/office/officeart/2016/7/layout/ChevronBlockProcess"/>
    <dgm:cxn modelId="{43D7B51B-93D2-421F-AA8F-A9731FD13A27}" type="presParOf" srcId="{C12D1EEB-198E-4561-A581-77BB83B5139F}" destId="{5809331F-281E-4122-939B-97D7BB8CEFA1}"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86903-3B56-4E2B-9B21-5BB5D3E1D3A1}">
      <dsp:nvSpPr>
        <dsp:cNvPr id="0" name=""/>
        <dsp:cNvSpPr/>
      </dsp:nvSpPr>
      <dsp:spPr>
        <a:xfrm>
          <a:off x="1615851" y="2998"/>
          <a:ext cx="3089790" cy="185387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1" kern="1200" dirty="0"/>
            <a:t>Data Silos &amp; Fragmentation</a:t>
          </a:r>
          <a:endParaRPr lang="en-US" sz="3400" kern="1200" dirty="0"/>
        </a:p>
      </dsp:txBody>
      <dsp:txXfrm>
        <a:off x="1615851" y="2998"/>
        <a:ext cx="3089790" cy="1853874"/>
      </dsp:txXfrm>
    </dsp:sp>
    <dsp:sp modelId="{A5FAF07B-09E7-42C7-AE7B-AEC54765037A}">
      <dsp:nvSpPr>
        <dsp:cNvPr id="0" name=""/>
        <dsp:cNvSpPr/>
      </dsp:nvSpPr>
      <dsp:spPr>
        <a:xfrm>
          <a:off x="5014620" y="2998"/>
          <a:ext cx="3089790" cy="185387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1" kern="1200" dirty="0"/>
            <a:t>Manual &amp; Inefficient Data Processing</a:t>
          </a:r>
          <a:endParaRPr lang="en-US" sz="3400" kern="1200" dirty="0"/>
        </a:p>
      </dsp:txBody>
      <dsp:txXfrm>
        <a:off x="5014620" y="2998"/>
        <a:ext cx="3089790" cy="1853874"/>
      </dsp:txXfrm>
    </dsp:sp>
    <dsp:sp modelId="{C73E2EDD-9B83-4266-91D6-E773066D1865}">
      <dsp:nvSpPr>
        <dsp:cNvPr id="0" name=""/>
        <dsp:cNvSpPr/>
      </dsp:nvSpPr>
      <dsp:spPr>
        <a:xfrm>
          <a:off x="1615851" y="2165852"/>
          <a:ext cx="3089790" cy="185387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1" kern="1200" dirty="0"/>
            <a:t>Lack of Real-Time Insights</a:t>
          </a:r>
          <a:endParaRPr lang="en-US" sz="3400" kern="1200" dirty="0"/>
        </a:p>
      </dsp:txBody>
      <dsp:txXfrm>
        <a:off x="1615851" y="2165852"/>
        <a:ext cx="3089790" cy="1853874"/>
      </dsp:txXfrm>
    </dsp:sp>
    <dsp:sp modelId="{969E3FFD-1772-4386-BD28-DF92567A262F}">
      <dsp:nvSpPr>
        <dsp:cNvPr id="0" name=""/>
        <dsp:cNvSpPr/>
      </dsp:nvSpPr>
      <dsp:spPr>
        <a:xfrm>
          <a:off x="5014620" y="2165852"/>
          <a:ext cx="3089790" cy="185387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b="1" kern="1200" dirty="0"/>
            <a:t>Geospatial Data Gaps:</a:t>
          </a:r>
          <a:endParaRPr lang="en-US" sz="3400" kern="1200" dirty="0"/>
        </a:p>
      </dsp:txBody>
      <dsp:txXfrm>
        <a:off x="5014620" y="2165852"/>
        <a:ext cx="3089790" cy="18538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97482-AC70-477F-8A5B-9C3D4F5AD597}">
      <dsp:nvSpPr>
        <dsp:cNvPr id="0" name=""/>
        <dsp:cNvSpPr/>
      </dsp:nvSpPr>
      <dsp:spPr>
        <a:xfrm>
          <a:off x="11194" y="568946"/>
          <a:ext cx="2460883" cy="738265"/>
        </a:xfrm>
        <a:prstGeom prst="chevron">
          <a:avLst>
            <a:gd name="adj" fmla="val 30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155" tIns="91155" rIns="91155" bIns="91155" numCol="1" spcCol="1270" anchor="ctr" anchorCtr="0">
          <a:noAutofit/>
        </a:bodyPr>
        <a:lstStyle/>
        <a:p>
          <a:pPr marL="0" lvl="0" indent="0" algn="ctr" defTabSz="977900">
            <a:lnSpc>
              <a:spcPct val="90000"/>
            </a:lnSpc>
            <a:spcBef>
              <a:spcPct val="0"/>
            </a:spcBef>
            <a:spcAft>
              <a:spcPct val="35000"/>
            </a:spcAft>
            <a:buNone/>
          </a:pPr>
          <a:r>
            <a:rPr lang="en-US" sz="2200" b="1" kern="1200"/>
            <a:t>Excel</a:t>
          </a:r>
          <a:endParaRPr lang="en-US" sz="2200" kern="1200"/>
        </a:p>
      </dsp:txBody>
      <dsp:txXfrm>
        <a:off x="232674" y="568946"/>
        <a:ext cx="2017924" cy="738265"/>
      </dsp:txXfrm>
    </dsp:sp>
    <dsp:sp modelId="{B20FEEA0-0D48-4027-A407-AA1B0E759760}">
      <dsp:nvSpPr>
        <dsp:cNvPr id="0" name=""/>
        <dsp:cNvSpPr/>
      </dsp:nvSpPr>
      <dsp:spPr>
        <a:xfrm>
          <a:off x="11194" y="1307211"/>
          <a:ext cx="2239403" cy="2146567"/>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963" tIns="176963" rIns="176963" bIns="353925" numCol="1" spcCol="1270" anchor="t" anchorCtr="0">
          <a:noAutofit/>
        </a:bodyPr>
        <a:lstStyle/>
        <a:p>
          <a:pPr marL="0" lvl="0" indent="0" algn="l" defTabSz="755650">
            <a:lnSpc>
              <a:spcPct val="90000"/>
            </a:lnSpc>
            <a:spcBef>
              <a:spcPct val="0"/>
            </a:spcBef>
            <a:spcAft>
              <a:spcPct val="35000"/>
            </a:spcAft>
            <a:buNone/>
          </a:pPr>
          <a:r>
            <a:rPr lang="en-US" sz="1700" kern="1200" dirty="0"/>
            <a:t>EDA and consolidate data using data provided</a:t>
          </a:r>
        </a:p>
      </dsp:txBody>
      <dsp:txXfrm>
        <a:off x="11194" y="1307211"/>
        <a:ext cx="2239403" cy="2146567"/>
      </dsp:txXfrm>
    </dsp:sp>
    <dsp:sp modelId="{6AF5C5AC-ECD3-4599-873C-1B2904E4190F}">
      <dsp:nvSpPr>
        <dsp:cNvPr id="0" name=""/>
        <dsp:cNvSpPr/>
      </dsp:nvSpPr>
      <dsp:spPr>
        <a:xfrm>
          <a:off x="2423524" y="568946"/>
          <a:ext cx="2460883" cy="738265"/>
        </a:xfrm>
        <a:prstGeom prst="chevron">
          <a:avLst>
            <a:gd name="adj" fmla="val 30000"/>
          </a:avLst>
        </a:prstGeom>
        <a:solidFill>
          <a:schemeClr val="accent2">
            <a:hueOff val="-441124"/>
            <a:satOff val="497"/>
            <a:lumOff val="1177"/>
            <a:alphaOff val="0"/>
          </a:schemeClr>
        </a:solidFill>
        <a:ln w="15875" cap="flat" cmpd="sng" algn="ctr">
          <a:solidFill>
            <a:schemeClr val="accent2">
              <a:hueOff val="-441124"/>
              <a:satOff val="497"/>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155" tIns="91155" rIns="91155" bIns="91155" numCol="1" spcCol="1270" anchor="ctr" anchorCtr="0">
          <a:noAutofit/>
        </a:bodyPr>
        <a:lstStyle/>
        <a:p>
          <a:pPr marL="0" lvl="0" indent="0" algn="ctr" defTabSz="977900">
            <a:lnSpc>
              <a:spcPct val="90000"/>
            </a:lnSpc>
            <a:spcBef>
              <a:spcPct val="0"/>
            </a:spcBef>
            <a:spcAft>
              <a:spcPct val="35000"/>
            </a:spcAft>
            <a:buNone/>
          </a:pPr>
          <a:r>
            <a:rPr lang="en-US" sz="2200" b="1" kern="1200"/>
            <a:t>Power BI:</a:t>
          </a:r>
          <a:endParaRPr lang="en-US" sz="2200" kern="1200"/>
        </a:p>
      </dsp:txBody>
      <dsp:txXfrm>
        <a:off x="2645004" y="568946"/>
        <a:ext cx="2017924" cy="738265"/>
      </dsp:txXfrm>
    </dsp:sp>
    <dsp:sp modelId="{19EA899C-9D9F-4AD7-9F4D-710A39B10539}">
      <dsp:nvSpPr>
        <dsp:cNvPr id="0" name=""/>
        <dsp:cNvSpPr/>
      </dsp:nvSpPr>
      <dsp:spPr>
        <a:xfrm>
          <a:off x="2423524" y="1307211"/>
          <a:ext cx="2239403" cy="2146567"/>
        </a:xfrm>
        <a:prstGeom prst="rect">
          <a:avLst/>
        </a:prstGeom>
        <a:solidFill>
          <a:schemeClr val="accent2">
            <a:tint val="40000"/>
            <a:alpha val="90000"/>
            <a:hueOff val="-613955"/>
            <a:satOff val="4090"/>
            <a:lumOff val="374"/>
            <a:alphaOff val="0"/>
          </a:schemeClr>
        </a:solidFill>
        <a:ln w="15875" cap="flat" cmpd="sng" algn="ctr">
          <a:solidFill>
            <a:schemeClr val="accent2">
              <a:tint val="40000"/>
              <a:alpha val="90000"/>
              <a:hueOff val="-613955"/>
              <a:satOff val="4090"/>
              <a:lumOff val="3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963" tIns="176963" rIns="176963" bIns="353925" numCol="1" spcCol="1270" anchor="t" anchorCtr="0">
          <a:noAutofit/>
        </a:bodyPr>
        <a:lstStyle/>
        <a:p>
          <a:pPr marL="0" lvl="0" indent="0" algn="l" defTabSz="755650">
            <a:lnSpc>
              <a:spcPct val="90000"/>
            </a:lnSpc>
            <a:spcBef>
              <a:spcPct val="0"/>
            </a:spcBef>
            <a:spcAft>
              <a:spcPct val="35000"/>
            </a:spcAft>
            <a:buNone/>
          </a:pPr>
          <a:r>
            <a:rPr lang="en-US" sz="1700" kern="1200"/>
            <a:t>Create interactive dashboards with geospatial and trend analysis.</a:t>
          </a:r>
        </a:p>
        <a:p>
          <a:pPr marL="0" lvl="0" indent="0" algn="l" defTabSz="755650">
            <a:lnSpc>
              <a:spcPct val="90000"/>
            </a:lnSpc>
            <a:spcBef>
              <a:spcPct val="0"/>
            </a:spcBef>
            <a:spcAft>
              <a:spcPct val="35000"/>
            </a:spcAft>
            <a:buNone/>
          </a:pPr>
          <a:r>
            <a:rPr lang="en-US" sz="1700" kern="1200"/>
            <a:t>Map disparities and identify intervention priorities visually.</a:t>
          </a:r>
        </a:p>
      </dsp:txBody>
      <dsp:txXfrm>
        <a:off x="2423524" y="1307211"/>
        <a:ext cx="2239403" cy="2146567"/>
      </dsp:txXfrm>
    </dsp:sp>
    <dsp:sp modelId="{38C068BA-34E6-4693-8346-87EA525149AE}">
      <dsp:nvSpPr>
        <dsp:cNvPr id="0" name=""/>
        <dsp:cNvSpPr/>
      </dsp:nvSpPr>
      <dsp:spPr>
        <a:xfrm>
          <a:off x="4835854" y="568946"/>
          <a:ext cx="2460883" cy="738265"/>
        </a:xfrm>
        <a:prstGeom prst="chevron">
          <a:avLst>
            <a:gd name="adj" fmla="val 30000"/>
          </a:avLst>
        </a:prstGeom>
        <a:solidFill>
          <a:schemeClr val="accent2">
            <a:hueOff val="-882249"/>
            <a:satOff val="995"/>
            <a:lumOff val="2353"/>
            <a:alphaOff val="0"/>
          </a:schemeClr>
        </a:solidFill>
        <a:ln w="15875" cap="flat" cmpd="sng" algn="ctr">
          <a:solidFill>
            <a:schemeClr val="accent2">
              <a:hueOff val="-882249"/>
              <a:satOff val="995"/>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155" tIns="91155" rIns="91155" bIns="91155" numCol="1" spcCol="1270" anchor="ctr" anchorCtr="0">
          <a:noAutofit/>
        </a:bodyPr>
        <a:lstStyle/>
        <a:p>
          <a:pPr marL="0" lvl="0" indent="0" algn="ctr" defTabSz="977900">
            <a:lnSpc>
              <a:spcPct val="90000"/>
            </a:lnSpc>
            <a:spcBef>
              <a:spcPct val="0"/>
            </a:spcBef>
            <a:spcAft>
              <a:spcPct val="35000"/>
            </a:spcAft>
            <a:buNone/>
          </a:pPr>
          <a:r>
            <a:rPr lang="en-US" sz="2200" b="1" kern="1200"/>
            <a:t>Power Service:</a:t>
          </a:r>
          <a:endParaRPr lang="en-US" sz="2200" kern="1200"/>
        </a:p>
      </dsp:txBody>
      <dsp:txXfrm>
        <a:off x="5057334" y="568946"/>
        <a:ext cx="2017924" cy="738265"/>
      </dsp:txXfrm>
    </dsp:sp>
    <dsp:sp modelId="{7D8EE868-2586-40F6-B566-3EB4742D92B8}">
      <dsp:nvSpPr>
        <dsp:cNvPr id="0" name=""/>
        <dsp:cNvSpPr/>
      </dsp:nvSpPr>
      <dsp:spPr>
        <a:xfrm>
          <a:off x="4835854" y="1307211"/>
          <a:ext cx="2239403" cy="2146567"/>
        </a:xfrm>
        <a:prstGeom prst="rect">
          <a:avLst/>
        </a:prstGeom>
        <a:solidFill>
          <a:schemeClr val="accent2">
            <a:tint val="40000"/>
            <a:alpha val="90000"/>
            <a:hueOff val="-1227910"/>
            <a:satOff val="8180"/>
            <a:lumOff val="748"/>
            <a:alphaOff val="0"/>
          </a:schemeClr>
        </a:solidFill>
        <a:ln w="15875" cap="flat" cmpd="sng" algn="ctr">
          <a:solidFill>
            <a:schemeClr val="accent2">
              <a:tint val="40000"/>
              <a:alpha val="90000"/>
              <a:hueOff val="-1227910"/>
              <a:satOff val="8180"/>
              <a:lumOff val="7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963" tIns="176963" rIns="176963" bIns="353925" numCol="1" spcCol="1270" anchor="t" anchorCtr="0">
          <a:noAutofit/>
        </a:bodyPr>
        <a:lstStyle/>
        <a:p>
          <a:pPr marL="0" lvl="0" indent="0" algn="l" defTabSz="755650">
            <a:lnSpc>
              <a:spcPct val="90000"/>
            </a:lnSpc>
            <a:spcBef>
              <a:spcPct val="0"/>
            </a:spcBef>
            <a:spcAft>
              <a:spcPct val="35000"/>
            </a:spcAft>
            <a:buNone/>
          </a:pPr>
          <a:r>
            <a:rPr lang="en-US" sz="1700" kern="1200"/>
            <a:t>Automate data refreshes and workflow notifications.</a:t>
          </a:r>
        </a:p>
      </dsp:txBody>
      <dsp:txXfrm>
        <a:off x="4835854" y="1307211"/>
        <a:ext cx="2239403" cy="2146567"/>
      </dsp:txXfrm>
    </dsp:sp>
    <dsp:sp modelId="{2524D419-675D-4D1C-B083-7D1FA23A1B8E}">
      <dsp:nvSpPr>
        <dsp:cNvPr id="0" name=""/>
        <dsp:cNvSpPr/>
      </dsp:nvSpPr>
      <dsp:spPr>
        <a:xfrm>
          <a:off x="7248183" y="568946"/>
          <a:ext cx="2460883" cy="738265"/>
        </a:xfrm>
        <a:prstGeom prst="chevron">
          <a:avLst>
            <a:gd name="adj" fmla="val 30000"/>
          </a:avLst>
        </a:prstGeom>
        <a:solidFill>
          <a:schemeClr val="accent2">
            <a:hueOff val="-1323373"/>
            <a:satOff val="1492"/>
            <a:lumOff val="3530"/>
            <a:alphaOff val="0"/>
          </a:schemeClr>
        </a:solidFill>
        <a:ln w="15875" cap="flat" cmpd="sng" algn="ctr">
          <a:solidFill>
            <a:schemeClr val="accent2">
              <a:hueOff val="-1323373"/>
              <a:satOff val="1492"/>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155" tIns="91155" rIns="91155" bIns="91155" numCol="1" spcCol="1270" anchor="ctr" anchorCtr="0">
          <a:noAutofit/>
        </a:bodyPr>
        <a:lstStyle/>
        <a:p>
          <a:pPr marL="0" lvl="0" indent="0" algn="ctr" defTabSz="977900">
            <a:lnSpc>
              <a:spcPct val="90000"/>
            </a:lnSpc>
            <a:spcBef>
              <a:spcPct val="0"/>
            </a:spcBef>
            <a:spcAft>
              <a:spcPct val="35000"/>
            </a:spcAft>
            <a:buNone/>
          </a:pPr>
          <a:r>
            <a:rPr lang="en-US" sz="2200" b="1" kern="1200"/>
            <a:t>Power Automate:</a:t>
          </a:r>
          <a:endParaRPr lang="en-US" sz="2200" kern="1200"/>
        </a:p>
      </dsp:txBody>
      <dsp:txXfrm>
        <a:off x="7469663" y="568946"/>
        <a:ext cx="2017924" cy="738265"/>
      </dsp:txXfrm>
    </dsp:sp>
    <dsp:sp modelId="{5809331F-281E-4122-939B-97D7BB8CEFA1}">
      <dsp:nvSpPr>
        <dsp:cNvPr id="0" name=""/>
        <dsp:cNvSpPr/>
      </dsp:nvSpPr>
      <dsp:spPr>
        <a:xfrm>
          <a:off x="7248183" y="1307211"/>
          <a:ext cx="2239403" cy="2146567"/>
        </a:xfrm>
        <a:prstGeom prst="rect">
          <a:avLst/>
        </a:prstGeom>
        <a:solidFill>
          <a:schemeClr val="accent2">
            <a:tint val="40000"/>
            <a:alpha val="90000"/>
            <a:hueOff val="-1841865"/>
            <a:satOff val="12270"/>
            <a:lumOff val="1122"/>
            <a:alphaOff val="0"/>
          </a:schemeClr>
        </a:solidFill>
        <a:ln w="15875" cap="flat" cmpd="sng" algn="ctr">
          <a:solidFill>
            <a:schemeClr val="accent2">
              <a:tint val="40000"/>
              <a:alpha val="90000"/>
              <a:hueOff val="-1841865"/>
              <a:satOff val="12270"/>
              <a:lumOff val="11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963" tIns="176963" rIns="176963" bIns="353925" numCol="1" spcCol="1270" anchor="t" anchorCtr="0">
          <a:noAutofit/>
        </a:bodyPr>
        <a:lstStyle/>
        <a:p>
          <a:pPr marL="0" lvl="0" indent="0" algn="l" defTabSz="755650">
            <a:lnSpc>
              <a:spcPct val="90000"/>
            </a:lnSpc>
            <a:spcBef>
              <a:spcPct val="0"/>
            </a:spcBef>
            <a:spcAft>
              <a:spcPct val="35000"/>
            </a:spcAft>
            <a:buNone/>
          </a:pPr>
          <a:r>
            <a:rPr lang="en-US" sz="1700" kern="1200"/>
            <a:t>Use Power Automate to sync new Excel 9ihjndata with dashboards and notify stakeholders in real-time.</a:t>
          </a:r>
        </a:p>
      </dsp:txBody>
      <dsp:txXfrm>
        <a:off x="7248183" y="1307211"/>
        <a:ext cx="2239403" cy="214656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44AC23C-21DC-46DA-8126-563A3BFA8D38}"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8D220-DA3B-4CA5-9A01-91F107FC90E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85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4AC23C-21DC-46DA-8126-563A3BFA8D38}"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8D220-DA3B-4CA5-9A01-91F107FC90E1}" type="slidenum">
              <a:rPr lang="en-US" smtClean="0"/>
              <a:t>‹#›</a:t>
            </a:fld>
            <a:endParaRPr lang="en-US"/>
          </a:p>
        </p:txBody>
      </p:sp>
    </p:spTree>
    <p:extLst>
      <p:ext uri="{BB962C8B-B14F-4D97-AF65-F5344CB8AC3E}">
        <p14:creationId xmlns:p14="http://schemas.microsoft.com/office/powerpoint/2010/main" val="576935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4AC23C-21DC-46DA-8126-563A3BFA8D38}"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8D220-DA3B-4CA5-9A01-91F107FC90E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61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4AC23C-21DC-46DA-8126-563A3BFA8D38}"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8D220-DA3B-4CA5-9A01-91F107FC90E1}" type="slidenum">
              <a:rPr lang="en-US" smtClean="0"/>
              <a:t>‹#›</a:t>
            </a:fld>
            <a:endParaRPr lang="en-US"/>
          </a:p>
        </p:txBody>
      </p:sp>
    </p:spTree>
    <p:extLst>
      <p:ext uri="{BB962C8B-B14F-4D97-AF65-F5344CB8AC3E}">
        <p14:creationId xmlns:p14="http://schemas.microsoft.com/office/powerpoint/2010/main" val="189109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4AC23C-21DC-46DA-8126-563A3BFA8D38}"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8D220-DA3B-4CA5-9A01-91F107FC90E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9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4AC23C-21DC-46DA-8126-563A3BFA8D38}"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8D220-DA3B-4CA5-9A01-91F107FC90E1}" type="slidenum">
              <a:rPr lang="en-US" smtClean="0"/>
              <a:t>‹#›</a:t>
            </a:fld>
            <a:endParaRPr lang="en-US"/>
          </a:p>
        </p:txBody>
      </p:sp>
    </p:spTree>
    <p:extLst>
      <p:ext uri="{BB962C8B-B14F-4D97-AF65-F5344CB8AC3E}">
        <p14:creationId xmlns:p14="http://schemas.microsoft.com/office/powerpoint/2010/main" val="272044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4AC23C-21DC-46DA-8126-563A3BFA8D38}" type="datetimeFigureOut">
              <a:rPr lang="en-US" smtClean="0"/>
              <a:t>4/3/2025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8D220-DA3B-4CA5-9A01-91F107FC90E1}" type="slidenum">
              <a:rPr lang="en-US" smtClean="0"/>
              <a:t>‹#›</a:t>
            </a:fld>
            <a:endParaRPr lang="en-US"/>
          </a:p>
        </p:txBody>
      </p:sp>
    </p:spTree>
    <p:extLst>
      <p:ext uri="{BB962C8B-B14F-4D97-AF65-F5344CB8AC3E}">
        <p14:creationId xmlns:p14="http://schemas.microsoft.com/office/powerpoint/2010/main" val="155248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4AC23C-21DC-46DA-8126-563A3BFA8D38}" type="datetimeFigureOut">
              <a:rPr lang="en-US" smtClean="0"/>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8D220-DA3B-4CA5-9A01-91F107FC90E1}" type="slidenum">
              <a:rPr lang="en-US" smtClean="0"/>
              <a:t>‹#›</a:t>
            </a:fld>
            <a:endParaRPr lang="en-US"/>
          </a:p>
        </p:txBody>
      </p:sp>
    </p:spTree>
    <p:extLst>
      <p:ext uri="{BB962C8B-B14F-4D97-AF65-F5344CB8AC3E}">
        <p14:creationId xmlns:p14="http://schemas.microsoft.com/office/powerpoint/2010/main" val="328238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AC23C-21DC-46DA-8126-563A3BFA8D38}" type="datetimeFigureOut">
              <a:rPr lang="en-US" smtClean="0"/>
              <a:t>4/3/2025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8D220-DA3B-4CA5-9A01-91F107FC90E1}" type="slidenum">
              <a:rPr lang="en-US" smtClean="0"/>
              <a:t>‹#›</a:t>
            </a:fld>
            <a:endParaRPr lang="en-US"/>
          </a:p>
        </p:txBody>
      </p:sp>
    </p:spTree>
    <p:extLst>
      <p:ext uri="{BB962C8B-B14F-4D97-AF65-F5344CB8AC3E}">
        <p14:creationId xmlns:p14="http://schemas.microsoft.com/office/powerpoint/2010/main" val="117334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4AC23C-21DC-46DA-8126-563A3BFA8D38}"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8D220-DA3B-4CA5-9A01-91F107FC90E1}" type="slidenum">
              <a:rPr lang="en-US" smtClean="0"/>
              <a:t>‹#›</a:t>
            </a:fld>
            <a:endParaRPr lang="en-US"/>
          </a:p>
        </p:txBody>
      </p:sp>
    </p:spTree>
    <p:extLst>
      <p:ext uri="{BB962C8B-B14F-4D97-AF65-F5344CB8AC3E}">
        <p14:creationId xmlns:p14="http://schemas.microsoft.com/office/powerpoint/2010/main" val="3169144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4AC23C-21DC-46DA-8126-563A3BFA8D38}"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8D220-DA3B-4CA5-9A01-91F107FC90E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04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44AC23C-21DC-46DA-8126-563A3BFA8D38}" type="datetimeFigureOut">
              <a:rPr lang="en-US" smtClean="0"/>
              <a:t>4/3/2025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198D220-DA3B-4CA5-9A01-91F107FC90E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614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12F7A-644C-6A31-3D0B-673D228B6F62}"/>
              </a:ext>
            </a:extLst>
          </p:cNvPr>
          <p:cNvSpPr>
            <a:spLocks noGrp="1"/>
          </p:cNvSpPr>
          <p:nvPr>
            <p:ph type="ctrTitle"/>
          </p:nvPr>
        </p:nvSpPr>
        <p:spPr>
          <a:xfrm>
            <a:off x="634501" y="640080"/>
            <a:ext cx="4450455" cy="3339348"/>
          </a:xfrm>
        </p:spPr>
        <p:txBody>
          <a:bodyPr anchor="b">
            <a:normAutofit/>
          </a:bodyPr>
          <a:lstStyle/>
          <a:p>
            <a:r>
              <a:rPr lang="en-US" sz="4400" b="1" dirty="0">
                <a:solidFill>
                  <a:schemeClr val="tx1"/>
                </a:solidFill>
              </a:rPr>
              <a:t>Social Determinants of Health (SDOH</a:t>
            </a:r>
            <a:r>
              <a:rPr lang="en-US" sz="4400" b="1" dirty="0">
                <a:solidFill>
                  <a:srgbClr val="FFFFFF"/>
                </a:solidFill>
              </a:rPr>
              <a:t>)</a:t>
            </a:r>
            <a:endParaRPr lang="en-US" sz="4400" dirty="0">
              <a:solidFill>
                <a:srgbClr val="FFFFFF"/>
              </a:solidFill>
            </a:endParaRPr>
          </a:p>
        </p:txBody>
      </p:sp>
      <p:sp>
        <p:nvSpPr>
          <p:cNvPr id="3" name="Subtitle 2">
            <a:extLst>
              <a:ext uri="{FF2B5EF4-FFF2-40B4-BE49-F238E27FC236}">
                <a16:creationId xmlns:a16="http://schemas.microsoft.com/office/drawing/2014/main" id="{98FE1C63-E614-134E-CED6-706A09A1C1F6}"/>
              </a:ext>
            </a:extLst>
          </p:cNvPr>
          <p:cNvSpPr>
            <a:spLocks noGrp="1"/>
          </p:cNvSpPr>
          <p:nvPr>
            <p:ph type="subTitle" idx="1"/>
          </p:nvPr>
        </p:nvSpPr>
        <p:spPr>
          <a:xfrm>
            <a:off x="638921" y="4906537"/>
            <a:ext cx="4836328" cy="1302419"/>
          </a:xfrm>
        </p:spPr>
        <p:txBody>
          <a:bodyPr anchor="t">
            <a:normAutofit/>
          </a:bodyPr>
          <a:lstStyle/>
          <a:p>
            <a:pPr algn="r"/>
            <a:r>
              <a:rPr lang="en-US" b="1" dirty="0">
                <a:solidFill>
                  <a:schemeClr val="tx1"/>
                </a:solidFill>
              </a:rPr>
              <a:t>Leveraging Analytics to Address Healthcare in Gambia </a:t>
            </a:r>
            <a:r>
              <a:rPr lang="en-US" sz="1600" b="1" dirty="0">
                <a:solidFill>
                  <a:srgbClr val="FFFFFF"/>
                </a:solidFill>
              </a:rPr>
              <a:t>Disparities in Gambia</a:t>
            </a:r>
          </a:p>
          <a:p>
            <a:pPr algn="r"/>
            <a:endParaRPr lang="en-US" sz="1600" dirty="0">
              <a:solidFill>
                <a:srgbClr val="FFFFFF"/>
              </a:solidFill>
            </a:endParaRPr>
          </a:p>
        </p:txBody>
      </p:sp>
    </p:spTree>
    <p:extLst>
      <p:ext uri="{BB962C8B-B14F-4D97-AF65-F5344CB8AC3E}">
        <p14:creationId xmlns:p14="http://schemas.microsoft.com/office/powerpoint/2010/main" val="334016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6910D3-2F1E-5BBC-4D94-FC57A9E72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451" y="812584"/>
            <a:ext cx="4498964" cy="4814493"/>
          </a:xfrm>
          <a:prstGeom prst="rect">
            <a:avLst/>
          </a:prstGeom>
        </p:spPr>
      </p:pic>
      <p:sp>
        <p:nvSpPr>
          <p:cNvPr id="8" name="TextBox 7">
            <a:extLst>
              <a:ext uri="{FF2B5EF4-FFF2-40B4-BE49-F238E27FC236}">
                <a16:creationId xmlns:a16="http://schemas.microsoft.com/office/drawing/2014/main" id="{29FE7B00-7A36-E957-05EF-58E473D7655E}"/>
              </a:ext>
            </a:extLst>
          </p:cNvPr>
          <p:cNvSpPr txBox="1"/>
          <p:nvPr/>
        </p:nvSpPr>
        <p:spPr>
          <a:xfrm>
            <a:off x="6804259" y="585439"/>
            <a:ext cx="3580100" cy="2031325"/>
          </a:xfrm>
          <a:prstGeom prst="rect">
            <a:avLst/>
          </a:prstGeom>
          <a:noFill/>
        </p:spPr>
        <p:txBody>
          <a:bodyPr wrap="square" rtlCol="0">
            <a:spAutoFit/>
          </a:bodyPr>
          <a:lstStyle/>
          <a:p>
            <a:r>
              <a:rPr lang="en-US" dirty="0" err="1"/>
              <a:t>Kerewan</a:t>
            </a:r>
            <a:r>
              <a:rPr lang="en-US" dirty="0"/>
              <a:t> and Banjul Regions have the highest number of patients, which may suggest higher disease prevalence, improved reporting, or other contributing factors such as population density and healthcare access.</a:t>
            </a:r>
          </a:p>
        </p:txBody>
      </p:sp>
      <p:sp>
        <p:nvSpPr>
          <p:cNvPr id="4" name="TextBox 3">
            <a:extLst>
              <a:ext uri="{FF2B5EF4-FFF2-40B4-BE49-F238E27FC236}">
                <a16:creationId xmlns:a16="http://schemas.microsoft.com/office/drawing/2014/main" id="{70D0D8DB-9C93-9B0A-92D5-729BBC2A73BF}"/>
              </a:ext>
            </a:extLst>
          </p:cNvPr>
          <p:cNvSpPr txBox="1"/>
          <p:nvPr/>
        </p:nvSpPr>
        <p:spPr>
          <a:xfrm>
            <a:off x="6804259" y="3339790"/>
            <a:ext cx="3580100" cy="1477328"/>
          </a:xfrm>
          <a:prstGeom prst="rect">
            <a:avLst/>
          </a:prstGeom>
          <a:noFill/>
        </p:spPr>
        <p:txBody>
          <a:bodyPr wrap="square" rtlCol="0">
            <a:spAutoFit/>
          </a:bodyPr>
          <a:lstStyle/>
          <a:p>
            <a:r>
              <a:rPr lang="en-US" dirty="0"/>
              <a:t>Conduct further analysis to determine if </a:t>
            </a:r>
            <a:r>
              <a:rPr lang="en-US" dirty="0" err="1"/>
              <a:t>Kerewan</a:t>
            </a:r>
            <a:r>
              <a:rPr lang="en-US" dirty="0"/>
              <a:t> and Banjul have higher disease prevalence or if the numbers reflect better healthcare access and reporting systems.</a:t>
            </a:r>
          </a:p>
        </p:txBody>
      </p:sp>
      <p:sp>
        <p:nvSpPr>
          <p:cNvPr id="5" name="Arrow: Down 4">
            <a:extLst>
              <a:ext uri="{FF2B5EF4-FFF2-40B4-BE49-F238E27FC236}">
                <a16:creationId xmlns:a16="http://schemas.microsoft.com/office/drawing/2014/main" id="{5A8D952D-B347-FDAD-1874-68F38839CD65}"/>
              </a:ext>
            </a:extLst>
          </p:cNvPr>
          <p:cNvSpPr/>
          <p:nvPr/>
        </p:nvSpPr>
        <p:spPr>
          <a:xfrm>
            <a:off x="8256684" y="2852008"/>
            <a:ext cx="337625" cy="2525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5719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ue background with black text&#10;&#10;Description automatically generated">
            <a:extLst>
              <a:ext uri="{FF2B5EF4-FFF2-40B4-BE49-F238E27FC236}">
                <a16:creationId xmlns:a16="http://schemas.microsoft.com/office/drawing/2014/main" id="{AFC93AD5-A41C-39D8-B3E7-55AC7FFDE4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512" y="355767"/>
            <a:ext cx="9236492" cy="6146466"/>
          </a:xfrm>
        </p:spPr>
      </p:pic>
    </p:spTree>
    <p:extLst>
      <p:ext uri="{BB962C8B-B14F-4D97-AF65-F5344CB8AC3E}">
        <p14:creationId xmlns:p14="http://schemas.microsoft.com/office/powerpoint/2010/main" val="143112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0" name="Rectangle 9">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916E9-8896-746D-922C-41ACE91538FF}"/>
              </a:ext>
            </a:extLst>
          </p:cNvPr>
          <p:cNvSpPr>
            <a:spLocks noGrp="1"/>
          </p:cNvSpPr>
          <p:nvPr>
            <p:ph type="title"/>
          </p:nvPr>
        </p:nvSpPr>
        <p:spPr>
          <a:xfrm>
            <a:off x="4219803" y="4735775"/>
            <a:ext cx="7006998" cy="1245732"/>
          </a:xfrm>
        </p:spPr>
        <p:txBody>
          <a:bodyPr anchor="t">
            <a:normAutofit/>
          </a:bodyPr>
          <a:lstStyle/>
          <a:p>
            <a:r>
              <a:rPr lang="en-US">
                <a:solidFill>
                  <a:srgbClr val="FFFFFF"/>
                </a:solidFill>
              </a:rPr>
              <a:t>INTRODUCTION</a:t>
            </a:r>
          </a:p>
        </p:txBody>
      </p:sp>
      <p:sp>
        <p:nvSpPr>
          <p:cNvPr id="12"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F3615B2-36CA-74B2-DC25-418CDB4C71FD}"/>
              </a:ext>
            </a:extLst>
          </p:cNvPr>
          <p:cNvSpPr>
            <a:spLocks noGrp="1"/>
          </p:cNvSpPr>
          <p:nvPr>
            <p:ph idx="1"/>
          </p:nvPr>
        </p:nvSpPr>
        <p:spPr>
          <a:xfrm>
            <a:off x="4219802" y="965864"/>
            <a:ext cx="7006998" cy="3450370"/>
          </a:xfrm>
        </p:spPr>
        <p:txBody>
          <a:bodyPr anchor="b">
            <a:normAutofit/>
          </a:bodyPr>
          <a:lstStyle/>
          <a:p>
            <a:r>
              <a:rPr lang="en-US" sz="2000">
                <a:solidFill>
                  <a:srgbClr val="FFFFFF"/>
                </a:solidFill>
                <a:effectLst/>
                <a:latin typeface="Times New Roman" panose="02020603050405020304" pitchFamily="18" charset="0"/>
                <a:ea typeface="Times New Roman" panose="02020603050405020304" pitchFamily="18" charset="0"/>
              </a:rPr>
              <a:t>HealthLink empowers stakeholders to allocate resources more effectively and improve health outcomes, particularly in underserved communities. The company's interventions have been recognized for significantly reducing hospital readmission rates by addressing core issues such as housing instability and transportation challenges.</a:t>
            </a:r>
          </a:p>
          <a:p>
            <a:pPr marL="0" indent="0">
              <a:buNone/>
            </a:pPr>
            <a:endParaRPr lang="en-US" sz="2000">
              <a:solidFill>
                <a:srgbClr val="FFFFFF"/>
              </a:solidFill>
            </a:endParaRPr>
          </a:p>
        </p:txBody>
      </p:sp>
      <p:cxnSp>
        <p:nvCxnSpPr>
          <p:cNvPr id="14" name="Straight Connector 13">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79894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CBDDD243-ED5F-4896-B18B-ABCF4B7E1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319E6BB3-DF2B-4751-97C5-B3DB949AE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1998"/>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916E9-8896-746D-922C-41ACE91538FF}"/>
              </a:ext>
            </a:extLst>
          </p:cNvPr>
          <p:cNvSpPr>
            <a:spLocks noGrp="1"/>
          </p:cNvSpPr>
          <p:nvPr>
            <p:ph type="title"/>
          </p:nvPr>
        </p:nvSpPr>
        <p:spPr>
          <a:xfrm>
            <a:off x="1024128" y="4911819"/>
            <a:ext cx="9720072" cy="1499616"/>
          </a:xfrm>
        </p:spPr>
        <p:txBody>
          <a:bodyPr>
            <a:normAutofit/>
          </a:bodyPr>
          <a:lstStyle/>
          <a:p>
            <a:r>
              <a:rPr lang="en-US">
                <a:solidFill>
                  <a:srgbClr val="FFFFFF"/>
                </a:solidFill>
              </a:rPr>
              <a:t>OBJECTIVE</a:t>
            </a:r>
          </a:p>
        </p:txBody>
      </p:sp>
      <p:sp>
        <p:nvSpPr>
          <p:cNvPr id="3" name="Content Placeholder 2">
            <a:extLst>
              <a:ext uri="{FF2B5EF4-FFF2-40B4-BE49-F238E27FC236}">
                <a16:creationId xmlns:a16="http://schemas.microsoft.com/office/drawing/2014/main" id="{0F3615B2-36CA-74B2-DC25-418CDB4C71FD}"/>
              </a:ext>
            </a:extLst>
          </p:cNvPr>
          <p:cNvSpPr>
            <a:spLocks noGrp="1"/>
          </p:cNvSpPr>
          <p:nvPr>
            <p:ph idx="1"/>
          </p:nvPr>
        </p:nvSpPr>
        <p:spPr>
          <a:xfrm>
            <a:off x="762000" y="643467"/>
            <a:ext cx="5334000" cy="3822246"/>
          </a:xfrm>
        </p:spPr>
        <p:txBody>
          <a:bodyPr anchor="ctr">
            <a:normAutofit/>
          </a:bodyPr>
          <a:lstStyle/>
          <a:p>
            <a:pPr marL="342900" marR="0" lvl="0" indent="-342900">
              <a:spcBef>
                <a:spcPts val="1200"/>
              </a:spcBef>
              <a:spcAft>
                <a:spcPts val="0"/>
              </a:spcAft>
              <a:buFont typeface="+mj-lt"/>
              <a:buAutoNum type="arabicPeriod"/>
            </a:pPr>
            <a:r>
              <a:rPr lang="en-US" sz="2000" u="none" strike="noStrike" dirty="0">
                <a:effectLst/>
                <a:latin typeface="Times New Roman" panose="02020603050405020304" pitchFamily="18" charset="0"/>
                <a:ea typeface="Times New Roman" panose="02020603050405020304" pitchFamily="18" charset="0"/>
              </a:rPr>
              <a:t>Promote </a:t>
            </a:r>
            <a:r>
              <a:rPr lang="en-US" sz="2000" b="1" u="none" strike="noStrike" dirty="0">
                <a:effectLst/>
                <a:latin typeface="Times New Roman" panose="02020603050405020304" pitchFamily="18" charset="0"/>
                <a:ea typeface="Times New Roman" panose="02020603050405020304" pitchFamily="18" charset="0"/>
              </a:rPr>
              <a:t>health equity</a:t>
            </a:r>
            <a:r>
              <a:rPr lang="en-US" sz="2000" u="none" strike="noStrike" dirty="0">
                <a:effectLst/>
                <a:latin typeface="Times New Roman" panose="02020603050405020304" pitchFamily="18" charset="0"/>
                <a:ea typeface="Times New Roman" panose="02020603050405020304" pitchFamily="18" charset="0"/>
              </a:rPr>
              <a:t> through fair resource allocation.</a:t>
            </a:r>
            <a:endParaRPr lang="en-US" sz="2000" u="none" strike="noStrike" dirty="0">
              <a:effectLst/>
              <a:latin typeface="Arial" panose="020B0604020202020204" pitchFamily="34" charset="0"/>
              <a:ea typeface="Arial" panose="020B0604020202020204" pitchFamily="34" charset="0"/>
            </a:endParaRPr>
          </a:p>
          <a:p>
            <a:pPr marL="342900" marR="0" lvl="0" indent="-342900">
              <a:spcBef>
                <a:spcPts val="0"/>
              </a:spcBef>
              <a:spcAft>
                <a:spcPts val="0"/>
              </a:spcAft>
              <a:buFont typeface="+mj-lt"/>
              <a:buAutoNum type="arabicPeriod"/>
            </a:pPr>
            <a:r>
              <a:rPr lang="en-US" sz="2000" u="none" strike="noStrike" dirty="0">
                <a:effectLst/>
                <a:latin typeface="Times New Roman" panose="02020603050405020304" pitchFamily="18" charset="0"/>
                <a:ea typeface="Times New Roman" panose="02020603050405020304" pitchFamily="18" charset="0"/>
              </a:rPr>
              <a:t>Automate processes for faster, more reliable insights.</a:t>
            </a:r>
            <a:endParaRPr lang="en-US" sz="2000" u="none" strike="noStrike" dirty="0">
              <a:effectLst/>
              <a:latin typeface="Arial" panose="020B0604020202020204" pitchFamily="34" charset="0"/>
              <a:ea typeface="Arial" panose="020B0604020202020204" pitchFamily="34" charset="0"/>
            </a:endParaRPr>
          </a:p>
          <a:p>
            <a:pPr marL="342900" marR="0" lvl="0" indent="-342900">
              <a:spcBef>
                <a:spcPts val="0"/>
              </a:spcBef>
              <a:spcAft>
                <a:spcPts val="0"/>
              </a:spcAft>
              <a:buFont typeface="+mj-lt"/>
              <a:buAutoNum type="arabicPeriod"/>
            </a:pPr>
            <a:r>
              <a:rPr lang="en-US" sz="2000" u="none" strike="noStrike" dirty="0">
                <a:effectLst/>
                <a:latin typeface="Times New Roman" panose="02020603050405020304" pitchFamily="18" charset="0"/>
                <a:ea typeface="Times New Roman" panose="02020603050405020304" pitchFamily="18" charset="0"/>
              </a:rPr>
              <a:t>Enable </a:t>
            </a:r>
            <a:r>
              <a:rPr lang="en-US" sz="2000" b="1" u="none" strike="noStrike" dirty="0">
                <a:effectLst/>
                <a:latin typeface="Times New Roman" panose="02020603050405020304" pitchFamily="18" charset="0"/>
                <a:ea typeface="Times New Roman" panose="02020603050405020304" pitchFamily="18" charset="0"/>
              </a:rPr>
              <a:t>data-driven interventions</a:t>
            </a:r>
            <a:r>
              <a:rPr lang="en-US" sz="2000" u="none" strike="noStrike" dirty="0">
                <a:effectLst/>
                <a:latin typeface="Times New Roman" panose="02020603050405020304" pitchFamily="18" charset="0"/>
                <a:ea typeface="Times New Roman" panose="02020603050405020304" pitchFamily="18" charset="0"/>
              </a:rPr>
              <a:t> targeting root causes of disparities.</a:t>
            </a:r>
            <a:endParaRPr lang="en-US" sz="2000" u="none" strike="noStrike" dirty="0">
              <a:effectLst/>
              <a:latin typeface="Arial" panose="020B0604020202020204" pitchFamily="34" charset="0"/>
              <a:ea typeface="Arial" panose="020B0604020202020204" pitchFamily="34" charset="0"/>
            </a:endParaRPr>
          </a:p>
          <a:p>
            <a:pPr marL="342900" marR="0" lvl="0" indent="-342900">
              <a:spcBef>
                <a:spcPts val="0"/>
              </a:spcBef>
              <a:spcAft>
                <a:spcPts val="0"/>
              </a:spcAft>
              <a:buFont typeface="+mj-lt"/>
              <a:buAutoNum type="arabicPeriod"/>
            </a:pPr>
            <a:r>
              <a:rPr lang="en-US" sz="2000" u="none" strike="noStrike" dirty="0">
                <a:effectLst/>
                <a:latin typeface="Times New Roman" panose="02020603050405020304" pitchFamily="18" charset="0"/>
                <a:ea typeface="Times New Roman" panose="02020603050405020304" pitchFamily="18" charset="0"/>
              </a:rPr>
              <a:t>Enhance </a:t>
            </a:r>
            <a:r>
              <a:rPr lang="en-US" sz="2000" b="1" u="none" strike="noStrike" dirty="0">
                <a:effectLst/>
                <a:latin typeface="Times New Roman" panose="02020603050405020304" pitchFamily="18" charset="0"/>
                <a:ea typeface="Times New Roman" panose="02020603050405020304" pitchFamily="18" charset="0"/>
              </a:rPr>
              <a:t>decision-making</a:t>
            </a:r>
            <a:r>
              <a:rPr lang="en-US" sz="2000" u="none" strike="noStrike" dirty="0">
                <a:effectLst/>
                <a:latin typeface="Times New Roman" panose="02020603050405020304" pitchFamily="18" charset="0"/>
                <a:ea typeface="Times New Roman" panose="02020603050405020304" pitchFamily="18" charset="0"/>
              </a:rPr>
              <a:t> for policymakers and healthcare providers.</a:t>
            </a:r>
            <a:endParaRPr lang="en-US" sz="2000" u="none" strike="noStrike" dirty="0">
              <a:effectLst/>
              <a:latin typeface="Arial" panose="020B0604020202020204" pitchFamily="34" charset="0"/>
              <a:ea typeface="Arial" panose="020B0604020202020204" pitchFamily="34" charset="0"/>
            </a:endParaRPr>
          </a:p>
          <a:p>
            <a:pPr marL="342900" marR="0" lvl="0" indent="-342900">
              <a:spcBef>
                <a:spcPts val="0"/>
              </a:spcBef>
              <a:spcAft>
                <a:spcPts val="1200"/>
              </a:spcAft>
              <a:buFont typeface="+mj-lt"/>
              <a:buAutoNum type="arabicPeriod"/>
            </a:pPr>
            <a:r>
              <a:rPr lang="en-US" sz="2000" u="none" strike="noStrike" dirty="0">
                <a:effectLst/>
                <a:latin typeface="Times New Roman" panose="02020603050405020304" pitchFamily="18" charset="0"/>
                <a:ea typeface="Times New Roman" panose="02020603050405020304" pitchFamily="18" charset="0"/>
              </a:rPr>
              <a:t>Improve </a:t>
            </a:r>
            <a:r>
              <a:rPr lang="en-US" sz="2000" b="1" u="none" strike="noStrike" dirty="0">
                <a:effectLst/>
                <a:latin typeface="Times New Roman" panose="02020603050405020304" pitchFamily="18" charset="0"/>
                <a:ea typeface="Times New Roman" panose="02020603050405020304" pitchFamily="18" charset="0"/>
              </a:rPr>
              <a:t>community health outcomes</a:t>
            </a:r>
            <a:r>
              <a:rPr lang="en-US" sz="2000" u="none" strike="noStrike" dirty="0">
                <a:effectLst/>
                <a:latin typeface="Times New Roman" panose="02020603050405020304" pitchFamily="18" charset="0"/>
                <a:ea typeface="Times New Roman" panose="02020603050405020304" pitchFamily="18" charset="0"/>
              </a:rPr>
              <a:t> by addressing vulnerabilities effectively.</a:t>
            </a:r>
            <a:endParaRPr lang="en-US" sz="2000" u="none" strike="noStrike" dirty="0">
              <a:effectLst/>
              <a:latin typeface="Arial" panose="020B0604020202020204" pitchFamily="34" charset="0"/>
              <a:ea typeface="Arial" panose="020B0604020202020204" pitchFamily="34" charset="0"/>
            </a:endParaRPr>
          </a:p>
          <a:p>
            <a:endParaRPr lang="en-US" sz="2000" dirty="0"/>
          </a:p>
        </p:txBody>
      </p:sp>
      <p:pic>
        <p:nvPicPr>
          <p:cNvPr id="5" name="Picture 4" descr="Colorful carved figures of humans">
            <a:extLst>
              <a:ext uri="{FF2B5EF4-FFF2-40B4-BE49-F238E27FC236}">
                <a16:creationId xmlns:a16="http://schemas.microsoft.com/office/drawing/2014/main" id="{096B00D2-50CB-D32D-BC21-283885E7EE9F}"/>
              </a:ext>
            </a:extLst>
          </p:cNvPr>
          <p:cNvPicPr>
            <a:picLocks noChangeAspect="1"/>
          </p:cNvPicPr>
          <p:nvPr/>
        </p:nvPicPr>
        <p:blipFill>
          <a:blip r:embed="rId2"/>
          <a:srcRect t="3774"/>
          <a:stretch/>
        </p:blipFill>
        <p:spPr>
          <a:xfrm>
            <a:off x="6417734" y="819539"/>
            <a:ext cx="4747090" cy="3254654"/>
          </a:xfrm>
          <a:prstGeom prst="rect">
            <a:avLst/>
          </a:prstGeom>
        </p:spPr>
      </p:pic>
      <p:cxnSp>
        <p:nvCxnSpPr>
          <p:cNvPr id="14" name="Straight Connector 13">
            <a:extLst>
              <a:ext uri="{FF2B5EF4-FFF2-40B4-BE49-F238E27FC236}">
                <a16:creationId xmlns:a16="http://schemas.microsoft.com/office/drawing/2014/main" id="{A61721DD-D110-44EE-82A7-D56AB687E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04427"/>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216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6AA1-0D32-94FE-E78D-E08C5328DCF6}"/>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Times New Roman" panose="02020603050405020304" pitchFamily="18" charset="0"/>
              </a:rPr>
              <a:t> Proble</a:t>
            </a:r>
            <a:r>
              <a:rPr lang="en-US" sz="4400" b="1" dirty="0">
                <a:solidFill>
                  <a:srgbClr val="000000"/>
                </a:solidFill>
                <a:latin typeface="Times New Roman" panose="02020603050405020304" pitchFamily="18" charset="0"/>
                <a:ea typeface="Times New Roman" panose="02020603050405020304" pitchFamily="18" charset="0"/>
              </a:rPr>
              <a:t>m statement </a:t>
            </a:r>
            <a:endParaRPr lang="en-US" dirty="0"/>
          </a:p>
        </p:txBody>
      </p:sp>
      <p:graphicFrame>
        <p:nvGraphicFramePr>
          <p:cNvPr id="11" name="Content Placeholder 2">
            <a:extLst>
              <a:ext uri="{FF2B5EF4-FFF2-40B4-BE49-F238E27FC236}">
                <a16:creationId xmlns:a16="http://schemas.microsoft.com/office/drawing/2014/main" id="{1136CEF4-963E-F81B-3F96-C4D7A95522E9}"/>
              </a:ext>
            </a:extLst>
          </p:cNvPr>
          <p:cNvGraphicFramePr>
            <a:graphicFrameLocks noGrp="1"/>
          </p:cNvGraphicFramePr>
          <p:nvPr>
            <p:ph idx="1"/>
            <p:extLst>
              <p:ext uri="{D42A27DB-BD31-4B8C-83A1-F6EECF244321}">
                <p14:modId xmlns:p14="http://schemas.microsoft.com/office/powerpoint/2010/main" val="3029324238"/>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364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AAAC-4CC6-20AE-E784-B1C79B22A413}"/>
              </a:ext>
            </a:extLst>
          </p:cNvPr>
          <p:cNvSpPr>
            <a:spLocks noGrp="1"/>
          </p:cNvSpPr>
          <p:nvPr>
            <p:ph type="title"/>
          </p:nvPr>
        </p:nvSpPr>
        <p:spPr/>
        <p:txBody>
          <a:bodyPr>
            <a:normAutofit/>
          </a:bodyPr>
          <a:lstStyle/>
          <a:p>
            <a:r>
              <a:rPr lang="en-US" b="1">
                <a:effectLst/>
                <a:latin typeface="Times New Roman" panose="02020603050405020304" pitchFamily="18" charset="0"/>
                <a:ea typeface="Times New Roman" panose="02020603050405020304" pitchFamily="18" charset="0"/>
              </a:rPr>
              <a:t>Technology Stack</a:t>
            </a:r>
            <a:br>
              <a:rPr lang="en-US" b="1">
                <a:effectLst/>
                <a:latin typeface="Arial" panose="020B0604020202020204" pitchFamily="34" charset="0"/>
              </a:rPr>
            </a:br>
            <a:endParaRPr lang="en-US"/>
          </a:p>
        </p:txBody>
      </p:sp>
      <p:graphicFrame>
        <p:nvGraphicFramePr>
          <p:cNvPr id="19" name="Content Placeholder 2">
            <a:extLst>
              <a:ext uri="{FF2B5EF4-FFF2-40B4-BE49-F238E27FC236}">
                <a16:creationId xmlns:a16="http://schemas.microsoft.com/office/drawing/2014/main" id="{05649813-47AF-7F1D-53C2-DA84C9633EAC}"/>
              </a:ext>
            </a:extLst>
          </p:cNvPr>
          <p:cNvGraphicFramePr>
            <a:graphicFrameLocks noGrp="1"/>
          </p:cNvGraphicFramePr>
          <p:nvPr>
            <p:ph idx="1"/>
            <p:extLst>
              <p:ext uri="{D42A27DB-BD31-4B8C-83A1-F6EECF244321}">
                <p14:modId xmlns:p14="http://schemas.microsoft.com/office/powerpoint/2010/main" val="80762596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075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19BB-47A2-16AA-AB08-280372378222}"/>
              </a:ext>
            </a:extLst>
          </p:cNvPr>
          <p:cNvSpPr>
            <a:spLocks noGrp="1"/>
          </p:cNvSpPr>
          <p:nvPr>
            <p:ph type="title"/>
          </p:nvPr>
        </p:nvSpPr>
        <p:spPr/>
        <p:txBody>
          <a:bodyPr/>
          <a:lstStyle/>
          <a:p>
            <a:r>
              <a:rPr lang="en-US" sz="4400" kern="1200" dirty="0"/>
              <a:t>Integrate Fragmented Datasets</a:t>
            </a:r>
            <a:endParaRPr lang="en-US" dirty="0"/>
          </a:p>
        </p:txBody>
      </p:sp>
      <p:pic>
        <p:nvPicPr>
          <p:cNvPr id="4" name="Content Placeholder 3">
            <a:extLst>
              <a:ext uri="{FF2B5EF4-FFF2-40B4-BE49-F238E27FC236}">
                <a16:creationId xmlns:a16="http://schemas.microsoft.com/office/drawing/2014/main" id="{B7B3C91B-2A80-9C79-39B5-55CDA28AE003}"/>
              </a:ext>
            </a:extLst>
          </p:cNvPr>
          <p:cNvPicPr>
            <a:picLocks noGrp="1" noChangeAspect="1"/>
          </p:cNvPicPr>
          <p:nvPr>
            <p:ph idx="1"/>
          </p:nvPr>
        </p:nvPicPr>
        <p:blipFill>
          <a:blip r:embed="rId2"/>
          <a:stretch>
            <a:fillRect/>
          </a:stretch>
        </p:blipFill>
        <p:spPr>
          <a:xfrm>
            <a:off x="982316" y="2499610"/>
            <a:ext cx="10515600" cy="327377"/>
          </a:xfrm>
          <a:prstGeom prst="rect">
            <a:avLst/>
          </a:prstGeom>
        </p:spPr>
      </p:pic>
      <p:sp>
        <p:nvSpPr>
          <p:cNvPr id="6" name="TextBox 5">
            <a:extLst>
              <a:ext uri="{FF2B5EF4-FFF2-40B4-BE49-F238E27FC236}">
                <a16:creationId xmlns:a16="http://schemas.microsoft.com/office/drawing/2014/main" id="{183C5929-4BB6-CDC1-9FA7-1F1EC6FD571F}"/>
              </a:ext>
            </a:extLst>
          </p:cNvPr>
          <p:cNvSpPr txBox="1"/>
          <p:nvPr/>
        </p:nvSpPr>
        <p:spPr>
          <a:xfrm>
            <a:off x="838200" y="2013634"/>
            <a:ext cx="10515600" cy="369332"/>
          </a:xfrm>
          <a:prstGeom prst="rect">
            <a:avLst/>
          </a:prstGeom>
          <a:noFill/>
        </p:spPr>
        <p:txBody>
          <a:bodyPr wrap="square">
            <a:spAutoFit/>
          </a:bodyPr>
          <a:lstStyle/>
          <a:p>
            <a:r>
              <a:rPr lang="en-US" dirty="0"/>
              <a:t>The </a:t>
            </a:r>
            <a:r>
              <a:rPr lang="en-US" dirty="0" err="1"/>
              <a:t>splitted</a:t>
            </a:r>
            <a:r>
              <a:rPr lang="en-US" dirty="0"/>
              <a:t> dataset was consolidated for analysis in Power BI under the headers listed below</a:t>
            </a:r>
            <a:endParaRPr lang="en-US" sz="1800" dirty="0"/>
          </a:p>
        </p:txBody>
      </p:sp>
      <p:sp>
        <p:nvSpPr>
          <p:cNvPr id="8" name="TextBox 7">
            <a:extLst>
              <a:ext uri="{FF2B5EF4-FFF2-40B4-BE49-F238E27FC236}">
                <a16:creationId xmlns:a16="http://schemas.microsoft.com/office/drawing/2014/main" id="{622590DB-4CBF-A2C2-0A26-4275751FF1F0}"/>
              </a:ext>
            </a:extLst>
          </p:cNvPr>
          <p:cNvSpPr txBox="1"/>
          <p:nvPr/>
        </p:nvSpPr>
        <p:spPr>
          <a:xfrm>
            <a:off x="2836164" y="2990722"/>
            <a:ext cx="6096000" cy="341632"/>
          </a:xfrm>
          <a:prstGeom prst="rect">
            <a:avLst/>
          </a:prstGeom>
          <a:noFill/>
        </p:spPr>
        <p:txBody>
          <a:bodyPr wrap="square">
            <a:spAutoFit/>
          </a:bodyPr>
          <a:lstStyle/>
          <a:p>
            <a:pPr marL="0" lvl="0" indent="0" algn="ctr" defTabSz="1066800">
              <a:lnSpc>
                <a:spcPct val="90000"/>
              </a:lnSpc>
              <a:spcBef>
                <a:spcPct val="0"/>
              </a:spcBef>
              <a:spcAft>
                <a:spcPct val="35000"/>
              </a:spcAft>
              <a:buNone/>
            </a:pPr>
            <a:r>
              <a:rPr lang="en-US" sz="1800" kern="1200" dirty="0"/>
              <a:t>Automate Data Collection and Processing</a:t>
            </a:r>
          </a:p>
        </p:txBody>
      </p:sp>
      <p:sp>
        <p:nvSpPr>
          <p:cNvPr id="10" name="TextBox 9">
            <a:extLst>
              <a:ext uri="{FF2B5EF4-FFF2-40B4-BE49-F238E27FC236}">
                <a16:creationId xmlns:a16="http://schemas.microsoft.com/office/drawing/2014/main" id="{70159F16-BD37-C9FA-6230-30BC42ABB8F5}"/>
              </a:ext>
            </a:extLst>
          </p:cNvPr>
          <p:cNvSpPr txBox="1"/>
          <p:nvPr/>
        </p:nvSpPr>
        <p:spPr>
          <a:xfrm>
            <a:off x="1024128" y="3340981"/>
            <a:ext cx="10515600" cy="369332"/>
          </a:xfrm>
          <a:prstGeom prst="rect">
            <a:avLst/>
          </a:prstGeom>
          <a:noFill/>
        </p:spPr>
        <p:txBody>
          <a:bodyPr wrap="square">
            <a:spAutoFit/>
          </a:bodyPr>
          <a:lstStyle/>
          <a:p>
            <a:r>
              <a:rPr lang="en-US" dirty="0"/>
              <a:t>Data collection was automated to guarantee the structured data was gathered as specified above.</a:t>
            </a:r>
          </a:p>
        </p:txBody>
      </p:sp>
      <p:pic>
        <p:nvPicPr>
          <p:cNvPr id="5" name="Picture 4" descr="A screenshot of a computer screen&#10;&#10;Description automatically generated">
            <a:extLst>
              <a:ext uri="{FF2B5EF4-FFF2-40B4-BE49-F238E27FC236}">
                <a16:creationId xmlns:a16="http://schemas.microsoft.com/office/drawing/2014/main" id="{48621BC0-4627-1A32-B8C8-38FEFF85A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767" y="3811384"/>
            <a:ext cx="2276793" cy="2927041"/>
          </a:xfrm>
          <a:prstGeom prst="rect">
            <a:avLst/>
          </a:prstGeom>
        </p:spPr>
      </p:pic>
    </p:spTree>
    <p:extLst>
      <p:ext uri="{BB962C8B-B14F-4D97-AF65-F5344CB8AC3E}">
        <p14:creationId xmlns:p14="http://schemas.microsoft.com/office/powerpoint/2010/main" val="66072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6DEB-87EF-92A5-5876-1087239B3DB8}"/>
              </a:ext>
            </a:extLst>
          </p:cNvPr>
          <p:cNvSpPr>
            <a:spLocks noGrp="1"/>
          </p:cNvSpPr>
          <p:nvPr>
            <p:ph type="title"/>
          </p:nvPr>
        </p:nvSpPr>
        <p:spPr/>
        <p:txBody>
          <a:bodyPr/>
          <a:lstStyle/>
          <a:p>
            <a:r>
              <a:rPr lang="en-US" dirty="0"/>
              <a:t>RESULT</a:t>
            </a:r>
          </a:p>
        </p:txBody>
      </p:sp>
      <p:pic>
        <p:nvPicPr>
          <p:cNvPr id="5" name="Content Placeholder 4">
            <a:extLst>
              <a:ext uri="{FF2B5EF4-FFF2-40B4-BE49-F238E27FC236}">
                <a16:creationId xmlns:a16="http://schemas.microsoft.com/office/drawing/2014/main" id="{78B85087-8124-6D1C-E0DE-464CE4AFCB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01422"/>
            <a:ext cx="10515600" cy="4991453"/>
          </a:xfrm>
        </p:spPr>
      </p:pic>
    </p:spTree>
    <p:extLst>
      <p:ext uri="{BB962C8B-B14F-4D97-AF65-F5344CB8AC3E}">
        <p14:creationId xmlns:p14="http://schemas.microsoft.com/office/powerpoint/2010/main" val="170362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7C5BE-0067-C69C-1FD2-D6E662D7884F}"/>
              </a:ext>
            </a:extLst>
          </p:cNvPr>
          <p:cNvSpPr>
            <a:spLocks noGrp="1"/>
          </p:cNvSpPr>
          <p:nvPr>
            <p:ph type="title"/>
          </p:nvPr>
        </p:nvSpPr>
        <p:spPr/>
        <p:txBody>
          <a:bodyPr/>
          <a:lstStyle/>
          <a:p>
            <a:r>
              <a:rPr lang="en-US" dirty="0"/>
              <a:t>Insight and Recommendations</a:t>
            </a:r>
          </a:p>
        </p:txBody>
      </p:sp>
      <p:pic>
        <p:nvPicPr>
          <p:cNvPr id="9" name="Picture 8">
            <a:extLst>
              <a:ext uri="{FF2B5EF4-FFF2-40B4-BE49-F238E27FC236}">
                <a16:creationId xmlns:a16="http://schemas.microsoft.com/office/drawing/2014/main" id="{4831B3B9-9554-47DF-1BD7-FB8B9BBCF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34889"/>
            <a:ext cx="3031273" cy="1562318"/>
          </a:xfrm>
          <a:prstGeom prst="rect">
            <a:avLst/>
          </a:prstGeom>
        </p:spPr>
      </p:pic>
      <p:pic>
        <p:nvPicPr>
          <p:cNvPr id="11" name="Picture 10">
            <a:extLst>
              <a:ext uri="{FF2B5EF4-FFF2-40B4-BE49-F238E27FC236}">
                <a16:creationId xmlns:a16="http://schemas.microsoft.com/office/drawing/2014/main" id="{104A9FBB-39F7-0619-4DFF-9DD982499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4862" y="5352840"/>
            <a:ext cx="2876951" cy="1505160"/>
          </a:xfrm>
          <a:prstGeom prst="rect">
            <a:avLst/>
          </a:prstGeom>
        </p:spPr>
      </p:pic>
      <p:sp>
        <p:nvSpPr>
          <p:cNvPr id="6" name="TextBox 5">
            <a:extLst>
              <a:ext uri="{FF2B5EF4-FFF2-40B4-BE49-F238E27FC236}">
                <a16:creationId xmlns:a16="http://schemas.microsoft.com/office/drawing/2014/main" id="{B025E4AF-681F-E1BD-2B94-C5BFFBE952E4}"/>
              </a:ext>
            </a:extLst>
          </p:cNvPr>
          <p:cNvSpPr txBox="1"/>
          <p:nvPr/>
        </p:nvSpPr>
        <p:spPr>
          <a:xfrm>
            <a:off x="401444" y="3826933"/>
            <a:ext cx="3798023" cy="1477328"/>
          </a:xfrm>
          <a:prstGeom prst="rect">
            <a:avLst/>
          </a:prstGeom>
          <a:noFill/>
        </p:spPr>
        <p:txBody>
          <a:bodyPr wrap="square" rtlCol="0">
            <a:spAutoFit/>
          </a:bodyPr>
          <a:lstStyle/>
          <a:p>
            <a:pPr lvl="1"/>
            <a:r>
              <a:rPr lang="en-US" dirty="0"/>
              <a:t>The number of patients in overcrowded housing is relatively high, which may contribute to health issues.</a:t>
            </a:r>
          </a:p>
          <a:p>
            <a:endParaRPr lang="en-US" dirty="0"/>
          </a:p>
        </p:txBody>
      </p:sp>
      <p:sp>
        <p:nvSpPr>
          <p:cNvPr id="10" name="TextBox 9">
            <a:extLst>
              <a:ext uri="{FF2B5EF4-FFF2-40B4-BE49-F238E27FC236}">
                <a16:creationId xmlns:a16="http://schemas.microsoft.com/office/drawing/2014/main" id="{1E96E81F-311F-CFCB-E9FD-DB4613DE4B76}"/>
              </a:ext>
            </a:extLst>
          </p:cNvPr>
          <p:cNvSpPr txBox="1"/>
          <p:nvPr/>
        </p:nvSpPr>
        <p:spPr>
          <a:xfrm>
            <a:off x="5604520" y="3560139"/>
            <a:ext cx="6483401" cy="30162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T</a:t>
            </a:r>
            <a:r>
              <a:rPr kumimoji="0" lang="en-US" altLang="en-US" sz="1800" i="0" u="none" strike="noStrike" cap="none" normalizeH="0" baseline="0" dirty="0">
                <a:ln>
                  <a:noFill/>
                </a:ln>
                <a:solidFill>
                  <a:schemeClr val="tx1"/>
                </a:solidFill>
                <a:effectLst/>
                <a:latin typeface="Arial" panose="020B0604020202020204" pitchFamily="34" charset="0"/>
              </a:rPr>
              <a:t>he Regions with highest numbers of individuals of moderate health literacy, might need targeted interventions to improve health education.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T</a:t>
            </a:r>
            <a:r>
              <a:rPr kumimoji="0" lang="en-US" altLang="en-US" sz="1800" i="0" u="none" strike="noStrike" cap="none" normalizeH="0" baseline="0" dirty="0">
                <a:ln>
                  <a:noFill/>
                </a:ln>
                <a:solidFill>
                  <a:schemeClr val="tx1"/>
                </a:solidFill>
                <a:effectLst/>
                <a:latin typeface="Arial" panose="020B0604020202020204" pitchFamily="34" charset="0"/>
              </a:rPr>
              <a:t>he Regions with highest number of individuals of high health literacy</a:t>
            </a:r>
            <a:r>
              <a:rPr lang="en-US" altLang="en-US" sz="1200" dirty="0">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may have better access to health information and education programs.</a:t>
            </a:r>
          </a:p>
          <a:p>
            <a:pPr>
              <a:buFont typeface="Arial" panose="020B0604020202020204" pitchFamily="34" charset="0"/>
              <a:buChar char="•"/>
            </a:pPr>
            <a:endParaRPr lang="en-US" sz="18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p:txBody>
      </p:sp>
      <p:sp>
        <p:nvSpPr>
          <p:cNvPr id="4" name="TextBox 3">
            <a:extLst>
              <a:ext uri="{FF2B5EF4-FFF2-40B4-BE49-F238E27FC236}">
                <a16:creationId xmlns:a16="http://schemas.microsoft.com/office/drawing/2014/main" id="{81325AE7-A6C0-DF40-329E-FE4F4C19C8A5}"/>
              </a:ext>
            </a:extLst>
          </p:cNvPr>
          <p:cNvSpPr txBox="1"/>
          <p:nvPr/>
        </p:nvSpPr>
        <p:spPr>
          <a:xfrm>
            <a:off x="5604520" y="1868474"/>
            <a:ext cx="6304981" cy="1200329"/>
          </a:xfrm>
          <a:prstGeom prst="rect">
            <a:avLst/>
          </a:prstGeom>
          <a:noFill/>
        </p:spPr>
        <p:txBody>
          <a:bodyPr wrap="square" rtlCol="0">
            <a:spAutoFit/>
          </a:bodyPr>
          <a:lstStyle/>
          <a:p>
            <a:r>
              <a:rPr lang="en-US" dirty="0"/>
              <a:t>majority of patients have a moderate level of health literacy.</a:t>
            </a:r>
          </a:p>
          <a:p>
            <a:r>
              <a:rPr lang="en-US" dirty="0"/>
              <a:t>Banjul has the highest and second most moderate health literacy.</a:t>
            </a:r>
          </a:p>
          <a:p>
            <a:endParaRPr lang="en-US" dirty="0"/>
          </a:p>
          <a:p>
            <a:endParaRPr lang="en-US" dirty="0"/>
          </a:p>
        </p:txBody>
      </p:sp>
      <p:sp>
        <p:nvSpPr>
          <p:cNvPr id="5" name="TextBox 4">
            <a:extLst>
              <a:ext uri="{FF2B5EF4-FFF2-40B4-BE49-F238E27FC236}">
                <a16:creationId xmlns:a16="http://schemas.microsoft.com/office/drawing/2014/main" id="{38E39C19-BAFA-C2D4-1A1A-4804BD0CAF46}"/>
              </a:ext>
            </a:extLst>
          </p:cNvPr>
          <p:cNvSpPr txBox="1"/>
          <p:nvPr/>
        </p:nvSpPr>
        <p:spPr>
          <a:xfrm>
            <a:off x="838200" y="5176230"/>
            <a:ext cx="3798023" cy="203132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policies to improve housing standards and reduce overcrowding.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Encourage community-based interventions for sanitation and clean water access.</a:t>
            </a:r>
          </a:p>
          <a:p>
            <a:endParaRPr lang="en-US" dirty="0"/>
          </a:p>
        </p:txBody>
      </p:sp>
      <p:sp>
        <p:nvSpPr>
          <p:cNvPr id="3" name="Arrow: Down 2">
            <a:extLst>
              <a:ext uri="{FF2B5EF4-FFF2-40B4-BE49-F238E27FC236}">
                <a16:creationId xmlns:a16="http://schemas.microsoft.com/office/drawing/2014/main" id="{F6104D03-EBB2-1745-9666-2D82C8ABBB2B}"/>
              </a:ext>
            </a:extLst>
          </p:cNvPr>
          <p:cNvSpPr/>
          <p:nvPr/>
        </p:nvSpPr>
        <p:spPr>
          <a:xfrm>
            <a:off x="2131642" y="4941975"/>
            <a:ext cx="337625" cy="2525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B36DEC18-D2F7-6EB1-5017-AAE94931763E}"/>
              </a:ext>
            </a:extLst>
          </p:cNvPr>
          <p:cNvSpPr/>
          <p:nvPr/>
        </p:nvSpPr>
        <p:spPr>
          <a:xfrm>
            <a:off x="7759291" y="3227466"/>
            <a:ext cx="337625" cy="2525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890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2C5F7E-45E2-7018-227B-9A17D37863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7368" y="4606447"/>
            <a:ext cx="3753374" cy="1400370"/>
          </a:xfrm>
        </p:spPr>
      </p:pic>
      <p:pic>
        <p:nvPicPr>
          <p:cNvPr id="13" name="Picture 12">
            <a:extLst>
              <a:ext uri="{FF2B5EF4-FFF2-40B4-BE49-F238E27FC236}">
                <a16:creationId xmlns:a16="http://schemas.microsoft.com/office/drawing/2014/main" id="{CAD0B5AE-E7CA-A7E2-6366-9C873EE0D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658" y="170251"/>
            <a:ext cx="4217126" cy="2024220"/>
          </a:xfrm>
          <a:prstGeom prst="rect">
            <a:avLst/>
          </a:prstGeom>
        </p:spPr>
      </p:pic>
      <p:sp>
        <p:nvSpPr>
          <p:cNvPr id="4" name="TextBox 3">
            <a:extLst>
              <a:ext uri="{FF2B5EF4-FFF2-40B4-BE49-F238E27FC236}">
                <a16:creationId xmlns:a16="http://schemas.microsoft.com/office/drawing/2014/main" id="{A73DF255-6EE8-DBBB-B182-D0AC7A21E3B8}"/>
              </a:ext>
            </a:extLst>
          </p:cNvPr>
          <p:cNvSpPr txBox="1"/>
          <p:nvPr/>
        </p:nvSpPr>
        <p:spPr>
          <a:xfrm>
            <a:off x="6934200" y="409221"/>
            <a:ext cx="5049149" cy="258532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data shows that a significant portion of patients has only </a:t>
            </a:r>
            <a:r>
              <a:rPr kumimoji="0" lang="en-US" altLang="en-US" sz="1800" b="1" i="0" u="none" strike="noStrike" cap="none" normalizeH="0" baseline="0" dirty="0">
                <a:ln>
                  <a:noFill/>
                </a:ln>
                <a:solidFill>
                  <a:schemeClr val="tx1"/>
                </a:solidFill>
                <a:effectLst/>
                <a:latin typeface="Arial" panose="020B0604020202020204" pitchFamily="34" charset="0"/>
              </a:rPr>
              <a:t>Primary or Secondary education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Patients with </a:t>
            </a:r>
            <a:r>
              <a:rPr kumimoji="0" lang="en-US" altLang="en-US" sz="1800" b="1" i="0" u="none" strike="noStrike" cap="none" normalizeH="0" baseline="0" dirty="0">
                <a:ln>
                  <a:noFill/>
                </a:ln>
                <a:solidFill>
                  <a:schemeClr val="tx1"/>
                </a:solidFill>
                <a:effectLst/>
                <a:latin typeface="Arial" panose="020B0604020202020204" pitchFamily="34" charset="0"/>
              </a:rPr>
              <a:t>No Education</a:t>
            </a:r>
            <a:r>
              <a:rPr kumimoji="0" lang="en-US" altLang="en-US" sz="1800" b="0" i="0" u="none" strike="noStrike" cap="none" normalizeH="0" baseline="0" dirty="0">
                <a:ln>
                  <a:noFill/>
                </a:ln>
                <a:solidFill>
                  <a:schemeClr val="tx1"/>
                </a:solidFill>
                <a:effectLst/>
                <a:latin typeface="Arial" panose="020B0604020202020204" pitchFamily="34" charset="0"/>
              </a:rPr>
              <a:t> (528 people) may have limited health awareness, leading to late diagnosis or poor disease management.</a:t>
            </a:r>
          </a:p>
          <a:p>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p:txBody>
      </p:sp>
      <p:sp>
        <p:nvSpPr>
          <p:cNvPr id="8" name="TextBox 7">
            <a:extLst>
              <a:ext uri="{FF2B5EF4-FFF2-40B4-BE49-F238E27FC236}">
                <a16:creationId xmlns:a16="http://schemas.microsoft.com/office/drawing/2014/main" id="{E8EF77A5-2B15-43CF-D441-FF472BFAABDA}"/>
              </a:ext>
            </a:extLst>
          </p:cNvPr>
          <p:cNvSpPr txBox="1"/>
          <p:nvPr/>
        </p:nvSpPr>
        <p:spPr>
          <a:xfrm>
            <a:off x="838200" y="5306632"/>
            <a:ext cx="4772378" cy="14773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Invest in rural healthcare facilities to ensure better access to medical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Deploy mobile health clinics to serve remote communities.</a:t>
            </a:r>
          </a:p>
          <a:p>
            <a:endParaRPr lang="en-US" dirty="0"/>
          </a:p>
        </p:txBody>
      </p:sp>
      <p:sp>
        <p:nvSpPr>
          <p:cNvPr id="7" name="TextBox 6">
            <a:extLst>
              <a:ext uri="{FF2B5EF4-FFF2-40B4-BE49-F238E27FC236}">
                <a16:creationId xmlns:a16="http://schemas.microsoft.com/office/drawing/2014/main" id="{350E0C4D-BD79-2B58-A0C6-1F4F44A7CCA8}"/>
              </a:ext>
            </a:extLst>
          </p:cNvPr>
          <p:cNvSpPr txBox="1"/>
          <p:nvPr/>
        </p:nvSpPr>
        <p:spPr>
          <a:xfrm>
            <a:off x="755032" y="2105262"/>
            <a:ext cx="4772378" cy="286232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dataset divides the patient population into rural and urban groups.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Generally, Rural communities has higher patient.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Some regions (e.g., </a:t>
            </a:r>
            <a:r>
              <a:rPr kumimoji="0" lang="en-US" altLang="en-US" sz="1800" b="1" i="0" u="none" strike="noStrike" cap="none" normalizeH="0" baseline="0" dirty="0" err="1">
                <a:ln>
                  <a:noFill/>
                </a:ln>
                <a:solidFill>
                  <a:schemeClr val="tx1"/>
                </a:solidFill>
                <a:effectLst/>
                <a:latin typeface="Arial" panose="020B0604020202020204" pitchFamily="34" charset="0"/>
              </a:rPr>
              <a:t>Kerewan</a:t>
            </a:r>
            <a:r>
              <a:rPr kumimoji="0" lang="en-US" altLang="en-US" sz="1800" b="0" i="0" u="none" strike="noStrike" cap="none" normalizeH="0" baseline="0" dirty="0">
                <a:ln>
                  <a:noFill/>
                </a:ln>
                <a:solidFill>
                  <a:schemeClr val="tx1"/>
                </a:solidFill>
                <a:effectLst/>
                <a:latin typeface="Arial" panose="020B0604020202020204" pitchFamily="34" charset="0"/>
              </a:rPr>
              <a:t>) have a higher number of </a:t>
            </a:r>
            <a:r>
              <a:rPr lang="en-US" altLang="en-US" dirty="0">
                <a:latin typeface="Arial" panose="020B0604020202020204" pitchFamily="34" charset="0"/>
              </a:rPr>
              <a:t>rural </a:t>
            </a:r>
            <a:r>
              <a:rPr kumimoji="0" lang="en-US" altLang="en-US" sz="1800" b="0" i="0" u="none" strike="noStrike" cap="none" normalizeH="0" baseline="0" dirty="0">
                <a:ln>
                  <a:noFill/>
                </a:ln>
                <a:solidFill>
                  <a:schemeClr val="tx1"/>
                </a:solidFill>
                <a:effectLst/>
                <a:latin typeface="Arial" panose="020B0604020202020204" pitchFamily="34" charset="0"/>
              </a:rPr>
              <a:t>patients (397) compared to urban patients (362).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Other regions, like </a:t>
            </a:r>
            <a:r>
              <a:rPr kumimoji="0" lang="en-US" altLang="en-US" sz="1800" b="1" i="0" u="none" strike="noStrike" cap="none" normalizeH="0" baseline="0" dirty="0">
                <a:ln>
                  <a:noFill/>
                </a:ln>
                <a:solidFill>
                  <a:schemeClr val="tx1"/>
                </a:solidFill>
                <a:effectLst/>
                <a:latin typeface="Arial" panose="020B0604020202020204" pitchFamily="34" charset="0"/>
              </a:rPr>
              <a:t>Basse</a:t>
            </a:r>
            <a:r>
              <a:rPr kumimoji="0" lang="en-US" altLang="en-US" sz="1800" b="0" i="0" u="none" strike="noStrike" cap="none" normalizeH="0" baseline="0" dirty="0">
                <a:ln>
                  <a:noFill/>
                </a:ln>
                <a:solidFill>
                  <a:schemeClr val="tx1"/>
                </a:solidFill>
                <a:effectLst/>
                <a:latin typeface="Arial" panose="020B0604020202020204" pitchFamily="34" charset="0"/>
              </a:rPr>
              <a:t>, have more urban patients (358) than rural ones (327).</a:t>
            </a:r>
          </a:p>
          <a:p>
            <a:endParaRPr lang="en-US" dirty="0"/>
          </a:p>
        </p:txBody>
      </p:sp>
      <p:sp>
        <p:nvSpPr>
          <p:cNvPr id="9" name="TextBox 8">
            <a:extLst>
              <a:ext uri="{FF2B5EF4-FFF2-40B4-BE49-F238E27FC236}">
                <a16:creationId xmlns:a16="http://schemas.microsoft.com/office/drawing/2014/main" id="{3CB9F935-33A9-D014-DB1D-BE55ED3C0B88}"/>
              </a:ext>
            </a:extLst>
          </p:cNvPr>
          <p:cNvSpPr txBox="1"/>
          <p:nvPr/>
        </p:nvSpPr>
        <p:spPr>
          <a:xfrm>
            <a:off x="6934200" y="2865024"/>
            <a:ext cx="5257800" cy="230832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health education programs targeting communities with low literacy levels.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health awareness into school curriculums to encourage long-term healthy habits.</a:t>
            </a:r>
          </a:p>
          <a:p>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p:txBody>
      </p:sp>
      <p:sp>
        <p:nvSpPr>
          <p:cNvPr id="2" name="Arrow: Down 1">
            <a:extLst>
              <a:ext uri="{FF2B5EF4-FFF2-40B4-BE49-F238E27FC236}">
                <a16:creationId xmlns:a16="http://schemas.microsoft.com/office/drawing/2014/main" id="{3AE908CF-DDB9-025F-6EB0-20BA45D5BF64}"/>
              </a:ext>
            </a:extLst>
          </p:cNvPr>
          <p:cNvSpPr/>
          <p:nvPr/>
        </p:nvSpPr>
        <p:spPr>
          <a:xfrm>
            <a:off x="2689203" y="4835832"/>
            <a:ext cx="337625" cy="30510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Down 2">
            <a:extLst>
              <a:ext uri="{FF2B5EF4-FFF2-40B4-BE49-F238E27FC236}">
                <a16:creationId xmlns:a16="http://schemas.microsoft.com/office/drawing/2014/main" id="{B3EA85FE-B848-8DFD-8BA3-0920653B7DB3}"/>
              </a:ext>
            </a:extLst>
          </p:cNvPr>
          <p:cNvSpPr/>
          <p:nvPr/>
        </p:nvSpPr>
        <p:spPr>
          <a:xfrm>
            <a:off x="8844675" y="2612486"/>
            <a:ext cx="337625" cy="2525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31981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348</TotalTime>
  <Words>537</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Tw Cen MT</vt:lpstr>
      <vt:lpstr>Tw Cen MT Condensed</vt:lpstr>
      <vt:lpstr>Wingdings 3</vt:lpstr>
      <vt:lpstr>Integral</vt:lpstr>
      <vt:lpstr>Social Determinants of Health (SDOH)</vt:lpstr>
      <vt:lpstr>INTRODUCTION</vt:lpstr>
      <vt:lpstr>OBJECTIVE</vt:lpstr>
      <vt:lpstr> Problem statement </vt:lpstr>
      <vt:lpstr>Technology Stack </vt:lpstr>
      <vt:lpstr>Integrate Fragmented Datasets</vt:lpstr>
      <vt:lpstr>RESULT</vt:lpstr>
      <vt:lpstr>Insight and Recommendations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Folakunmi Sofola</dc:creator>
  <cp:lastModifiedBy>Folakunmi Sofola</cp:lastModifiedBy>
  <cp:revision>9</cp:revision>
  <dcterms:created xsi:type="dcterms:W3CDTF">2025-04-01T14:55:08Z</dcterms:created>
  <dcterms:modified xsi:type="dcterms:W3CDTF">2025-04-03T16:53:18Z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2025-04-01T15:00:01Z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0e4bdd72-2817-4e88-8bd9-43b4fd98043e</vt:lpwstr>
  </property>
  <property fmtid="{D5CDD505-2E9C-101B-9397-08002B2CF9AE}" pid="7" name="MSIP_Label_defa4170-0d19-0005-0004-bc88714345d2_ActionId">
    <vt:lpwstr>4b2783a8-61d4-473a-9c1a-b77049311c20</vt:lpwstr>
  </property>
  <property fmtid="{D5CDD505-2E9C-101B-9397-08002B2CF9AE}" pid="8" name="MSIP_Label_defa4170-0d19-0005-0004-bc88714345d2_ContentBits">
    <vt:lpwstr>0</vt:lpwstr>
  </property>
</Properties>
</file>