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06a5787f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06a5787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106a5787f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106a5787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106a5787f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106a5787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106a5787f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106a5787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106a5787f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106a5787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7dfe20c6f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7dfe20c6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6533fa55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6533fa5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6533fa553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6533fa5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06a5787f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06a5787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7dfe20c6f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7dfe20c6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106a5787f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106a5787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6FA8D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0" name="Google Shape;10;p2"/>
          <p:cNvPicPr preferRelativeResize="0"/>
          <p:nvPr/>
        </p:nvPicPr>
        <p:blipFill rotWithShape="1">
          <a:blip r:embed="rId2">
            <a:alphaModFix amt="40000"/>
          </a:blip>
          <a:srcRect b="30859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bg>
      <p:bgPr>
        <a:solidFill>
          <a:srgbClr val="6FA8DC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solidFill>
          <a:srgbClr val="6FA8DC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5" name="Google Shape;15;p4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solidFill>
          <a:srgbClr val="6FA8DC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1" name="Google Shape;21;p5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solidFill>
          <a:srgbClr val="6FA8DC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8" name="Google Shape;28;p6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3" type="body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b="0" i="0" sz="30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-1" y="1900719"/>
            <a:ext cx="9144001" cy="2211781"/>
          </a:xfrm>
          <a:prstGeom prst="rect">
            <a:avLst/>
          </a:prstGeom>
          <a:solidFill>
            <a:srgbClr val="2855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6.googleusercontent.com/7EiF_YxyUDyYGxv5ZTUAbNO2-8MPmjV8oAREp_4kJABF5wFPh6nc7hnJyPE5i7OYOaOe57-NwT4BExcfbUc6CKgszfKznaoRZ2CAANjDtkievietFRdgrhQAmD8nWOw-HC574LqE" id="40" name="Google Shape;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5835" y="2073158"/>
            <a:ext cx="5553075" cy="186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56379" l="33627" r="42734" t="0"/>
          <a:stretch/>
        </p:blipFill>
        <p:spPr>
          <a:xfrm>
            <a:off x="3227626" y="36200"/>
            <a:ext cx="4897227" cy="2447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6329" l="19132" r="55227" t="43514"/>
          <a:stretch/>
        </p:blipFill>
        <p:spPr>
          <a:xfrm>
            <a:off x="2514801" y="2484150"/>
            <a:ext cx="4790883" cy="25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>
            <p:ph type="title"/>
          </p:nvPr>
        </p:nvSpPr>
        <p:spPr>
          <a:xfrm>
            <a:off x="203875" y="1626750"/>
            <a:ext cx="17124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PRIMER PROTOTIPO DEL LOGIN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19156" l="16739" r="42895" t="38787"/>
          <a:stretch/>
        </p:blipFill>
        <p:spPr>
          <a:xfrm>
            <a:off x="2505575" y="517050"/>
            <a:ext cx="6223598" cy="364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type="title"/>
          </p:nvPr>
        </p:nvSpPr>
        <p:spPr>
          <a:xfrm>
            <a:off x="203875" y="1626750"/>
            <a:ext cx="17124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VERSIÓN ACTUAL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19156" l="56560" r="6444" t="38787"/>
          <a:stretch/>
        </p:blipFill>
        <p:spPr>
          <a:xfrm>
            <a:off x="2472975" y="590900"/>
            <a:ext cx="6407824" cy="409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>
            <p:ph type="title"/>
          </p:nvPr>
        </p:nvSpPr>
        <p:spPr>
          <a:xfrm>
            <a:off x="203875" y="1626750"/>
            <a:ext cx="17124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VERSIÓN ACTUAL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4294967295" type="ctrTitle"/>
          </p:nvPr>
        </p:nvSpPr>
        <p:spPr>
          <a:xfrm>
            <a:off x="1219200" y="2573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b="1" i="0" lang="es-MX" sz="7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USUARIOS</a:t>
            </a:r>
            <a:endParaRPr b="1" i="0" sz="7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9"/>
          <p:cNvSpPr txBox="1"/>
          <p:nvPr>
            <p:ph idx="4294967295" type="subTitle"/>
          </p:nvPr>
        </p:nvSpPr>
        <p:spPr>
          <a:xfrm>
            <a:off x="1264101" y="3716350"/>
            <a:ext cx="6513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1836939" y="98847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/>
          <p:nvPr/>
        </p:nvSpPr>
        <p:spPr>
          <a:xfrm rot="6223920">
            <a:off x="3953912" y="935426"/>
            <a:ext cx="317280" cy="30295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2746847" y="2045899"/>
            <a:ext cx="250224" cy="23892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2580024" y="809608"/>
            <a:ext cx="921949" cy="99692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5105400" y="2044662"/>
            <a:ext cx="173963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👨👩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/>
          <p:nvPr>
            <p:ph idx="1" type="body"/>
          </p:nvPr>
        </p:nvSpPr>
        <p:spPr>
          <a:xfrm>
            <a:off x="5628099" y="3087811"/>
            <a:ext cx="3516000" cy="1195500"/>
          </a:xfrm>
          <a:prstGeom prst="diamond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s-MX"/>
              <a:t>ADULTOS MAYORES </a:t>
            </a:r>
            <a:endParaRPr/>
          </a:p>
        </p:txBody>
      </p:sp>
      <p:sp>
        <p:nvSpPr>
          <p:cNvPr id="135" name="Google Shape;135;p20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/>
              <a:t>USUARIOS</a:t>
            </a:r>
            <a:endParaRPr/>
          </a:p>
        </p:txBody>
      </p:sp>
      <p:pic>
        <p:nvPicPr>
          <p:cNvPr descr="Imagen relacionada" id="136" name="Google Shape;1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6051" y="708532"/>
            <a:ext cx="5340900" cy="34671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137" name="Google Shape;137;p20"/>
          <p:cNvSpPr/>
          <p:nvPr/>
        </p:nvSpPr>
        <p:spPr>
          <a:xfrm>
            <a:off x="623939" y="2898570"/>
            <a:ext cx="892617" cy="904903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>
            <p:ph idx="1" type="body"/>
          </p:nvPr>
        </p:nvSpPr>
        <p:spPr>
          <a:xfrm>
            <a:off x="5628099" y="3087811"/>
            <a:ext cx="3516000" cy="1195500"/>
          </a:xfrm>
          <a:prstGeom prst="diamond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s-MX"/>
              <a:t>ADULTOS MAYORES </a:t>
            </a:r>
            <a:endParaRPr/>
          </a:p>
        </p:txBody>
      </p:sp>
      <p:sp>
        <p:nvSpPr>
          <p:cNvPr id="139" name="Google Shape;139;p20"/>
          <p:cNvSpPr txBox="1"/>
          <p:nvPr>
            <p:ph idx="2" type="body"/>
          </p:nvPr>
        </p:nvSpPr>
        <p:spPr>
          <a:xfrm>
            <a:off x="2081629" y="3325707"/>
            <a:ext cx="2981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/>
              <a:t>Auxiliar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/>
              <a:t>USUARIOS</a:t>
            </a:r>
            <a:endParaRPr/>
          </a:p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2415929" y="2122782"/>
            <a:ext cx="2981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/>
              <a:t>CUIDADORES</a:t>
            </a:r>
            <a:endParaRPr/>
          </a:p>
        </p:txBody>
      </p:sp>
      <p:pic>
        <p:nvPicPr>
          <p:cNvPr descr="Resultado de imagen para PACIENTES recuperacion" id="146" name="Google Shape;146;p21"/>
          <p:cNvPicPr preferRelativeResize="0"/>
          <p:nvPr/>
        </p:nvPicPr>
        <p:blipFill rotWithShape="1">
          <a:blip r:embed="rId3">
            <a:alphaModFix/>
          </a:blip>
          <a:srcRect b="40" l="9753" r="46338" t="0"/>
          <a:stretch/>
        </p:blipFill>
        <p:spPr>
          <a:xfrm>
            <a:off x="5397313" y="954224"/>
            <a:ext cx="2324414" cy="3056801"/>
          </a:xfrm>
          <a:prstGeom prst="flowChartPreparation">
            <a:avLst/>
          </a:prstGeom>
          <a:noFill/>
          <a:ln>
            <a:noFill/>
          </a:ln>
        </p:spPr>
      </p:pic>
      <p:sp>
        <p:nvSpPr>
          <p:cNvPr id="147" name="Google Shape;147;p21"/>
          <p:cNvSpPr/>
          <p:nvPr/>
        </p:nvSpPr>
        <p:spPr>
          <a:xfrm>
            <a:off x="623939" y="2898570"/>
            <a:ext cx="892617" cy="904903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USUARIOS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2947100" y="1170296"/>
            <a:ext cx="2981400" cy="20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MX"/>
              <a:t>Se empezó a considerar al usuario Administrador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850" y="1238275"/>
            <a:ext cx="2910700" cy="1943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idx="4294967295" type="ctrTitle"/>
          </p:nvPr>
        </p:nvSpPr>
        <p:spPr>
          <a:xfrm>
            <a:off x="968549" y="1872550"/>
            <a:ext cx="79488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lang="es-MX" sz="7200"/>
              <a:t>PLAN DE PRUEBAS DE USABILIDAD</a:t>
            </a:r>
            <a:endParaRPr b="1" i="0" sz="7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1836939" y="98847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"/>
          <p:cNvSpPr/>
          <p:nvPr/>
        </p:nvSpPr>
        <p:spPr>
          <a:xfrm rot="6223920">
            <a:off x="3953912" y="935426"/>
            <a:ext cx="317280" cy="30295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1870485" y="1723599"/>
            <a:ext cx="250224" cy="23892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23"/>
          <p:cNvGrpSpPr/>
          <p:nvPr/>
        </p:nvGrpSpPr>
        <p:grpSpPr>
          <a:xfrm>
            <a:off x="2823486" y="1109608"/>
            <a:ext cx="435022" cy="323445"/>
            <a:chOff x="5247525" y="3007275"/>
            <a:chExt cx="517575" cy="384825"/>
          </a:xfrm>
        </p:grpSpPr>
        <p:sp>
          <p:nvSpPr>
            <p:cNvPr id="164" name="Google Shape;164;p23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23"/>
          <p:cNvGrpSpPr/>
          <p:nvPr/>
        </p:nvGrpSpPr>
        <p:grpSpPr>
          <a:xfrm>
            <a:off x="2488198" y="809608"/>
            <a:ext cx="1105600" cy="1052878"/>
            <a:chOff x="2583100" y="2973775"/>
            <a:chExt cx="461550" cy="437200"/>
          </a:xfrm>
        </p:grpSpPr>
        <p:sp>
          <p:nvSpPr>
            <p:cNvPr id="167" name="Google Shape;167;p23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solidFill>
              <a:schemeClr val="lt1"/>
            </a:solidFill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solidFill>
              <a:schemeClr val="lt1"/>
            </a:solidFill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>
            <p:ph idx="3" type="body"/>
          </p:nvPr>
        </p:nvSpPr>
        <p:spPr>
          <a:xfrm>
            <a:off x="2441075" y="146025"/>
            <a:ext cx="64140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MX"/>
              <a:t>Primero elegimos un escenario a probar.</a:t>
            </a:r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075" y="649000"/>
            <a:ext cx="5534025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/>
        </p:nvSpPr>
        <p:spPr>
          <a:xfrm>
            <a:off x="2493450" y="2228450"/>
            <a:ext cx="5534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Roboto"/>
                <a:ea typeface="Roboto"/>
                <a:cs typeface="Roboto"/>
                <a:sym typeface="Roboto"/>
              </a:rPr>
              <a:t>Luego elegimos las </a:t>
            </a:r>
            <a:r>
              <a:rPr lang="es-MX">
                <a:latin typeface="Roboto"/>
                <a:ea typeface="Roboto"/>
                <a:cs typeface="Roboto"/>
                <a:sym typeface="Roboto"/>
              </a:rPr>
              <a:t>métricas</a:t>
            </a:r>
            <a:r>
              <a:rPr lang="es-MX">
                <a:latin typeface="Roboto"/>
                <a:ea typeface="Roboto"/>
                <a:cs typeface="Roboto"/>
                <a:sym typeface="Roboto"/>
              </a:rPr>
              <a:t> que usaremos para probar que la implementación sea satisfactoria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4">
            <a:alphaModFix/>
          </a:blip>
          <a:srcRect b="0" l="0" r="0" t="50005"/>
          <a:stretch/>
        </p:blipFill>
        <p:spPr>
          <a:xfrm>
            <a:off x="2441075" y="2794600"/>
            <a:ext cx="5011000" cy="9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7775" y="3726300"/>
            <a:ext cx="48303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 txBox="1"/>
          <p:nvPr>
            <p:ph idx="3" type="body"/>
          </p:nvPr>
        </p:nvSpPr>
        <p:spPr>
          <a:xfrm>
            <a:off x="2324825" y="275350"/>
            <a:ext cx="6530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MX"/>
              <a:t>Por último aplicamos un cuestionario que el usuario responderá respecto al escenario presentado.</a:t>
            </a:r>
            <a:endParaRPr/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825" y="1132750"/>
            <a:ext cx="5215775" cy="37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4294967295" type="ctrTitle"/>
          </p:nvPr>
        </p:nvSpPr>
        <p:spPr>
          <a:xfrm>
            <a:off x="1219200" y="2573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lang="es-MX" sz="7200"/>
              <a:t>AVANCES</a:t>
            </a:r>
            <a:endParaRPr b="1" i="0" sz="7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" name="Google Shape;46;p8"/>
          <p:cNvSpPr txBox="1"/>
          <p:nvPr>
            <p:ph idx="4294967295" type="subTitle"/>
          </p:nvPr>
        </p:nvSpPr>
        <p:spPr>
          <a:xfrm>
            <a:off x="1264101" y="3716350"/>
            <a:ext cx="6513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1836939" y="98847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8"/>
          <p:cNvGrpSpPr/>
          <p:nvPr/>
        </p:nvGrpSpPr>
        <p:grpSpPr>
          <a:xfrm>
            <a:off x="2391963" y="496450"/>
            <a:ext cx="1426316" cy="1426403"/>
            <a:chOff x="6643075" y="3664250"/>
            <a:chExt cx="407950" cy="407975"/>
          </a:xfrm>
        </p:grpSpPr>
        <p:sp>
          <p:nvSpPr>
            <p:cNvPr id="49" name="Google Shape;49;p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8"/>
          <p:cNvGrpSpPr/>
          <p:nvPr/>
        </p:nvGrpSpPr>
        <p:grpSpPr>
          <a:xfrm>
            <a:off x="1415230" y="1774588"/>
            <a:ext cx="659664" cy="659627"/>
            <a:chOff x="576250" y="4319400"/>
            <a:chExt cx="442075" cy="442050"/>
          </a:xfrm>
        </p:grpSpPr>
        <p:sp>
          <p:nvSpPr>
            <p:cNvPr id="52" name="Google Shape;52;p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8"/>
          <p:cNvSpPr/>
          <p:nvPr/>
        </p:nvSpPr>
        <p:spPr>
          <a:xfrm rot="6223920">
            <a:off x="3953912" y="935426"/>
            <a:ext cx="317280" cy="30295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2746847" y="2045899"/>
            <a:ext cx="250224" cy="23892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056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6977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4294967295" type="ctrTitle"/>
          </p:nvPr>
        </p:nvSpPr>
        <p:spPr>
          <a:xfrm>
            <a:off x="990900" y="1284717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lang="es-MX" sz="7200"/>
              <a:t>CAMBIOS EN REQUISITOS</a:t>
            </a:r>
            <a:endParaRPr sz="7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t/>
            </a:r>
            <a:endParaRPr sz="7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34300" y="1747575"/>
            <a:ext cx="2240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000"/>
              <a:t>Nuevos requisitos de usabilidad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000"/>
              <a:t> </a:t>
            </a:r>
            <a:endParaRPr sz="2000"/>
          </a:p>
        </p:txBody>
      </p:sp>
      <p:pic>
        <p:nvPicPr>
          <p:cNvPr id="78" name="Google Shape;78;p12"/>
          <p:cNvPicPr preferRelativeResize="0"/>
          <p:nvPr/>
        </p:nvPicPr>
        <p:blipFill rotWithShape="1">
          <a:blip r:embed="rId3">
            <a:alphaModFix/>
          </a:blip>
          <a:srcRect b="29922" l="25306" r="23173" t="31065"/>
          <a:stretch/>
        </p:blipFill>
        <p:spPr>
          <a:xfrm>
            <a:off x="2167700" y="953475"/>
            <a:ext cx="6866875" cy="29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0" y="1626750"/>
            <a:ext cx="205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MX" sz="2000">
                <a:solidFill>
                  <a:schemeClr val="lt1"/>
                </a:solidFill>
              </a:rPr>
              <a:t>N</a:t>
            </a:r>
            <a:r>
              <a:rPr lang="es-MX" sz="2000">
                <a:solidFill>
                  <a:schemeClr val="lt1"/>
                </a:solidFill>
              </a:rPr>
              <a:t>uevos requisitos de usabilidad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2874625" y="275342"/>
            <a:ext cx="55620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549" y="1100725"/>
            <a:ext cx="6024150" cy="28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03875" y="1626750"/>
            <a:ext cx="1904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/>
              <a:t>PROTOTIPOS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203875" y="2633618"/>
            <a:ext cx="770562" cy="1572649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708181" y="3558643"/>
            <a:ext cx="1006868" cy="1295247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750" y="214000"/>
            <a:ext cx="2481385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55128" l="7825" r="66373" t="0"/>
          <a:stretch/>
        </p:blipFill>
        <p:spPr>
          <a:xfrm>
            <a:off x="2121725" y="604350"/>
            <a:ext cx="7022280" cy="34782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type="title"/>
          </p:nvPr>
        </p:nvSpPr>
        <p:spPr>
          <a:xfrm>
            <a:off x="203875" y="1626750"/>
            <a:ext cx="17124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PRIMER PROTOTIPO DEL LOGIN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