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9" r:id="rId3"/>
    <p:sldId id="261" r:id="rId4"/>
    <p:sldId id="269" r:id="rId5"/>
    <p:sldId id="274" r:id="rId6"/>
    <p:sldId id="285" r:id="rId7"/>
    <p:sldId id="284" r:id="rId8"/>
    <p:sldId id="286" r:id="rId9"/>
    <p:sldId id="287" r:id="rId10"/>
    <p:sldId id="262" r:id="rId11"/>
    <p:sldId id="265" r:id="rId12"/>
    <p:sldId id="292" r:id="rId13"/>
    <p:sldId id="293" r:id="rId14"/>
    <p:sldId id="279" r:id="rId15"/>
    <p:sldId id="280" r:id="rId16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8"/>
      <p:bold r:id="rId19"/>
      <p:italic r:id="rId20"/>
      <p:boldItalic r:id="rId21"/>
    </p:embeddedFon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  <p:embeddedFont>
      <p:font typeface="Gadugi" panose="020B0502040204020203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B226AA-F1E4-42C9-B248-3828F4617DEB}">
  <a:tblStyle styleId="{4CB226AA-F1E4-42C9-B248-3828F4617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026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014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45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887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9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21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60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14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38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http://www.beta.inegi.org.mx/programas/ccpv/2010/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6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45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04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7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xto.udlap.mx/nivel-de-sobrecarga-del-cuidador-informal-del-adulto-mayo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494"/>
            <a:ext cx="7406185" cy="248847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40458" y="2568538"/>
            <a:ext cx="5085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Cuidado de salud en la punta de tu dedo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8154" y="1878918"/>
            <a:ext cx="708146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 smtClean="0">
                <a:solidFill>
                  <a:srgbClr val="FF9800"/>
                </a:solidFill>
              </a:rPr>
              <a:t>BÚSQUEDA PERSONALIZADA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244011" y="3668406"/>
            <a:ext cx="5567700" cy="9680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dirty="0" smtClean="0"/>
              <a:t>BASADA EN CATEGORÍAS Y ESPECIFICACIONES QUE EL CLIENTE REQUIERA</a:t>
            </a:r>
            <a:endParaRPr dirty="0"/>
          </a:p>
        </p:txBody>
      </p: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ln>
            <a:solidFill>
              <a:schemeClr val="accent3">
                <a:lumMod val="20000"/>
                <a:lumOff val="8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" name="Google Shape;700;p37"/>
          <p:cNvGrpSpPr/>
          <p:nvPr/>
        </p:nvGrpSpPr>
        <p:grpSpPr>
          <a:xfrm>
            <a:off x="6621023" y="943633"/>
            <a:ext cx="1111712" cy="1178529"/>
            <a:chOff x="3951850" y="2985350"/>
            <a:chExt cx="407950" cy="416500"/>
          </a:xfrm>
        </p:grpSpPr>
        <p:sp>
          <p:nvSpPr>
            <p:cNvPr id="18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ln>
              <a:solidFill>
                <a:schemeClr val="accent1">
                  <a:lumMod val="40000"/>
                  <a:lumOff val="6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ln>
              <a:solidFill>
                <a:schemeClr val="accent1">
                  <a:lumMod val="40000"/>
                  <a:lumOff val="6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ln>
              <a:solidFill>
                <a:schemeClr val="accent1">
                  <a:lumMod val="40000"/>
                  <a:lumOff val="6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ln>
              <a:solidFill>
                <a:schemeClr val="accent1">
                  <a:lumMod val="40000"/>
                  <a:lumOff val="6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10;p37"/>
          <p:cNvGrpSpPr/>
          <p:nvPr/>
        </p:nvGrpSpPr>
        <p:grpSpPr>
          <a:xfrm>
            <a:off x="7170768" y="753246"/>
            <a:ext cx="915986" cy="685026"/>
            <a:chOff x="3269900" y="3064500"/>
            <a:chExt cx="432325" cy="263075"/>
          </a:xfrm>
        </p:grpSpPr>
        <p:sp>
          <p:nvSpPr>
            <p:cNvPr id="23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RETOS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interacción con adultos mayores quienes no tienen mucha relación con la tecnología.</a:t>
            </a:r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50" name="Picture 2" descr="Resultado de imagen para gente may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51" y="1489753"/>
            <a:ext cx="3686336" cy="2271424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oogle Shape;664;p37"/>
          <p:cNvGrpSpPr/>
          <p:nvPr/>
        </p:nvGrpSpPr>
        <p:grpSpPr>
          <a:xfrm>
            <a:off x="356219" y="631305"/>
            <a:ext cx="288740" cy="288740"/>
            <a:chOff x="2623275" y="2333250"/>
            <a:chExt cx="381175" cy="381175"/>
          </a:xfrm>
        </p:grpSpPr>
        <p:sp>
          <p:nvSpPr>
            <p:cNvPr id="22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RETOS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Trabajar con personas que puedan presentar problemas de salud que interfieran con los procesos del sistema(perdida de la visión). </a:t>
            </a:r>
            <a:endParaRPr lang="es-ES"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1" name="Google Shape;664;p37"/>
          <p:cNvGrpSpPr/>
          <p:nvPr/>
        </p:nvGrpSpPr>
        <p:grpSpPr>
          <a:xfrm>
            <a:off x="356219" y="631305"/>
            <a:ext cx="288740" cy="288740"/>
            <a:chOff x="2623275" y="2333250"/>
            <a:chExt cx="381175" cy="381175"/>
          </a:xfrm>
        </p:grpSpPr>
        <p:sp>
          <p:nvSpPr>
            <p:cNvPr id="22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2" descr="Resultado de imagen para CEGU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17" y="1871606"/>
            <a:ext cx="2997360" cy="2056988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8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RETOS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Una persona con Parkinson en una etapa avanzada, debido a las fluctuaciones motoras.</a:t>
            </a:r>
            <a:endParaRPr lang="es-ES"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1" name="Google Shape;664;p37"/>
          <p:cNvGrpSpPr/>
          <p:nvPr/>
        </p:nvGrpSpPr>
        <p:grpSpPr>
          <a:xfrm>
            <a:off x="356219" y="631305"/>
            <a:ext cx="288740" cy="288740"/>
            <a:chOff x="2623275" y="2333250"/>
            <a:chExt cx="381175" cy="381175"/>
          </a:xfrm>
        </p:grpSpPr>
        <p:sp>
          <p:nvSpPr>
            <p:cNvPr id="22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2" descr="Resultado de imagen para PARKIN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28" y="1788214"/>
            <a:ext cx="3729520" cy="2000489"/>
          </a:xfrm>
          <a:prstGeom prst="hept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800"/>
                </a:solidFill>
              </a:rPr>
              <a:t>¡GRACIAS</a:t>
            </a:r>
            <a:r>
              <a:rPr lang="en" sz="6000" dirty="0" smtClean="0">
                <a:solidFill>
                  <a:srgbClr val="FF9800"/>
                </a:solidFill>
              </a:rPr>
              <a:t>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 smtClean="0"/>
              <a:t>¿PREGUNTAS?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OTRAS FUENTES</a:t>
            </a:r>
            <a:endParaRPr dirty="0"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s-MX" dirty="0" smtClean="0">
                <a:hlinkClick r:id="rId3"/>
              </a:rPr>
              <a:t>https</a:t>
            </a:r>
            <a:r>
              <a:rPr lang="es-MX" dirty="0">
                <a:hlinkClick r:id="rId3"/>
              </a:rPr>
              <a:t>://contexto.udlap.mx/nivel-de-sobrecarga-del-cuidador-informal-del-adulto-mayor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PROBLEMA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PROBLEMA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La demanda del cuidado es un campo muy amplio de </a:t>
            </a:r>
            <a:r>
              <a:rPr lang="es-ES" dirty="0" smtClean="0"/>
              <a:t>estudio.</a:t>
            </a:r>
          </a:p>
          <a:p>
            <a:r>
              <a:rPr lang="en" dirty="0" smtClean="0"/>
              <a:t> </a:t>
            </a:r>
            <a:r>
              <a:rPr lang="es-ES" dirty="0"/>
              <a:t>Muchas veces los adultos mayores no son consientes de sus limitaciones o de los peligros a los que se </a:t>
            </a:r>
            <a:r>
              <a:rPr lang="es-ES" dirty="0" smtClean="0"/>
              <a:t>exponen.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3060429" y="1537348"/>
            <a:ext cx="5301271" cy="16815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" dirty="0">
                <a:solidFill>
                  <a:schemeClr val="tx2">
                    <a:lumMod val="50000"/>
                  </a:schemeClr>
                </a:solidFill>
              </a:rPr>
              <a:t>En México se muestra una tasa de 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crecimiento </a:t>
            </a:r>
            <a:r>
              <a:rPr lang="es-ES" dirty="0"/>
              <a:t>la 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población mayor de 60 años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>
                <a:solidFill>
                  <a:schemeClr val="tx2">
                    <a:lumMod val="50000"/>
                  </a:schemeClr>
                </a:solidFill>
              </a:rPr>
              <a:t>superior al 4% anual que los llevará a concentrar en el 2030 al 12% de la población nacional (Rodríguez y Landeros, 2014, p.88).</a:t>
            </a:r>
            <a:r>
              <a:rPr lang="es-ES" dirty="0"/>
              <a:t/>
            </a:r>
            <a:br>
              <a:rPr lang="es-ES" dirty="0"/>
            </a:br>
            <a:endParaRPr dirty="0"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371" name="Google Shape;371;p24"/>
          <p:cNvCxnSpPr/>
          <p:nvPr/>
        </p:nvCxnSpPr>
        <p:spPr>
          <a:xfrm>
            <a:off x="1480760" y="2210743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3020602" y="4636500"/>
            <a:ext cx="7212458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 smtClean="0"/>
              <a:t>INEGI Censos y Conteos de Población y Vivienda</a:t>
            </a:r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2161299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Estructura porcentual de la población con limitación en la actividad por grupo de edad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30788" t="38515" r="12064" b="10517"/>
          <a:stretch/>
        </p:blipFill>
        <p:spPr>
          <a:xfrm>
            <a:off x="1515785" y="853975"/>
            <a:ext cx="6549428" cy="3284042"/>
          </a:xfrm>
          <a:prstGeom prst="rect">
            <a:avLst/>
          </a:prstGeom>
        </p:spPr>
      </p:pic>
      <p:grpSp>
        <p:nvGrpSpPr>
          <p:cNvPr id="9" name="Google Shape;735;p37"/>
          <p:cNvGrpSpPr/>
          <p:nvPr/>
        </p:nvGrpSpPr>
        <p:grpSpPr>
          <a:xfrm>
            <a:off x="1430036" y="229176"/>
            <a:ext cx="333035" cy="241699"/>
            <a:chOff x="3932350" y="3714775"/>
            <a:chExt cx="439650" cy="319075"/>
          </a:xfrm>
        </p:grpSpPr>
        <p:sp>
          <p:nvSpPr>
            <p:cNvPr id="10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SOLUCIONES SIMILARES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495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NIDMI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" t="13512" r="1729" b="6558"/>
          <a:stretch/>
        </p:blipFill>
        <p:spPr>
          <a:xfrm>
            <a:off x="1064598" y="1584204"/>
            <a:ext cx="6378741" cy="29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LECCIONES APRENDIDAS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7683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LECCIONES APRENDIDAS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interfaces no parecen ser amigables con personas con ciertas discapacidades.</a:t>
            </a:r>
          </a:p>
          <a:p>
            <a:r>
              <a:rPr lang="es-ES" dirty="0"/>
              <a:t> El proceso de elección de los candidatos parece no ser suficientemente </a:t>
            </a:r>
            <a:r>
              <a:rPr lang="es-ES" dirty="0" smtClean="0"/>
              <a:t>rigurosa.</a:t>
            </a:r>
          </a:p>
          <a:p>
            <a:r>
              <a:rPr lang="es-ES" dirty="0"/>
              <a:t>Ciertas cuestiones de la interfaz son ineficientes o poco intuitivas en la mayoría de estas </a:t>
            </a:r>
            <a:r>
              <a:rPr lang="es-ES" dirty="0" smtClean="0"/>
              <a:t>paginas.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03816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256</Words>
  <Application>Microsoft Office PowerPoint</Application>
  <PresentationFormat>Presentación en pantalla (16:9)</PresentationFormat>
  <Paragraphs>45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Roboto Condensed Light</vt:lpstr>
      <vt:lpstr>Arial</vt:lpstr>
      <vt:lpstr>Arvo</vt:lpstr>
      <vt:lpstr>Roboto Condensed</vt:lpstr>
      <vt:lpstr>Gadugi</vt:lpstr>
      <vt:lpstr>Salerio template</vt:lpstr>
      <vt:lpstr>Presentación de PowerPoint</vt:lpstr>
      <vt:lpstr>PROBLEMA</vt:lpstr>
      <vt:lpstr>PROBLEMA</vt:lpstr>
      <vt:lpstr>En México se muestra una tasa de crecimiento la población mayor de 60 años superior al 4% anual que los llevará a concentrar en el 2030 al 12% de la población nacional (Rodríguez y Landeros, 2014, p.88). </vt:lpstr>
      <vt:lpstr>Estructura porcentual de la población con limitación en la actividad por grupo de edad</vt:lpstr>
      <vt:lpstr>SOLUCIONES SIMILARES</vt:lpstr>
      <vt:lpstr>NIDMI</vt:lpstr>
      <vt:lpstr>LECCIONES APRENDIDAS</vt:lpstr>
      <vt:lpstr>LECCIONES APRENDIDAS</vt:lpstr>
      <vt:lpstr>BÚSQUEDA PERSONALIZADA</vt:lpstr>
      <vt:lpstr>RETOS</vt:lpstr>
      <vt:lpstr>RETOS</vt:lpstr>
      <vt:lpstr>RETOS</vt:lpstr>
      <vt:lpstr>¡GRACIAS!</vt:lpstr>
      <vt:lpstr>OTRAS FUENTES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Esthefany</dc:creator>
  <cp:lastModifiedBy>Esthefany</cp:lastModifiedBy>
  <cp:revision>8</cp:revision>
  <dcterms:modified xsi:type="dcterms:W3CDTF">2019-02-08T07:59:33Z</dcterms:modified>
</cp:coreProperties>
</file>