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  <p:sldMasterId id="2147483677" r:id="rId3"/>
  </p:sldMasterIdLst>
  <p:notesMasterIdLst>
    <p:notesMasterId r:id="rId17"/>
  </p:notesMasterIdLst>
  <p:sldIdLst>
    <p:sldId id="256" r:id="rId4"/>
    <p:sldId id="257" r:id="rId5"/>
    <p:sldId id="258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Tw Cen MT" panose="020B0602020104020603" pitchFamily="34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9PrsVeXlnI4XtPYN5YLvHRE5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2522AC-FA86-45BE-AF2F-8E82E0EED541}">
  <a:tblStyle styleId="{362522AC-FA86-45BE-AF2F-8E82E0EED5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88"/>
    <p:restoredTop sz="90956"/>
  </p:normalViewPr>
  <p:slideViewPr>
    <p:cSldViewPr snapToGrid="0" snapToObjects="1">
      <p:cViewPr>
        <p:scale>
          <a:sx n="109" d="100"/>
          <a:sy n="109" d="100"/>
        </p:scale>
        <p:origin x="6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D70FC-C1E7-4172-8B2D-048C87C6BDE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D7AF99-9B0A-4B87-8F5A-7AA0E420206A}">
      <dgm:prSet/>
      <dgm:spPr/>
      <dgm:t>
        <a:bodyPr/>
        <a:lstStyle/>
        <a:p>
          <a:pPr algn="l"/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Horovd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On Spark </a:t>
          </a:r>
          <a:b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(Improved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Horovod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Performance)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AEFB84-CC4F-4E4B-B99F-E04D0144911F}" type="parTrans" cxnId="{DCFBC3E4-EB2A-40EA-9173-F1D01FF0A30B}">
      <dgm:prSet/>
      <dgm:spPr/>
      <dgm:t>
        <a:bodyPr/>
        <a:lstStyle/>
        <a:p>
          <a:endParaRPr lang="en-US"/>
        </a:p>
      </dgm:t>
    </dgm:pt>
    <dgm:pt modelId="{C4D674DF-1FF3-4472-BE4B-C4585FF7991B}" type="sibTrans" cxnId="{DCFBC3E4-EB2A-40EA-9173-F1D01FF0A30B}">
      <dgm:prSet/>
      <dgm:spPr/>
      <dgm:t>
        <a:bodyPr/>
        <a:lstStyle/>
        <a:p>
          <a:endParaRPr lang="en-US"/>
        </a:p>
      </dgm:t>
    </dgm:pt>
    <dgm:pt modelId="{3CC2FC7D-E636-4A0B-835C-7394E22AAFC2}">
      <dgm:prSet/>
      <dgm:spPr/>
      <dgm:t>
        <a:bodyPr/>
        <a:lstStyle/>
        <a:p>
          <a:r>
            <a:rPr 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→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Train Model on Spark Clusters</a:t>
          </a:r>
        </a:p>
      </dgm:t>
    </dgm:pt>
    <dgm:pt modelId="{81A79EA8-3692-4654-813E-1AD1D4DA4CC0}" type="parTrans" cxnId="{724A84FC-BF63-4884-A56D-8D8192619AC6}">
      <dgm:prSet/>
      <dgm:spPr/>
      <dgm:t>
        <a:bodyPr/>
        <a:lstStyle/>
        <a:p>
          <a:endParaRPr lang="en-US"/>
        </a:p>
      </dgm:t>
    </dgm:pt>
    <dgm:pt modelId="{DCE05527-252C-4F52-9A5A-7E47A38EAB7A}" type="sibTrans" cxnId="{724A84FC-BF63-4884-A56D-8D8192619AC6}">
      <dgm:prSet/>
      <dgm:spPr/>
      <dgm:t>
        <a:bodyPr/>
        <a:lstStyle/>
        <a:p>
          <a:endParaRPr lang="en-US"/>
        </a:p>
      </dgm:t>
    </dgm:pt>
    <dgm:pt modelId="{C733B1D5-BD20-420E-9FA9-DA1150BCC820}">
      <dgm:prSet/>
      <dgm:spPr/>
      <dgm:t>
        <a:bodyPr/>
        <a:lstStyle/>
        <a:p>
          <a:r>
            <a:rPr 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→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Directly Train Model 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   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with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PySpark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DataFrames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A64C0003-AE0A-437F-A498-D621ED69A1CC}" type="parTrans" cxnId="{93C85790-5F82-4BDC-951E-5A7DBFCE24D0}">
      <dgm:prSet/>
      <dgm:spPr/>
      <dgm:t>
        <a:bodyPr/>
        <a:lstStyle/>
        <a:p>
          <a:endParaRPr lang="en-US"/>
        </a:p>
      </dgm:t>
    </dgm:pt>
    <dgm:pt modelId="{FCA67C28-DF5E-4305-A760-0574FA5074CF}" type="sibTrans" cxnId="{93C85790-5F82-4BDC-951E-5A7DBFCE24D0}">
      <dgm:prSet/>
      <dgm:spPr/>
      <dgm:t>
        <a:bodyPr/>
        <a:lstStyle/>
        <a:p>
          <a:endParaRPr lang="en-US"/>
        </a:p>
      </dgm:t>
    </dgm:pt>
    <dgm:pt modelId="{CD1FF6C1-6FFA-484B-B140-FA8726DBD975}">
      <dgm:prSet/>
      <dgm:spPr/>
      <dgm:t>
        <a:bodyPr/>
        <a:lstStyle/>
        <a:p>
          <a:r>
            <a:rPr 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→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Ease of Use</a:t>
          </a:r>
        </a:p>
      </dgm:t>
    </dgm:pt>
    <dgm:pt modelId="{7FA0D804-5175-4274-88EE-D2137D0E3AA4}" type="parTrans" cxnId="{8A32A36B-E939-4042-A5E2-DAA05A5B2B6F}">
      <dgm:prSet/>
      <dgm:spPr/>
      <dgm:t>
        <a:bodyPr/>
        <a:lstStyle/>
        <a:p>
          <a:endParaRPr lang="en-US"/>
        </a:p>
      </dgm:t>
    </dgm:pt>
    <dgm:pt modelId="{C9AD489D-F014-433F-BA42-2E0DB0BC9FE0}" type="sibTrans" cxnId="{8A32A36B-E939-4042-A5E2-DAA05A5B2B6F}">
      <dgm:prSet/>
      <dgm:spPr/>
      <dgm:t>
        <a:bodyPr/>
        <a:lstStyle/>
        <a:p>
          <a:endParaRPr lang="en-US"/>
        </a:p>
      </dgm:t>
    </dgm:pt>
    <dgm:pt modelId="{5BC757D5-0DEA-9842-AEF1-68BB97115CFA}" type="pres">
      <dgm:prSet presAssocID="{0BAD70FC-C1E7-4172-8B2D-048C87C6BDEE}" presName="outerComposite" presStyleCnt="0">
        <dgm:presLayoutVars>
          <dgm:chMax val="5"/>
          <dgm:dir/>
          <dgm:resizeHandles val="exact"/>
        </dgm:presLayoutVars>
      </dgm:prSet>
      <dgm:spPr/>
    </dgm:pt>
    <dgm:pt modelId="{0339290D-6D85-5040-A887-54986CC3E24A}" type="pres">
      <dgm:prSet presAssocID="{0BAD70FC-C1E7-4172-8B2D-048C87C6BDEE}" presName="dummyMaxCanvas" presStyleCnt="0">
        <dgm:presLayoutVars/>
      </dgm:prSet>
      <dgm:spPr/>
    </dgm:pt>
    <dgm:pt modelId="{B667C5CF-098A-BE4F-8EB0-DB513F309833}" type="pres">
      <dgm:prSet presAssocID="{0BAD70FC-C1E7-4172-8B2D-048C87C6BDEE}" presName="FourNodes_1" presStyleLbl="node1" presStyleIdx="0" presStyleCnt="4" custScaleX="124957" custLinFactNeighborX="102" custLinFactNeighborY="-57318">
        <dgm:presLayoutVars>
          <dgm:bulletEnabled val="1"/>
        </dgm:presLayoutVars>
      </dgm:prSet>
      <dgm:spPr/>
    </dgm:pt>
    <dgm:pt modelId="{D520F7B7-07B0-AC4F-A13F-A2702E76BCB8}" type="pres">
      <dgm:prSet presAssocID="{0BAD70FC-C1E7-4172-8B2D-048C87C6BDEE}" presName="FourNodes_2" presStyleLbl="node1" presStyleIdx="1" presStyleCnt="4" custScaleX="124957">
        <dgm:presLayoutVars>
          <dgm:bulletEnabled val="1"/>
        </dgm:presLayoutVars>
      </dgm:prSet>
      <dgm:spPr/>
    </dgm:pt>
    <dgm:pt modelId="{D0066E2F-1753-7A4D-9A48-BB4F5A3B8DF6}" type="pres">
      <dgm:prSet presAssocID="{0BAD70FC-C1E7-4172-8B2D-048C87C6BDEE}" presName="FourNodes_3" presStyleLbl="node1" presStyleIdx="2" presStyleCnt="4" custScaleX="124957">
        <dgm:presLayoutVars>
          <dgm:bulletEnabled val="1"/>
        </dgm:presLayoutVars>
      </dgm:prSet>
      <dgm:spPr/>
    </dgm:pt>
    <dgm:pt modelId="{BD06E7D6-9492-0E42-894E-FB728F056F3F}" type="pres">
      <dgm:prSet presAssocID="{0BAD70FC-C1E7-4172-8B2D-048C87C6BDEE}" presName="FourNodes_4" presStyleLbl="node1" presStyleIdx="3" presStyleCnt="4" custScaleX="124957">
        <dgm:presLayoutVars>
          <dgm:bulletEnabled val="1"/>
        </dgm:presLayoutVars>
      </dgm:prSet>
      <dgm:spPr/>
    </dgm:pt>
    <dgm:pt modelId="{FA0C91D3-B6F5-1645-8D57-515C6316D3F6}" type="pres">
      <dgm:prSet presAssocID="{0BAD70FC-C1E7-4172-8B2D-048C87C6BDEE}" presName="FourConn_1-2" presStyleLbl="fgAccFollowNode1" presStyleIdx="0" presStyleCnt="3">
        <dgm:presLayoutVars>
          <dgm:bulletEnabled val="1"/>
        </dgm:presLayoutVars>
      </dgm:prSet>
      <dgm:spPr/>
    </dgm:pt>
    <dgm:pt modelId="{EB4C1728-DFAE-8D44-B757-5E32456A60FC}" type="pres">
      <dgm:prSet presAssocID="{0BAD70FC-C1E7-4172-8B2D-048C87C6BDEE}" presName="FourConn_2-3" presStyleLbl="fgAccFollowNode1" presStyleIdx="1" presStyleCnt="3">
        <dgm:presLayoutVars>
          <dgm:bulletEnabled val="1"/>
        </dgm:presLayoutVars>
      </dgm:prSet>
      <dgm:spPr/>
    </dgm:pt>
    <dgm:pt modelId="{72A60D1D-77B5-F84C-81E9-EC763B097F11}" type="pres">
      <dgm:prSet presAssocID="{0BAD70FC-C1E7-4172-8B2D-048C87C6BDEE}" presName="FourConn_3-4" presStyleLbl="fgAccFollowNode1" presStyleIdx="2" presStyleCnt="3">
        <dgm:presLayoutVars>
          <dgm:bulletEnabled val="1"/>
        </dgm:presLayoutVars>
      </dgm:prSet>
      <dgm:spPr/>
    </dgm:pt>
    <dgm:pt modelId="{456013AC-00A7-EB45-92D6-102A3FC8C48C}" type="pres">
      <dgm:prSet presAssocID="{0BAD70FC-C1E7-4172-8B2D-048C87C6BDEE}" presName="FourNodes_1_text" presStyleLbl="node1" presStyleIdx="3" presStyleCnt="4">
        <dgm:presLayoutVars>
          <dgm:bulletEnabled val="1"/>
        </dgm:presLayoutVars>
      </dgm:prSet>
      <dgm:spPr/>
    </dgm:pt>
    <dgm:pt modelId="{C9C4FC78-F28B-9E4A-8897-5B344F07207C}" type="pres">
      <dgm:prSet presAssocID="{0BAD70FC-C1E7-4172-8B2D-048C87C6BDEE}" presName="FourNodes_2_text" presStyleLbl="node1" presStyleIdx="3" presStyleCnt="4">
        <dgm:presLayoutVars>
          <dgm:bulletEnabled val="1"/>
        </dgm:presLayoutVars>
      </dgm:prSet>
      <dgm:spPr/>
    </dgm:pt>
    <dgm:pt modelId="{47ED55B3-2669-CA47-AE9D-1A0D8B4615A6}" type="pres">
      <dgm:prSet presAssocID="{0BAD70FC-C1E7-4172-8B2D-048C87C6BDEE}" presName="FourNodes_3_text" presStyleLbl="node1" presStyleIdx="3" presStyleCnt="4">
        <dgm:presLayoutVars>
          <dgm:bulletEnabled val="1"/>
        </dgm:presLayoutVars>
      </dgm:prSet>
      <dgm:spPr/>
    </dgm:pt>
    <dgm:pt modelId="{9C6918BB-E5E8-8244-B306-1D458FE2E6ED}" type="pres">
      <dgm:prSet presAssocID="{0BAD70FC-C1E7-4172-8B2D-048C87C6BDE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73BFD33-2CA6-B649-BB14-23C39107E93D}" type="presOf" srcId="{3CC2FC7D-E636-4A0B-835C-7394E22AAFC2}" destId="{C9C4FC78-F28B-9E4A-8897-5B344F07207C}" srcOrd="1" destOrd="0" presId="urn:microsoft.com/office/officeart/2005/8/layout/vProcess5"/>
    <dgm:cxn modelId="{36E09942-DF23-754A-BD12-17EF2AB92441}" type="presOf" srcId="{C733B1D5-BD20-420E-9FA9-DA1150BCC820}" destId="{47ED55B3-2669-CA47-AE9D-1A0D8B4615A6}" srcOrd="1" destOrd="0" presId="urn:microsoft.com/office/officeart/2005/8/layout/vProcess5"/>
    <dgm:cxn modelId="{86B4D84F-1A2F-B146-8A61-B868A816CF3D}" type="presOf" srcId="{DCE05527-252C-4F52-9A5A-7E47A38EAB7A}" destId="{EB4C1728-DFAE-8D44-B757-5E32456A60FC}" srcOrd="0" destOrd="0" presId="urn:microsoft.com/office/officeart/2005/8/layout/vProcess5"/>
    <dgm:cxn modelId="{8A32A36B-E939-4042-A5E2-DAA05A5B2B6F}" srcId="{0BAD70FC-C1E7-4172-8B2D-048C87C6BDEE}" destId="{CD1FF6C1-6FFA-484B-B140-FA8726DBD975}" srcOrd="3" destOrd="0" parTransId="{7FA0D804-5175-4274-88EE-D2137D0E3AA4}" sibTransId="{C9AD489D-F014-433F-BA42-2E0DB0BC9FE0}"/>
    <dgm:cxn modelId="{01AB767B-540B-7448-85B0-33C4C5261381}" type="presOf" srcId="{C733B1D5-BD20-420E-9FA9-DA1150BCC820}" destId="{D0066E2F-1753-7A4D-9A48-BB4F5A3B8DF6}" srcOrd="0" destOrd="0" presId="urn:microsoft.com/office/officeart/2005/8/layout/vProcess5"/>
    <dgm:cxn modelId="{93C85790-5F82-4BDC-951E-5A7DBFCE24D0}" srcId="{0BAD70FC-C1E7-4172-8B2D-048C87C6BDEE}" destId="{C733B1D5-BD20-420E-9FA9-DA1150BCC820}" srcOrd="2" destOrd="0" parTransId="{A64C0003-AE0A-437F-A498-D621ED69A1CC}" sibTransId="{FCA67C28-DF5E-4305-A760-0574FA5074CF}"/>
    <dgm:cxn modelId="{24AE05A0-9C5D-0041-9F8A-A4B0BBE4E994}" type="presOf" srcId="{CD1FF6C1-6FFA-484B-B140-FA8726DBD975}" destId="{BD06E7D6-9492-0E42-894E-FB728F056F3F}" srcOrd="0" destOrd="0" presId="urn:microsoft.com/office/officeart/2005/8/layout/vProcess5"/>
    <dgm:cxn modelId="{4BE93BA5-9D1C-DE4C-8BC9-5DDF25AEB7A0}" type="presOf" srcId="{3CC2FC7D-E636-4A0B-835C-7394E22AAFC2}" destId="{D520F7B7-07B0-AC4F-A13F-A2702E76BCB8}" srcOrd="0" destOrd="0" presId="urn:microsoft.com/office/officeart/2005/8/layout/vProcess5"/>
    <dgm:cxn modelId="{43179ABE-6A12-6C43-8FEB-02B77A64AAB9}" type="presOf" srcId="{0BAD70FC-C1E7-4172-8B2D-048C87C6BDEE}" destId="{5BC757D5-0DEA-9842-AEF1-68BB97115CFA}" srcOrd="0" destOrd="0" presId="urn:microsoft.com/office/officeart/2005/8/layout/vProcess5"/>
    <dgm:cxn modelId="{43FF9AC2-B0F5-7D48-A4ED-1D52D5B95EF9}" type="presOf" srcId="{CD1FF6C1-6FFA-484B-B140-FA8726DBD975}" destId="{9C6918BB-E5E8-8244-B306-1D458FE2E6ED}" srcOrd="1" destOrd="0" presId="urn:microsoft.com/office/officeart/2005/8/layout/vProcess5"/>
    <dgm:cxn modelId="{B6E7A5E4-2DC9-5946-B996-BB6712680807}" type="presOf" srcId="{FCA67C28-DF5E-4305-A760-0574FA5074CF}" destId="{72A60D1D-77B5-F84C-81E9-EC763B097F11}" srcOrd="0" destOrd="0" presId="urn:microsoft.com/office/officeart/2005/8/layout/vProcess5"/>
    <dgm:cxn modelId="{DCFBC3E4-EB2A-40EA-9173-F1D01FF0A30B}" srcId="{0BAD70FC-C1E7-4172-8B2D-048C87C6BDEE}" destId="{95D7AF99-9B0A-4B87-8F5A-7AA0E420206A}" srcOrd="0" destOrd="0" parTransId="{61AEFB84-CC4F-4E4B-B99F-E04D0144911F}" sibTransId="{C4D674DF-1FF3-4472-BE4B-C4585FF7991B}"/>
    <dgm:cxn modelId="{5F887DE7-8626-0A4E-9517-2249BBA13A4F}" type="presOf" srcId="{C4D674DF-1FF3-4472-BE4B-C4585FF7991B}" destId="{FA0C91D3-B6F5-1645-8D57-515C6316D3F6}" srcOrd="0" destOrd="0" presId="urn:microsoft.com/office/officeart/2005/8/layout/vProcess5"/>
    <dgm:cxn modelId="{AEEF84F9-BD0E-164C-B650-55A7EB4245AF}" type="presOf" srcId="{95D7AF99-9B0A-4B87-8F5A-7AA0E420206A}" destId="{456013AC-00A7-EB45-92D6-102A3FC8C48C}" srcOrd="1" destOrd="0" presId="urn:microsoft.com/office/officeart/2005/8/layout/vProcess5"/>
    <dgm:cxn modelId="{7ADA03FC-C38A-7C4C-A594-A96F28870F42}" type="presOf" srcId="{95D7AF99-9B0A-4B87-8F5A-7AA0E420206A}" destId="{B667C5CF-098A-BE4F-8EB0-DB513F309833}" srcOrd="0" destOrd="0" presId="urn:microsoft.com/office/officeart/2005/8/layout/vProcess5"/>
    <dgm:cxn modelId="{724A84FC-BF63-4884-A56D-8D8192619AC6}" srcId="{0BAD70FC-C1E7-4172-8B2D-048C87C6BDEE}" destId="{3CC2FC7D-E636-4A0B-835C-7394E22AAFC2}" srcOrd="1" destOrd="0" parTransId="{81A79EA8-3692-4654-813E-1AD1D4DA4CC0}" sibTransId="{DCE05527-252C-4F52-9A5A-7E47A38EAB7A}"/>
    <dgm:cxn modelId="{B1FC6996-69DF-7C44-9F00-55A895992398}" type="presParOf" srcId="{5BC757D5-0DEA-9842-AEF1-68BB97115CFA}" destId="{0339290D-6D85-5040-A887-54986CC3E24A}" srcOrd="0" destOrd="0" presId="urn:microsoft.com/office/officeart/2005/8/layout/vProcess5"/>
    <dgm:cxn modelId="{0B048288-834C-A84B-90F7-67B60A446D8E}" type="presParOf" srcId="{5BC757D5-0DEA-9842-AEF1-68BB97115CFA}" destId="{B667C5CF-098A-BE4F-8EB0-DB513F309833}" srcOrd="1" destOrd="0" presId="urn:microsoft.com/office/officeart/2005/8/layout/vProcess5"/>
    <dgm:cxn modelId="{6CAE2C4B-E8A8-7C46-AB8D-C85F8FA5E8FE}" type="presParOf" srcId="{5BC757D5-0DEA-9842-AEF1-68BB97115CFA}" destId="{D520F7B7-07B0-AC4F-A13F-A2702E76BCB8}" srcOrd="2" destOrd="0" presId="urn:microsoft.com/office/officeart/2005/8/layout/vProcess5"/>
    <dgm:cxn modelId="{D4C6E0B7-4AEC-F249-95BB-8AF7F157B5BF}" type="presParOf" srcId="{5BC757D5-0DEA-9842-AEF1-68BB97115CFA}" destId="{D0066E2F-1753-7A4D-9A48-BB4F5A3B8DF6}" srcOrd="3" destOrd="0" presId="urn:microsoft.com/office/officeart/2005/8/layout/vProcess5"/>
    <dgm:cxn modelId="{DB7A2B6E-D42C-0949-B42D-1A86F05CB673}" type="presParOf" srcId="{5BC757D5-0DEA-9842-AEF1-68BB97115CFA}" destId="{BD06E7D6-9492-0E42-894E-FB728F056F3F}" srcOrd="4" destOrd="0" presId="urn:microsoft.com/office/officeart/2005/8/layout/vProcess5"/>
    <dgm:cxn modelId="{D6DFB28A-8C69-EE48-996B-AEC8EAB469F2}" type="presParOf" srcId="{5BC757D5-0DEA-9842-AEF1-68BB97115CFA}" destId="{FA0C91D3-B6F5-1645-8D57-515C6316D3F6}" srcOrd="5" destOrd="0" presId="urn:microsoft.com/office/officeart/2005/8/layout/vProcess5"/>
    <dgm:cxn modelId="{5810AFB5-56B2-D14A-95A0-A16254BB24B6}" type="presParOf" srcId="{5BC757D5-0DEA-9842-AEF1-68BB97115CFA}" destId="{EB4C1728-DFAE-8D44-B757-5E32456A60FC}" srcOrd="6" destOrd="0" presId="urn:microsoft.com/office/officeart/2005/8/layout/vProcess5"/>
    <dgm:cxn modelId="{A9EB66EC-1744-4C45-ACD7-E26A793A38F9}" type="presParOf" srcId="{5BC757D5-0DEA-9842-AEF1-68BB97115CFA}" destId="{72A60D1D-77B5-F84C-81E9-EC763B097F11}" srcOrd="7" destOrd="0" presId="urn:microsoft.com/office/officeart/2005/8/layout/vProcess5"/>
    <dgm:cxn modelId="{13D51A86-F701-9648-BBDB-170BAE270557}" type="presParOf" srcId="{5BC757D5-0DEA-9842-AEF1-68BB97115CFA}" destId="{456013AC-00A7-EB45-92D6-102A3FC8C48C}" srcOrd="8" destOrd="0" presId="urn:microsoft.com/office/officeart/2005/8/layout/vProcess5"/>
    <dgm:cxn modelId="{ADC69D42-460A-6F44-B626-9044E60D2702}" type="presParOf" srcId="{5BC757D5-0DEA-9842-AEF1-68BB97115CFA}" destId="{C9C4FC78-F28B-9E4A-8897-5B344F07207C}" srcOrd="9" destOrd="0" presId="urn:microsoft.com/office/officeart/2005/8/layout/vProcess5"/>
    <dgm:cxn modelId="{BD055E13-E2F4-4643-AD86-0115E32BE60B}" type="presParOf" srcId="{5BC757D5-0DEA-9842-AEF1-68BB97115CFA}" destId="{47ED55B3-2669-CA47-AE9D-1A0D8B4615A6}" srcOrd="10" destOrd="0" presId="urn:microsoft.com/office/officeart/2005/8/layout/vProcess5"/>
    <dgm:cxn modelId="{F9D03675-6330-9543-A08D-C50277AEDA80}" type="presParOf" srcId="{5BC757D5-0DEA-9842-AEF1-68BB97115CFA}" destId="{9C6918BB-E5E8-8244-B306-1D458FE2E6E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7C5CF-098A-BE4F-8EB0-DB513F309833}">
      <dsp:nvSpPr>
        <dsp:cNvPr id="0" name=""/>
        <dsp:cNvSpPr/>
      </dsp:nvSpPr>
      <dsp:spPr>
        <a:xfrm>
          <a:off x="-585971" y="0"/>
          <a:ext cx="5916148" cy="10954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Horovd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On Spark </a:t>
          </a:r>
          <a:b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(Improved 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Horovod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Performance)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553886" y="32085"/>
        <a:ext cx="4339406" cy="1031281"/>
      </dsp:txXfrm>
    </dsp:sp>
    <dsp:sp modelId="{D520F7B7-07B0-AC4F-A13F-A2702E76BCB8}">
      <dsp:nvSpPr>
        <dsp:cNvPr id="0" name=""/>
        <dsp:cNvSpPr/>
      </dsp:nvSpPr>
      <dsp:spPr>
        <a:xfrm>
          <a:off x="-194282" y="1294624"/>
          <a:ext cx="5916148" cy="1095451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→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 Model on Spark Clusters</a:t>
          </a:r>
        </a:p>
      </dsp:txBody>
      <dsp:txXfrm>
        <a:off x="-162197" y="1326709"/>
        <a:ext cx="4466752" cy="1031281"/>
      </dsp:txXfrm>
    </dsp:sp>
    <dsp:sp modelId="{D0066E2F-1753-7A4D-9A48-BB4F5A3B8DF6}">
      <dsp:nvSpPr>
        <dsp:cNvPr id="0" name=""/>
        <dsp:cNvSpPr/>
      </dsp:nvSpPr>
      <dsp:spPr>
        <a:xfrm>
          <a:off x="196317" y="2589248"/>
          <a:ext cx="5916148" cy="1095451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→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Directly Train Model </a:t>
          </a:r>
          <a:b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zh-CN" alt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PySpark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DataFrames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228402" y="2621333"/>
        <a:ext cx="4474147" cy="1031281"/>
      </dsp:txXfrm>
    </dsp:sp>
    <dsp:sp modelId="{BD06E7D6-9492-0E42-894E-FB728F056F3F}">
      <dsp:nvSpPr>
        <dsp:cNvPr id="0" name=""/>
        <dsp:cNvSpPr/>
      </dsp:nvSpPr>
      <dsp:spPr>
        <a:xfrm>
          <a:off x="592836" y="3883872"/>
          <a:ext cx="5916148" cy="109545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→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Ease of Use</a:t>
          </a:r>
        </a:p>
      </dsp:txBody>
      <dsp:txXfrm>
        <a:off x="624921" y="3915957"/>
        <a:ext cx="4466752" cy="1031281"/>
      </dsp:txXfrm>
    </dsp:sp>
    <dsp:sp modelId="{FA0C91D3-B6F5-1645-8D57-515C6316D3F6}">
      <dsp:nvSpPr>
        <dsp:cNvPr id="0" name=""/>
        <dsp:cNvSpPr/>
      </dsp:nvSpPr>
      <dsp:spPr>
        <a:xfrm>
          <a:off x="4022503" y="839016"/>
          <a:ext cx="712043" cy="7120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182713" y="839016"/>
        <a:ext cx="391623" cy="535812"/>
      </dsp:txXfrm>
    </dsp:sp>
    <dsp:sp modelId="{EB4C1728-DFAE-8D44-B757-5E32456A60FC}">
      <dsp:nvSpPr>
        <dsp:cNvPr id="0" name=""/>
        <dsp:cNvSpPr/>
      </dsp:nvSpPr>
      <dsp:spPr>
        <a:xfrm>
          <a:off x="4419022" y="2133640"/>
          <a:ext cx="712043" cy="7120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579232" y="2133640"/>
        <a:ext cx="391623" cy="535812"/>
      </dsp:txXfrm>
    </dsp:sp>
    <dsp:sp modelId="{72A60D1D-77B5-F84C-81E9-EC763B097F11}">
      <dsp:nvSpPr>
        <dsp:cNvPr id="0" name=""/>
        <dsp:cNvSpPr/>
      </dsp:nvSpPr>
      <dsp:spPr>
        <a:xfrm>
          <a:off x="4809622" y="3428264"/>
          <a:ext cx="712043" cy="7120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969832" y="3428264"/>
        <a:ext cx="391623" cy="535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2655a4c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</p:txBody>
      </p:sp>
      <p:sp>
        <p:nvSpPr>
          <p:cNvPr id="331" name="Google Shape;331;g102655a4c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2655a4c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(filter the interval data we want)</a:t>
            </a:r>
            <a:endParaRPr sz="1000"/>
          </a:p>
        </p:txBody>
      </p:sp>
      <p:sp>
        <p:nvSpPr>
          <p:cNvPr id="337" name="Google Shape;337;g102655a4c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2655a4cd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(filter the interval data we want)</a:t>
            </a:r>
            <a:endParaRPr sz="1000"/>
          </a:p>
        </p:txBody>
      </p:sp>
      <p:sp>
        <p:nvSpPr>
          <p:cNvPr id="343" name="Google Shape;343;g102655a4cd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2655a4d8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(filter the interval data we want)</a:t>
            </a:r>
            <a:endParaRPr sz="1000"/>
          </a:p>
        </p:txBody>
      </p:sp>
      <p:sp>
        <p:nvSpPr>
          <p:cNvPr id="349" name="Google Shape;349;g102655a4d8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2655a4cd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(filter the interval data we want)</a:t>
            </a:r>
            <a:endParaRPr sz="1000"/>
          </a:p>
        </p:txBody>
      </p:sp>
      <p:sp>
        <p:nvSpPr>
          <p:cNvPr id="248" name="Google Shape;248;g102655a4cd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2655a4cd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(filter the interval data we want)</a:t>
            </a:r>
            <a:endParaRPr sz="1000"/>
          </a:p>
        </p:txBody>
      </p:sp>
      <p:sp>
        <p:nvSpPr>
          <p:cNvPr id="256" name="Google Shape;256;g102655a4cd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31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描述">
  <p:cSld name="标题和描述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带描述的引言">
  <p:cSld name="带描述的引言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言名片">
  <p:cSld name="引言名片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真或假">
  <p:cSld name="真或假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03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352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5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2793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22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40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00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886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5380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562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11270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115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6017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766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863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3256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062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"/>
          <p:cNvSpPr txBox="1">
            <a:spLocks noGrp="1"/>
          </p:cNvSpPr>
          <p:nvPr>
            <p:ph type="ctrTitle"/>
          </p:nvPr>
        </p:nvSpPr>
        <p:spPr>
          <a:xfrm>
            <a:off x="2134117" y="770771"/>
            <a:ext cx="9559901" cy="269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Crypto-currency Price Prediction </a:t>
            </a:r>
            <a:br>
              <a:rPr lang="en-US" sz="36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Machine Learning</a:t>
            </a:r>
            <a:b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</a:t>
            </a:r>
            <a:r>
              <a:rPr lang="zh-CN" alt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Parallel Processing </a:t>
            </a:r>
            <a:r>
              <a:rPr lang="en-US" altLang="zh-C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-US" altLang="zh-CN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PySpark</a:t>
            </a:r>
            <a:br>
              <a:rPr lang="en-US" altLang="zh-C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altLang="zh-C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altLang="zh-C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altLang="zh-C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altLang="zh-CN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Horovod</a:t>
            </a:r>
            <a:r>
              <a:rPr lang="zh-CN" alt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Deep Learning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"/>
          <p:cNvSpPr txBox="1">
            <a:spLocks noGrp="1"/>
          </p:cNvSpPr>
          <p:nvPr>
            <p:ph type="subTitle" idx="1"/>
          </p:nvPr>
        </p:nvSpPr>
        <p:spPr>
          <a:xfrm>
            <a:off x="1979569" y="3848824"/>
            <a:ext cx="9426777" cy="275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Team 5</a:t>
            </a:r>
            <a:endParaRPr dirty="0"/>
          </a:p>
          <a:p>
            <a:pPr marL="0" lvl="0" indent="0" algn="ctr"/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Tso </a:t>
            </a:r>
            <a:r>
              <a:rPr lang="en-US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Yiu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Chuen</a:t>
            </a:r>
            <a:r>
              <a:rPr lang="en-US" altLang="zh-C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CN" alt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Poon Bing Chun</a:t>
            </a:r>
            <a:r>
              <a:rPr lang="en-US" altLang="zh-C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CN" alt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 Ka </a:t>
            </a:r>
            <a:r>
              <a:rPr lang="en-US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Faat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Shuyue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Jia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/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EID: 90011533</a:t>
            </a:r>
            <a:r>
              <a:rPr lang="en-US" alt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CN" alt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56200477</a:t>
            </a:r>
            <a:r>
              <a:rPr lang="en-US" alt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CN" alt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55628042, 56846018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/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yctso4-c@my.cityu.edu.hk</a:t>
            </a:r>
            <a:r>
              <a:rPr lang="en-US" alt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CN" alt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bcpoon3@my-cityu.edu.hk</a:t>
            </a:r>
            <a:r>
              <a:rPr lang="en-US" altLang="zh-C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CN" alt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altLang="zh-C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/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verybighub@gmail.com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shuyuej@ieee.org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ctr"/>
            <a:endParaRPr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Codes are publicly accessible: https://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github.com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verybighub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/CS5488_Project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034" y="5592619"/>
            <a:ext cx="1999048" cy="1335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Google Shape;333;g102655a4cd9_0_0"/>
          <p:cNvSpPr txBox="1"/>
          <p:nvPr/>
        </p:nvSpPr>
        <p:spPr>
          <a:xfrm>
            <a:off x="645065" y="1097280"/>
            <a:ext cx="3796306" cy="4666207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400"/>
            </a:pPr>
            <a:r>
              <a:rPr lang="en-US" sz="4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entury Gothic"/>
              </a:rPr>
              <a:t>Future Work</a:t>
            </a:r>
            <a:endParaRPr lang="en-US" sz="4800" b="0" i="0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entury Gothic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6" name="Google Shape;334;g102655a4cd9_0_0">
            <a:extLst>
              <a:ext uri="{FF2B5EF4-FFF2-40B4-BE49-F238E27FC236}">
                <a16:creationId xmlns:a16="http://schemas.microsoft.com/office/drawing/2014/main" id="{7744A5E5-D38A-443C-94B9-463B50966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290300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g102655a4cd9_0_5"/>
          <p:cNvSpPr txBox="1"/>
          <p:nvPr/>
        </p:nvSpPr>
        <p:spPr>
          <a:xfrm>
            <a:off x="645065" y="1463040"/>
            <a:ext cx="3796306" cy="2690949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400"/>
            </a:pPr>
            <a:r>
              <a:rPr lang="en-US" sz="4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entury Gothic"/>
              </a:rPr>
              <a:t>Future Work</a:t>
            </a:r>
            <a:endParaRPr lang="en-US" sz="4800" b="0" i="0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entury Gothic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0;g102655a4cd9_0_5"/>
          <p:cNvSpPr txBox="1"/>
          <p:nvPr/>
        </p:nvSpPr>
        <p:spPr>
          <a:xfrm>
            <a:off x="5656218" y="1463039"/>
            <a:ext cx="5542387" cy="4300447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Combine the Prediction with Social Media</a:t>
            </a:r>
          </a:p>
          <a:p>
            <a:pPr marL="0" marR="0" lvl="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Collect data from social media, e.g. Twitter, Facebook, etc</a:t>
            </a:r>
            <a:r>
              <a:rPr lang="en-US" altLang="zh-CN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.</a:t>
            </a: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entury Gothic"/>
            </a:endParaRPr>
          </a:p>
          <a:p>
            <a:pPr marL="0" marR="0" lvl="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Sentimental analysis</a:t>
            </a:r>
          </a:p>
          <a:p>
            <a:pPr marL="0" marR="0" lvl="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Model: Transformer</a:t>
            </a:r>
          </a:p>
          <a:p>
            <a:pPr marL="0" marR="0" lvl="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Based on public’s review on cryptocurrency</a:t>
            </a:r>
          </a:p>
          <a:p>
            <a:pPr marL="0" marR="0" lvl="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Arial" panose="020B0604020202020204" pitchFamily="34" charset="0"/>
              <a:buChar char="•"/>
            </a:pP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entury Gothic"/>
            </a:endParaRPr>
          </a:p>
          <a:p>
            <a:pPr marL="0" marR="0" lvl="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entury Gothic"/>
            </a:endParaRPr>
          </a:p>
          <a:p>
            <a:pPr marL="0" marR="0" lvl="0" indent="-228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Google Shape;345;g102655a4cd9_0_193"/>
          <p:cNvSpPr txBox="1"/>
          <p:nvPr/>
        </p:nvSpPr>
        <p:spPr>
          <a:xfrm>
            <a:off x="1043631" y="809898"/>
            <a:ext cx="9942716" cy="1554480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400"/>
            </a:pPr>
            <a:r>
              <a:rPr lang="en-US" sz="4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entury Gothic"/>
              </a:rPr>
              <a:t>Conclusions</a:t>
            </a:r>
            <a:endParaRPr lang="en-US" sz="4800" b="0" i="0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346" name="Google Shape;346;g102655a4cd9_0_193"/>
          <p:cNvSpPr txBox="1"/>
          <p:nvPr/>
        </p:nvSpPr>
        <p:spPr>
          <a:xfrm>
            <a:off x="1045028" y="3017522"/>
            <a:ext cx="9941319" cy="3124658"/>
          </a:xfr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✓ 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Based on the </a:t>
            </a:r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sliding window approach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, the </a:t>
            </a:r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LSTM model 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can effectively predict the price of crypto-currency with </a:t>
            </a:r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superior performances 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compared with MLP and other ML models.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zh-CN" alt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✓ 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The time of </a:t>
            </a:r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data pre-processing by Spark 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can be as half as that by Pandas.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zh-CN" alt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✓ </a:t>
            </a:r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DL modes with </a:t>
            </a:r>
            <a:r>
              <a:rPr lang="en-US" sz="2400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Horovod</a:t>
            </a:r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 support 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can efficiently reduce training time.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2655a4d88_1_6"/>
          <p:cNvSpPr txBox="1"/>
          <p:nvPr/>
        </p:nvSpPr>
        <p:spPr>
          <a:xfrm>
            <a:off x="1764407" y="502277"/>
            <a:ext cx="100842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3200" b="0" i="0" u="sng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g102655a4d88_1_6"/>
          <p:cNvSpPr txBox="1"/>
          <p:nvPr/>
        </p:nvSpPr>
        <p:spPr>
          <a:xfrm>
            <a:off x="2762452" y="2547600"/>
            <a:ext cx="6667096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a lot and any question?</a:t>
            </a:r>
            <a:endParaRPr sz="2000" dirty="0">
              <a:solidFill>
                <a:srgbClr val="A530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1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5" name="Group 13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0" name="Google Shape;250;g102655a4cd9_0_170"/>
          <p:cNvSpPr txBox="1"/>
          <p:nvPr/>
        </p:nvSpPr>
        <p:spPr>
          <a:xfrm>
            <a:off x="1129822" y="323623"/>
            <a:ext cx="10905066" cy="1135737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400"/>
            </a:pPr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entury Gothic"/>
              </a:rPr>
              <a:t>Data Preprocessing by </a:t>
            </a:r>
            <a:r>
              <a:rPr lang="en-US" sz="3600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entury Gothic"/>
              </a:rPr>
              <a:t>PySpark</a:t>
            </a:r>
            <a:endParaRPr lang="en-US" sz="3600" b="0" i="0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entury Gothic"/>
            </a:endParaRPr>
          </a:p>
        </p:txBody>
      </p:sp>
      <p:pic>
        <p:nvPicPr>
          <p:cNvPr id="252" name="Google Shape;252;g102655a4cd9_0_1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2789" y="2023910"/>
            <a:ext cx="7497597" cy="2997135"/>
          </a:xfrm>
          <a:prstGeom prst="rect">
            <a:avLst/>
          </a:prstGeom>
          <a:noFill/>
        </p:spPr>
      </p:pic>
      <p:pic>
        <p:nvPicPr>
          <p:cNvPr id="253" name="Google Shape;253;g102655a4cd9_0_170"/>
          <p:cNvPicPr preferRelativeResize="0"/>
          <p:nvPr/>
        </p:nvPicPr>
        <p:blipFill rotWithShape="1">
          <a:blip r:embed="rId4"/>
          <a:srcRect l="9207"/>
          <a:stretch/>
        </p:blipFill>
        <p:spPr>
          <a:xfrm>
            <a:off x="257217" y="5191830"/>
            <a:ext cx="5677479" cy="1133824"/>
          </a:xfrm>
          <a:prstGeom prst="rect">
            <a:avLst/>
          </a:prstGeom>
          <a:noFill/>
        </p:spPr>
      </p:pic>
      <p:sp>
        <p:nvSpPr>
          <p:cNvPr id="251" name="Google Shape;251;g102655a4cd9_0_170"/>
          <p:cNvSpPr txBox="1"/>
          <p:nvPr/>
        </p:nvSpPr>
        <p:spPr>
          <a:xfrm>
            <a:off x="8048608" y="1459360"/>
            <a:ext cx="4466798" cy="4393982"/>
          </a:xfr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Data scaling</a:t>
            </a:r>
          </a:p>
          <a:p>
            <a:pPr lv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→ 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Use </a:t>
            </a:r>
            <a:r>
              <a:rPr lang="en-US" sz="2000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PySpark</a:t>
            </a:r>
            <a:r>
              <a:rPr lang="en-US" altLang="zh-CN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 to process data </a:t>
            </a:r>
          </a:p>
          <a:p>
            <a:pPr lv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    ≈ 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twice speed </a:t>
            </a:r>
            <a:r>
              <a:rPr lang="en-US" altLang="zh-CN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compared with Pandas</a:t>
            </a: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entury Gothic"/>
            </a:endParaRPr>
          </a:p>
          <a:p>
            <a:pPr lv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→ Apply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 </a:t>
            </a: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Log scale 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to raw data</a:t>
            </a:r>
          </a:p>
          <a:p>
            <a:pPr lv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    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original value is too </a:t>
            </a: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entury Gothic"/>
              </a:rPr>
              <a:t>large</a:t>
            </a:r>
          </a:p>
          <a:p>
            <a:pPr marL="0" lvl="0" indent="-2286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entury Gothic"/>
            </a:endParaRPr>
          </a:p>
          <a:p>
            <a:pPr marL="0" lvl="0" indent="-2286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entury Gothic"/>
            </a:endParaRPr>
          </a:p>
          <a:p>
            <a:pPr marL="0" lvl="0" indent="-2286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entury Gothic"/>
            </a:endParaRPr>
          </a:p>
          <a:p>
            <a:pPr marL="0" lvl="0" indent="-2286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entury Gothic"/>
            </a:endParaRPr>
          </a:p>
          <a:p>
            <a:pPr marL="0" marR="0" lvl="0" indent="-22860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Century Gothic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Google Shape;299;p4">
            <a:extLst>
              <a:ext uri="{FF2B5EF4-FFF2-40B4-BE49-F238E27FC236}">
                <a16:creationId xmlns:a16="http://schemas.microsoft.com/office/drawing/2014/main" id="{C0B3A41A-0C3F-7A42-BB60-2878B27BBA53}"/>
              </a:ext>
            </a:extLst>
          </p:cNvPr>
          <p:cNvSpPr/>
          <p:nvPr/>
        </p:nvSpPr>
        <p:spPr>
          <a:xfrm>
            <a:off x="253561" y="2343711"/>
            <a:ext cx="5428782" cy="43214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2655a4cd9_0_177"/>
          <p:cNvSpPr txBox="1"/>
          <p:nvPr/>
        </p:nvSpPr>
        <p:spPr>
          <a:xfrm>
            <a:off x="485000" y="127299"/>
            <a:ext cx="100842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Data Preprocessing by Pyspark</a:t>
            </a:r>
            <a:endParaRPr lang="en-US" sz="3200" b="0" i="0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259" name="Google Shape;259;g102655a4cd9_0_177"/>
          <p:cNvSpPr txBox="1"/>
          <p:nvPr/>
        </p:nvSpPr>
        <p:spPr>
          <a:xfrm>
            <a:off x="485000" y="1028357"/>
            <a:ext cx="9942600" cy="5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5301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Data scaling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→ </a:t>
            </a:r>
            <a:r>
              <a:rPr lang="en-US" sz="260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Use </a:t>
            </a:r>
            <a:r>
              <a:rPr lang="en-US" sz="2600" b="1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Zero Mean and Unit Variance</a:t>
            </a:r>
            <a:r>
              <a:rPr lang="en-US" sz="260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</a:t>
            </a:r>
            <a:r>
              <a:rPr lang="en-US" sz="2600" b="1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Normalization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60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60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60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60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600">
              <a:solidFill>
                <a:schemeClr val="dk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3000" b="1" dirty="0">
              <a:solidFill>
                <a:srgbClr val="A5301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pic>
        <p:nvPicPr>
          <p:cNvPr id="260" name="Google Shape;260;g102655a4cd9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483" y="2315787"/>
            <a:ext cx="8993033" cy="44149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99;p4">
            <a:extLst>
              <a:ext uri="{FF2B5EF4-FFF2-40B4-BE49-F238E27FC236}">
                <a16:creationId xmlns:a16="http://schemas.microsoft.com/office/drawing/2014/main" id="{80DEDC01-4830-494D-A951-331733B35A13}"/>
              </a:ext>
            </a:extLst>
          </p:cNvPr>
          <p:cNvSpPr/>
          <p:nvPr/>
        </p:nvSpPr>
        <p:spPr>
          <a:xfrm>
            <a:off x="4578407" y="5082868"/>
            <a:ext cx="4576478" cy="19670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297637-EE0E-7F47-B9F4-F92D7DBEBD44}"/>
              </a:ext>
            </a:extLst>
          </p:cNvPr>
          <p:cNvGrpSpPr/>
          <p:nvPr/>
        </p:nvGrpSpPr>
        <p:grpSpPr>
          <a:xfrm>
            <a:off x="755241" y="909135"/>
            <a:ext cx="4918669" cy="3246816"/>
            <a:chOff x="1435012" y="1304574"/>
            <a:chExt cx="4918669" cy="324681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692BEC1-27AC-3142-8E55-563A8F8A2BC1}"/>
                </a:ext>
              </a:extLst>
            </p:cNvPr>
            <p:cNvSpPr/>
            <p:nvPr/>
          </p:nvSpPr>
          <p:spPr>
            <a:xfrm>
              <a:off x="2453015" y="1999631"/>
              <a:ext cx="2919728" cy="191846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71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54F1D86-D582-1443-9B85-494BBBBEC73D}"/>
                </a:ext>
              </a:extLst>
            </p:cNvPr>
            <p:cNvCxnSpPr>
              <a:cxnSpLocks/>
            </p:cNvCxnSpPr>
            <p:nvPr/>
          </p:nvCxnSpPr>
          <p:spPr>
            <a:xfrm>
              <a:off x="2449803" y="2311759"/>
              <a:ext cx="292616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2B9C992-C6A7-CE43-8B82-322408B987B5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70" y="2311759"/>
              <a:ext cx="3970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ACC1BE9-505B-3741-A552-8CB44F598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2795" y="2311759"/>
              <a:ext cx="3970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umming Junction 6">
              <a:extLst>
                <a:ext uri="{FF2B5EF4-FFF2-40B4-BE49-F238E27FC236}">
                  <a16:creationId xmlns:a16="http://schemas.microsoft.com/office/drawing/2014/main" id="{61EC3A54-5CED-9241-AA9B-431502D4096A}"/>
                </a:ext>
              </a:extLst>
            </p:cNvPr>
            <p:cNvSpPr/>
            <p:nvPr/>
          </p:nvSpPr>
          <p:spPr>
            <a:xfrm>
              <a:off x="2909535" y="2213147"/>
              <a:ext cx="197223" cy="197224"/>
            </a:xfrm>
            <a:prstGeom prst="flowChartSummingJunc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71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87D71E4-FFEB-BD4B-B633-B9692E974038}"/>
                </a:ext>
              </a:extLst>
            </p:cNvPr>
            <p:cNvCxnSpPr>
              <a:cxnSpLocks/>
            </p:cNvCxnSpPr>
            <p:nvPr/>
          </p:nvCxnSpPr>
          <p:spPr>
            <a:xfrm>
              <a:off x="2052795" y="3715701"/>
              <a:ext cx="3970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37EEA8-7242-2C49-A01A-48091A5FE2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08036" y="4121074"/>
              <a:ext cx="3970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730B2D-933E-9F4F-91CF-0FCD88AA66A2}"/>
                </a:ext>
              </a:extLst>
            </p:cNvPr>
            <p:cNvCxnSpPr>
              <a:cxnSpLocks/>
            </p:cNvCxnSpPr>
            <p:nvPr/>
          </p:nvCxnSpPr>
          <p:spPr>
            <a:xfrm>
              <a:off x="5377845" y="2908698"/>
              <a:ext cx="397008" cy="1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umming Junction 10">
              <a:extLst>
                <a:ext uri="{FF2B5EF4-FFF2-40B4-BE49-F238E27FC236}">
                  <a16:creationId xmlns:a16="http://schemas.microsoft.com/office/drawing/2014/main" id="{069CCBE8-ADF1-FF48-8CCD-250C683FDB23}"/>
                </a:ext>
              </a:extLst>
            </p:cNvPr>
            <p:cNvSpPr/>
            <p:nvPr/>
          </p:nvSpPr>
          <p:spPr>
            <a:xfrm>
              <a:off x="4794226" y="2812003"/>
              <a:ext cx="197223" cy="197224"/>
            </a:xfrm>
            <a:prstGeom prst="flowChartSummingJunc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71">
                <a:solidFill>
                  <a:schemeClr val="accent2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196AF63-1E5D-5344-84F9-FD2B7093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606" y="1573298"/>
              <a:ext cx="0" cy="426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D2567C6-5290-B84F-AD7B-4FF871799644}"/>
                </a:ext>
              </a:extLst>
            </p:cNvPr>
            <p:cNvSpPr/>
            <p:nvPr/>
          </p:nvSpPr>
          <p:spPr>
            <a:xfrm>
              <a:off x="2910398" y="3323421"/>
              <a:ext cx="201168" cy="20116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71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BCED3D5-807D-1B47-B09A-CA23058E2D3C}"/>
                </a:ext>
              </a:extLst>
            </p:cNvPr>
            <p:cNvSpPr/>
            <p:nvPr/>
          </p:nvSpPr>
          <p:spPr>
            <a:xfrm>
              <a:off x="3704414" y="3323421"/>
              <a:ext cx="201168" cy="20116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71"/>
            </a:p>
          </p:txBody>
        </p:sp>
        <p:sp>
          <p:nvSpPr>
            <p:cNvPr id="15" name="Summing Junction 14">
              <a:extLst>
                <a:ext uri="{FF2B5EF4-FFF2-40B4-BE49-F238E27FC236}">
                  <a16:creationId xmlns:a16="http://schemas.microsoft.com/office/drawing/2014/main" id="{622C89E8-07E0-D646-AA67-EEEA703369EE}"/>
                </a:ext>
              </a:extLst>
            </p:cNvPr>
            <p:cNvSpPr/>
            <p:nvPr/>
          </p:nvSpPr>
          <p:spPr>
            <a:xfrm rot="2700000">
              <a:off x="4328609" y="2213147"/>
              <a:ext cx="197223" cy="197224"/>
            </a:xfrm>
            <a:prstGeom prst="flowChartSummingJunc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71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D13EF94-0C62-094E-A28C-D084FB824A08}"/>
                </a:ext>
              </a:extLst>
            </p:cNvPr>
            <p:cNvSpPr/>
            <p:nvPr/>
          </p:nvSpPr>
          <p:spPr>
            <a:xfrm>
              <a:off x="4101422" y="3323421"/>
              <a:ext cx="201168" cy="20116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71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AFE520-6843-BB41-981C-69F0D52AFC30}"/>
                </a:ext>
              </a:extLst>
            </p:cNvPr>
            <p:cNvCxnSpPr>
              <a:cxnSpLocks/>
            </p:cNvCxnSpPr>
            <p:nvPr/>
          </p:nvCxnSpPr>
          <p:spPr>
            <a:xfrm>
              <a:off x="2449803" y="3716046"/>
              <a:ext cx="56117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E1260E-B381-874E-A0AC-97DB04CBD80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3010982" y="3524589"/>
              <a:ext cx="0" cy="19850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0CFF27-CCE0-A747-A8A0-BE77AD466B2B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3010981" y="3524589"/>
              <a:ext cx="794017" cy="19111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C2806E-E462-834A-AE4E-4475A939B560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010981" y="3524589"/>
              <a:ext cx="1191025" cy="19111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C90019-1E5E-484D-B641-B0D162CF7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6493" y="3723095"/>
              <a:ext cx="0" cy="19947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588C39-5A70-9043-8E2C-EA0B9503BD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0981" y="3524589"/>
              <a:ext cx="595512" cy="20039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D90974-803E-6C4F-BBC3-06FDE52545A1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3606493" y="3524589"/>
              <a:ext cx="198505" cy="19111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3D2814-B8FB-D24E-9A79-9FA3D4569226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606493" y="3524589"/>
              <a:ext cx="595513" cy="19111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E7F2FE5-0A57-A94A-B4AC-35CD97805140}"/>
                </a:ext>
              </a:extLst>
            </p:cNvPr>
            <p:cNvCxnSpPr>
              <a:cxnSpLocks/>
              <a:stCxn id="13" idx="0"/>
              <a:endCxn id="7" idx="4"/>
            </p:cNvCxnSpPr>
            <p:nvPr/>
          </p:nvCxnSpPr>
          <p:spPr>
            <a:xfrm flipH="1" flipV="1">
              <a:off x="3008147" y="2410371"/>
              <a:ext cx="2835" cy="9130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umming Junction 25">
              <a:extLst>
                <a:ext uri="{FF2B5EF4-FFF2-40B4-BE49-F238E27FC236}">
                  <a16:creationId xmlns:a16="http://schemas.microsoft.com/office/drawing/2014/main" id="{89A97168-5D06-1548-89BD-9AF7C0FD79FA}"/>
                </a:ext>
              </a:extLst>
            </p:cNvPr>
            <p:cNvSpPr/>
            <p:nvPr/>
          </p:nvSpPr>
          <p:spPr>
            <a:xfrm>
              <a:off x="3701015" y="2801648"/>
              <a:ext cx="197223" cy="197224"/>
            </a:xfrm>
            <a:prstGeom prst="flowChartSummingJunc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71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649129-682B-5B4D-88F9-BA72A71911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1535" y="2903390"/>
              <a:ext cx="0" cy="420031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96AA43-A8C7-EF47-8A0D-4DB0DA00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535" y="2904963"/>
              <a:ext cx="305491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0EAAFE-6E62-6F41-A0F0-D0233ED77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5566" y="2903390"/>
              <a:ext cx="86432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3D7A9B7-5869-B646-A0B3-13FBBA4DE411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flipV="1">
              <a:off x="3991998" y="2381489"/>
              <a:ext cx="365494" cy="5229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989092-ED41-8047-8DA6-BD9CA20258CC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3804998" y="3003575"/>
              <a:ext cx="640" cy="3198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671145-C6A2-E34E-926B-7DECA493C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3556" y="3183973"/>
              <a:ext cx="0" cy="139098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7A85B1-BCAE-054B-AE54-FCFF4C446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0329" y="3183973"/>
              <a:ext cx="693693" cy="1067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578543-BF62-8E48-8CB3-63F1C2AFA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2837" y="3009227"/>
              <a:ext cx="0" cy="1827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6C9A30-F7EA-2A46-8A2B-1C613C276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9592" y="2910615"/>
              <a:ext cx="155619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3DB3C86-80B8-B94F-B2AB-C32FCEC01B23}"/>
                </a:ext>
              </a:extLst>
            </p:cNvPr>
            <p:cNvCxnSpPr>
              <a:cxnSpLocks/>
              <a:stCxn id="59" idx="3"/>
              <a:endCxn id="11" idx="6"/>
            </p:cNvCxnSpPr>
            <p:nvPr/>
          </p:nvCxnSpPr>
          <p:spPr>
            <a:xfrm flipH="1" flipV="1">
              <a:off x="4991449" y="2910615"/>
              <a:ext cx="38634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1C5720-749E-BF4C-926E-134DC7DDDFE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853" y="1999631"/>
              <a:ext cx="0" cy="917889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A4C281-B853-6647-932F-6C9157EA12EE}"/>
                </a:ext>
              </a:extLst>
            </p:cNvPr>
            <p:cNvSpPr txBox="1"/>
            <p:nvPr/>
          </p:nvSpPr>
          <p:spPr>
            <a:xfrm>
              <a:off x="1597775" y="2106789"/>
              <a:ext cx="491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(t-1)</a:t>
              </a:r>
              <a:endPara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200D6C-B56D-1041-BF7C-D4A517BC8F69}"/>
                </a:ext>
              </a:extLst>
            </p:cNvPr>
            <p:cNvSpPr txBox="1"/>
            <p:nvPr/>
          </p:nvSpPr>
          <p:spPr>
            <a:xfrm>
              <a:off x="1594565" y="3503237"/>
              <a:ext cx="491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(t-1)</a:t>
              </a:r>
              <a:endPara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1E1BEB-DDA3-5C41-A517-7EA6C8564514}"/>
                </a:ext>
              </a:extLst>
            </p:cNvPr>
            <p:cNvSpPr txBox="1"/>
            <p:nvPr/>
          </p:nvSpPr>
          <p:spPr>
            <a:xfrm>
              <a:off x="5698992" y="2106789"/>
              <a:ext cx="397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endPara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812CF9-CB73-274D-B05D-F64D19F69904}"/>
                </a:ext>
              </a:extLst>
            </p:cNvPr>
            <p:cNvSpPr txBox="1"/>
            <p:nvPr/>
          </p:nvSpPr>
          <p:spPr>
            <a:xfrm>
              <a:off x="5701441" y="2726283"/>
              <a:ext cx="392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endPara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5C1639-1639-F146-84B4-4E7189B5CA23}"/>
                </a:ext>
              </a:extLst>
            </p:cNvPr>
            <p:cNvSpPr txBox="1"/>
            <p:nvPr/>
          </p:nvSpPr>
          <p:spPr>
            <a:xfrm>
              <a:off x="4911789" y="1304574"/>
              <a:ext cx="358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endPara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51A6FF-2CDD-7844-AF72-9A966F471790}"/>
                </a:ext>
              </a:extLst>
            </p:cNvPr>
            <p:cNvSpPr txBox="1"/>
            <p:nvPr/>
          </p:nvSpPr>
          <p:spPr>
            <a:xfrm>
              <a:off x="3427648" y="4243613"/>
              <a:ext cx="357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endPara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DB9738-4F97-A241-BCA5-3089B87C22DC}"/>
                </a:ext>
              </a:extLst>
            </p:cNvPr>
            <p:cNvSpPr txBox="1"/>
            <p:nvPr/>
          </p:nvSpPr>
          <p:spPr>
            <a:xfrm>
              <a:off x="2683212" y="3015294"/>
              <a:ext cx="357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endPara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033674-B232-E64C-B901-D431D0A32513}"/>
                </a:ext>
              </a:extLst>
            </p:cNvPr>
            <p:cNvSpPr txBox="1"/>
            <p:nvPr/>
          </p:nvSpPr>
          <p:spPr>
            <a:xfrm>
              <a:off x="3059158" y="3012980"/>
              <a:ext cx="357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endPara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09A238-3075-CE4A-9A80-FDFA6DA6F820}"/>
                </a:ext>
              </a:extLst>
            </p:cNvPr>
            <p:cNvSpPr txBox="1"/>
            <p:nvPr/>
          </p:nvSpPr>
          <p:spPr>
            <a:xfrm>
              <a:off x="3507601" y="3012980"/>
              <a:ext cx="357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endPara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3A341C-7C28-2242-9793-DE570304C430}"/>
                </a:ext>
              </a:extLst>
            </p:cNvPr>
            <p:cNvSpPr txBox="1"/>
            <p:nvPr/>
          </p:nvSpPr>
          <p:spPr>
            <a:xfrm>
              <a:off x="3859684" y="3021518"/>
              <a:ext cx="357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endPara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8260C32-047E-6745-8C2D-0068135C8D33}"/>
                </a:ext>
              </a:extLst>
            </p:cNvPr>
            <p:cNvSpPr/>
            <p:nvPr/>
          </p:nvSpPr>
          <p:spPr>
            <a:xfrm>
              <a:off x="3203838" y="3333091"/>
              <a:ext cx="403935" cy="20116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7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3EF491-9481-104A-BEFD-19B696137A32}"/>
                </a:ext>
              </a:extLst>
            </p:cNvPr>
            <p:cNvSpPr txBox="1"/>
            <p:nvPr/>
          </p:nvSpPr>
          <p:spPr>
            <a:xfrm>
              <a:off x="4162338" y="2752200"/>
              <a:ext cx="530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E6E2557-3269-F24A-B5D9-A194C68AF19F}"/>
                    </a:ext>
                  </a:extLst>
                </p:cNvPr>
                <p:cNvSpPr txBox="1"/>
                <p:nvPr/>
              </p:nvSpPr>
              <p:spPr>
                <a:xfrm>
                  <a:off x="2924714" y="3306187"/>
                  <a:ext cx="161903" cy="2263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71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en-US" sz="1471" b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38AF23B-3772-6447-88B0-C28D16E26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714" y="3306187"/>
                  <a:ext cx="161903" cy="226344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B228DE2-926E-CB47-BF44-0B6CD078BD7C}"/>
                    </a:ext>
                  </a:extLst>
                </p:cNvPr>
                <p:cNvSpPr txBox="1"/>
                <p:nvPr/>
              </p:nvSpPr>
              <p:spPr>
                <a:xfrm>
                  <a:off x="3727916" y="3306187"/>
                  <a:ext cx="161903" cy="2263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71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en-US" sz="1471" b="1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EC3C0B6-2332-B54F-968F-9B1EEA960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16" y="3306187"/>
                  <a:ext cx="161903" cy="226344"/>
                </a:xfrm>
                <a:prstGeom prst="rect">
                  <a:avLst/>
                </a:prstGeom>
                <a:blipFill>
                  <a:blip r:embed="rId4"/>
                  <a:stretch>
                    <a:fillRect l="-7143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A1A48C-CF4F-1347-87CB-B44D30BC688B}"/>
                    </a:ext>
                  </a:extLst>
                </p:cNvPr>
                <p:cNvSpPr txBox="1"/>
                <p:nvPr/>
              </p:nvSpPr>
              <p:spPr>
                <a:xfrm>
                  <a:off x="4127481" y="3306187"/>
                  <a:ext cx="161903" cy="2263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71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en-US" sz="1471" b="1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F469B7-B3D8-C545-AFBD-FD1762A64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481" y="3306187"/>
                  <a:ext cx="161903" cy="226344"/>
                </a:xfrm>
                <a:prstGeom prst="rect">
                  <a:avLst/>
                </a:prstGeom>
                <a:blipFill>
                  <a:blip r:embed="rId5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67B900-048E-1C45-84CD-E16EA9195738}"/>
                </a:ext>
              </a:extLst>
            </p:cNvPr>
            <p:cNvSpPr txBox="1"/>
            <p:nvPr/>
          </p:nvSpPr>
          <p:spPr>
            <a:xfrm>
              <a:off x="4072792" y="3621152"/>
              <a:ext cx="1170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2EB6401-2858-924F-992C-A9B18E5F0680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3006083" y="3534259"/>
              <a:ext cx="399723" cy="17923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08CF129-6801-2047-A00B-0480FECA2087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H="1" flipV="1">
              <a:off x="3405806" y="3534259"/>
              <a:ext cx="200688" cy="18883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592BB11-94C4-D440-BB2B-00621143EACA}"/>
                </a:ext>
              </a:extLst>
            </p:cNvPr>
            <p:cNvSpPr/>
            <p:nvPr/>
          </p:nvSpPr>
          <p:spPr>
            <a:xfrm>
              <a:off x="4225656" y="2813960"/>
              <a:ext cx="403935" cy="20116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7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9D3E6A-796B-434A-9EB2-4FB4F8F138A3}"/>
                </a:ext>
              </a:extLst>
            </p:cNvPr>
            <p:cNvSpPr txBox="1"/>
            <p:nvPr/>
          </p:nvSpPr>
          <p:spPr>
            <a:xfrm>
              <a:off x="3144884" y="3271349"/>
              <a:ext cx="53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tanh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0FF24CD-958C-1D4B-A27A-1312074C5F89}"/>
                </a:ext>
              </a:extLst>
            </p:cNvPr>
            <p:cNvCxnSpPr>
              <a:cxnSpLocks/>
              <a:stCxn id="15" idx="5"/>
              <a:endCxn id="56" idx="0"/>
            </p:cNvCxnSpPr>
            <p:nvPr/>
          </p:nvCxnSpPr>
          <p:spPr>
            <a:xfrm>
              <a:off x="4427220" y="2410370"/>
              <a:ext cx="404" cy="4035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0C30B15-2CED-0A4E-9F52-21C201F0E8E2}"/>
                </a:ext>
              </a:extLst>
            </p:cNvPr>
            <p:cNvSpPr/>
            <p:nvPr/>
          </p:nvSpPr>
          <p:spPr>
            <a:xfrm>
              <a:off x="2449803" y="2038684"/>
              <a:ext cx="2927990" cy="1881967"/>
            </a:xfrm>
            <a:prstGeom prst="round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71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8B96F48-4E75-B944-883F-8FBBDDB95964}"/>
                </a:ext>
              </a:extLst>
            </p:cNvPr>
            <p:cNvSpPr txBox="1"/>
            <p:nvPr/>
          </p:nvSpPr>
          <p:spPr>
            <a:xfrm>
              <a:off x="2620556" y="1959518"/>
              <a:ext cx="941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Forget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gate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9E3039-4026-AD42-AD17-40485D4B3B9D}"/>
                </a:ext>
              </a:extLst>
            </p:cNvPr>
            <p:cNvSpPr txBox="1"/>
            <p:nvPr/>
          </p:nvSpPr>
          <p:spPr>
            <a:xfrm>
              <a:off x="3258938" y="2556107"/>
              <a:ext cx="864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gate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FF2D74-DC12-5045-82A3-9C678A2F620F}"/>
                </a:ext>
              </a:extLst>
            </p:cNvPr>
            <p:cNvSpPr txBox="1"/>
            <p:nvPr/>
          </p:nvSpPr>
          <p:spPr>
            <a:xfrm>
              <a:off x="4398681" y="3146993"/>
              <a:ext cx="974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gate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0CB35F-8487-BB42-9A9F-00BD12E226FB}"/>
                </a:ext>
              </a:extLst>
            </p:cNvPr>
            <p:cNvSpPr txBox="1"/>
            <p:nvPr/>
          </p:nvSpPr>
          <p:spPr>
            <a:xfrm>
              <a:off x="5389363" y="1730530"/>
              <a:ext cx="897284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Long-term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5310F43-98EE-5944-818A-1F1775739028}"/>
                </a:ext>
              </a:extLst>
            </p:cNvPr>
            <p:cNvSpPr txBox="1"/>
            <p:nvPr/>
          </p:nvSpPr>
          <p:spPr>
            <a:xfrm>
              <a:off x="5402854" y="3041572"/>
              <a:ext cx="950827" cy="4616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Short-term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4EB32A-849D-CC4C-9B77-EFB6771F6E43}"/>
                </a:ext>
              </a:extLst>
            </p:cNvPr>
            <p:cNvSpPr txBox="1"/>
            <p:nvPr/>
          </p:nvSpPr>
          <p:spPr>
            <a:xfrm>
              <a:off x="3962472" y="1689828"/>
              <a:ext cx="1085350" cy="27699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’s Output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4A75F85-8A14-DF4E-9786-8FDC99FC496F}"/>
                </a:ext>
              </a:extLst>
            </p:cNvPr>
            <p:cNvSpPr txBox="1"/>
            <p:nvPr/>
          </p:nvSpPr>
          <p:spPr>
            <a:xfrm>
              <a:off x="3650985" y="4015968"/>
              <a:ext cx="964654" cy="2769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’s Input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5041540-321F-1443-BA10-C76B9DBE8B6F}"/>
                </a:ext>
              </a:extLst>
            </p:cNvPr>
            <p:cNvSpPr txBox="1"/>
            <p:nvPr/>
          </p:nvSpPr>
          <p:spPr>
            <a:xfrm>
              <a:off x="1435012" y="2748834"/>
              <a:ext cx="823579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States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Notched Right Arrow 67">
              <a:extLst>
                <a:ext uri="{FF2B5EF4-FFF2-40B4-BE49-F238E27FC236}">
                  <a16:creationId xmlns:a16="http://schemas.microsoft.com/office/drawing/2014/main" id="{9EFC449F-8BAB-E04F-B0E1-E5E0C61DA005}"/>
                </a:ext>
              </a:extLst>
            </p:cNvPr>
            <p:cNvSpPr/>
            <p:nvPr/>
          </p:nvSpPr>
          <p:spPr>
            <a:xfrm rot="16200000">
              <a:off x="1748954" y="2454339"/>
              <a:ext cx="182880" cy="228600"/>
            </a:xfrm>
            <a:prstGeom prst="notchedRightArrow">
              <a:avLst/>
            </a:prstGeom>
            <a:solidFill>
              <a:schemeClr val="accent5">
                <a:lumMod val="20000"/>
                <a:lumOff val="80000"/>
                <a:alpha val="58000"/>
              </a:schemeClr>
            </a:solidFill>
            <a:ln w="0" cap="sq">
              <a:solidFill>
                <a:schemeClr val="accent1">
                  <a:shade val="5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Notched Right Arrow 68">
              <a:extLst>
                <a:ext uri="{FF2B5EF4-FFF2-40B4-BE49-F238E27FC236}">
                  <a16:creationId xmlns:a16="http://schemas.microsoft.com/office/drawing/2014/main" id="{2D20E165-DD49-C342-A73C-34483C931C6E}"/>
                </a:ext>
              </a:extLst>
            </p:cNvPr>
            <p:cNvSpPr/>
            <p:nvPr/>
          </p:nvSpPr>
          <p:spPr>
            <a:xfrm rot="5400000">
              <a:off x="1742638" y="3283327"/>
              <a:ext cx="182880" cy="228600"/>
            </a:xfrm>
            <a:prstGeom prst="notchedRightArrow">
              <a:avLst/>
            </a:prstGeom>
            <a:solidFill>
              <a:schemeClr val="accent5">
                <a:lumMod val="20000"/>
                <a:lumOff val="80000"/>
                <a:alpha val="58000"/>
              </a:schemeClr>
            </a:solidFill>
            <a:ln w="0" cap="sq">
              <a:solidFill>
                <a:schemeClr val="accent1">
                  <a:shade val="5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Google Shape;321;p6">
            <a:extLst>
              <a:ext uri="{FF2B5EF4-FFF2-40B4-BE49-F238E27FC236}">
                <a16:creationId xmlns:a16="http://schemas.microsoft.com/office/drawing/2014/main" id="{2E13D2CD-5068-C646-B98E-4ECE8A9DB8E3}"/>
              </a:ext>
            </a:extLst>
          </p:cNvPr>
          <p:cNvSpPr/>
          <p:nvPr/>
        </p:nvSpPr>
        <p:spPr>
          <a:xfrm>
            <a:off x="426258" y="4245182"/>
            <a:ext cx="52476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</a:t>
            </a:r>
            <a:r>
              <a:rPr lang="zh-CN" alt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Long-short Term Memory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321;p6">
            <a:extLst>
              <a:ext uri="{FF2B5EF4-FFF2-40B4-BE49-F238E27FC236}">
                <a16:creationId xmlns:a16="http://schemas.microsoft.com/office/drawing/2014/main" id="{83CF3FD9-FB71-4448-ACB3-3920AB1D7A12}"/>
              </a:ext>
            </a:extLst>
          </p:cNvPr>
          <p:cNvSpPr/>
          <p:nvPr/>
        </p:nvSpPr>
        <p:spPr>
          <a:xfrm>
            <a:off x="469803" y="5147312"/>
            <a:ext cx="1371975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CN" alt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altLang="zh-C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-US" altLang="zh-C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 alt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zh-CN" alt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altLang="zh-CN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Shuyue</a:t>
            </a:r>
            <a:r>
              <a:rPr lang="en-US" altLang="zh-C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Jia’s under review paper.</a:t>
            </a:r>
            <a:endParaRPr lang="en-US" altLang="zh-C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"Deep feature mining via attention-based </a:t>
            </a:r>
            <a:r>
              <a:rPr lang="en-US" altLang="zh-CN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BiLSTM</a:t>
            </a:r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-GCN for human motor imagery recognition." </a:t>
            </a:r>
          </a:p>
          <a:p>
            <a:pPr lvl="0"/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Under review at </a:t>
            </a:r>
            <a:r>
              <a:rPr lang="en-US" altLang="zh-CN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 in Neuroscience</a:t>
            </a:r>
          </a:p>
          <a:p>
            <a:pPr lvl="0"/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altLang="zh-CN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arxiv.org</a:t>
            </a:r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/abs/2005.00777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E092EF3-EC73-054A-871D-9EB1F93BDF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96"/>
          <a:stretch/>
        </p:blipFill>
        <p:spPr>
          <a:xfrm>
            <a:off x="6227195" y="1177859"/>
            <a:ext cx="5388091" cy="2978092"/>
          </a:xfrm>
          <a:prstGeom prst="rect">
            <a:avLst/>
          </a:prstGeom>
        </p:spPr>
      </p:pic>
      <p:sp>
        <p:nvSpPr>
          <p:cNvPr id="73" name="Google Shape;321;p6">
            <a:extLst>
              <a:ext uri="{FF2B5EF4-FFF2-40B4-BE49-F238E27FC236}">
                <a16:creationId xmlns:a16="http://schemas.microsoft.com/office/drawing/2014/main" id="{F7AD5A7E-E56B-5F44-9A1B-3C2F4C9CE8B4}"/>
              </a:ext>
            </a:extLst>
          </p:cNvPr>
          <p:cNvSpPr/>
          <p:nvPr/>
        </p:nvSpPr>
        <p:spPr>
          <a:xfrm>
            <a:off x="6297414" y="4245181"/>
            <a:ext cx="52476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CN" alt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Currency Price through time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013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513" y="1209675"/>
            <a:ext cx="7607300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"/>
          <p:cNvSpPr txBox="1">
            <a:spLocks noGrp="1"/>
          </p:cNvSpPr>
          <p:nvPr>
            <p:ph type="ctrTitle"/>
          </p:nvPr>
        </p:nvSpPr>
        <p:spPr>
          <a:xfrm>
            <a:off x="9267909" y="1365571"/>
            <a:ext cx="2469624" cy="284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imes New Roman"/>
              <a:buNone/>
            </a:pPr>
            <a:b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Training by </a:t>
            </a:r>
            <a:r>
              <a:rPr lang="en-US" sz="3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Horovod</a:t>
            </a:r>
            <a:endParaRPr sz="3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"/>
          <p:cNvSpPr txBox="1">
            <a:spLocks noGrp="1"/>
          </p:cNvSpPr>
          <p:nvPr>
            <p:ph type="subTitle" idx="1"/>
          </p:nvPr>
        </p:nvSpPr>
        <p:spPr>
          <a:xfrm>
            <a:off x="9291068" y="4441887"/>
            <a:ext cx="2827244" cy="117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Parallelism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single-GPU training to 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GPUs or/and machines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rgbClr val="A53010"/>
              </a:buClr>
              <a:buSzPts val="15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0" y="6488668"/>
            <a:ext cx="4025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https://eng.uber.com/horovod/</a:t>
            </a:r>
            <a:endParaRPr/>
          </a:p>
        </p:txBody>
      </p:sp>
      <p:sp>
        <p:nvSpPr>
          <p:cNvPr id="10" name="Google Shape;321;p6">
            <a:extLst>
              <a:ext uri="{FF2B5EF4-FFF2-40B4-BE49-F238E27FC236}">
                <a16:creationId xmlns:a16="http://schemas.microsoft.com/office/drawing/2014/main" id="{CDD2DCCC-CE33-E943-9994-F1BC6394339A}"/>
              </a:ext>
            </a:extLst>
          </p:cNvPr>
          <p:cNvSpPr/>
          <p:nvPr/>
        </p:nvSpPr>
        <p:spPr>
          <a:xfrm>
            <a:off x="1789806" y="5620185"/>
            <a:ext cx="52476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</a:t>
            </a:r>
            <a:r>
              <a:rPr lang="zh-CN" alt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Parallel Distributed Training Paradigm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</a:t>
            </a:r>
            <a:r>
              <a:rPr lang="zh-CN" alt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gradients </a:t>
            </a:r>
            <a:r>
              <a:rPr lang="en-US" altLang="zh-C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trained with data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"/>
          <p:cNvSpPr txBox="1">
            <a:spLocks noGrp="1"/>
          </p:cNvSpPr>
          <p:nvPr>
            <p:ph type="ctrTitle"/>
          </p:nvPr>
        </p:nvSpPr>
        <p:spPr>
          <a:xfrm>
            <a:off x="490537" y="651752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Training by </a:t>
            </a:r>
            <a:r>
              <a:rPr lang="en-US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Horovod</a:t>
            </a:r>
            <a:endParaRPr sz="2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464" y="1737243"/>
            <a:ext cx="10219070" cy="43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"/>
          <p:cNvSpPr/>
          <p:nvPr/>
        </p:nvSpPr>
        <p:spPr>
          <a:xfrm>
            <a:off x="0" y="6488668"/>
            <a:ext cx="7915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https://andrew.gibiansky.com/blog/machine-learning/baidu-allreduce/</a:t>
            </a:r>
            <a:endParaRPr/>
          </a:p>
        </p:txBody>
      </p:sp>
      <p:sp>
        <p:nvSpPr>
          <p:cNvPr id="6" name="Google Shape;321;p6">
            <a:extLst>
              <a:ext uri="{FF2B5EF4-FFF2-40B4-BE49-F238E27FC236}">
                <a16:creationId xmlns:a16="http://schemas.microsoft.com/office/drawing/2014/main" id="{3C35A2CF-E1FE-184D-982A-AEAB500DFF86}"/>
              </a:ext>
            </a:extLst>
          </p:cNvPr>
          <p:cNvSpPr/>
          <p:nvPr/>
        </p:nvSpPr>
        <p:spPr>
          <a:xfrm>
            <a:off x="1927192" y="6027044"/>
            <a:ext cx="977427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</a:t>
            </a:r>
            <a:r>
              <a:rPr lang="zh-CN" alt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ring-</a:t>
            </a:r>
            <a:r>
              <a:rPr lang="en-US" altLang="zh-CN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allreduce</a:t>
            </a:r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</a:t>
            </a:r>
            <a:r>
              <a:rPr lang="zh-CN" alt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</a:t>
            </a:r>
            <a:r>
              <a:rPr lang="en-US" altLang="zh-C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 of the gradients </a:t>
            </a:r>
            <a:r>
              <a:rPr lang="en-US" altLang="zh-C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training</a:t>
            </a: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zh-CN" alt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0669" y="-2"/>
            <a:ext cx="10011047" cy="596764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-1" y="5906263"/>
            <a:ext cx="1278734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Contributions: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&amp; DL Model building 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achieved by </a:t>
            </a: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POON Bing Chun. 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survey 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movement prediction 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finished by </a:t>
            </a: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TSO </a:t>
            </a:r>
            <a:r>
              <a:rPr lang="en-US" sz="1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Yiu</a:t>
            </a: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Chuen</a:t>
            </a: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 by Spark in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Horovod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Horovod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distributed training </a:t>
            </a: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performed by 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 Ka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Faat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</a:t>
            </a: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9623" y="354654"/>
            <a:ext cx="3143755" cy="15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"/>
          <p:cNvSpPr/>
          <p:nvPr/>
        </p:nvSpPr>
        <p:spPr>
          <a:xfrm>
            <a:off x="1954950" y="619724"/>
            <a:ext cx="5159091" cy="8611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8836839" y="217122"/>
            <a:ext cx="3211518" cy="18540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1954950" y="2080013"/>
            <a:ext cx="6213005" cy="19057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5338626" y="242121"/>
            <a:ext cx="1803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Two-layer LSTM</a:t>
            </a: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7508901" y="126440"/>
            <a:ext cx="13195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Three-layer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MLP</a:t>
            </a:r>
            <a:endParaRPr/>
          </a:p>
        </p:txBody>
      </p:sp>
      <p:sp>
        <p:nvSpPr>
          <p:cNvPr id="304" name="Google Shape;304;p4"/>
          <p:cNvSpPr/>
          <p:nvPr/>
        </p:nvSpPr>
        <p:spPr>
          <a:xfrm>
            <a:off x="589398" y="1713636"/>
            <a:ext cx="122341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Horovod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/>
          </a:p>
        </p:txBody>
      </p:sp>
      <p:sp>
        <p:nvSpPr>
          <p:cNvPr id="305" name="Google Shape;305;p4"/>
          <p:cNvSpPr/>
          <p:nvPr/>
        </p:nvSpPr>
        <p:spPr>
          <a:xfrm>
            <a:off x="9442106" y="6037644"/>
            <a:ext cx="27786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https://github.com/verybighub/CS5488_Project/blob/main/Model%20Logs%20and%20Results/With_Horovod.py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2232123" y="4313155"/>
            <a:ext cx="7317230" cy="19057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"/>
          <p:cNvSpPr/>
          <p:nvPr/>
        </p:nvSpPr>
        <p:spPr>
          <a:xfrm>
            <a:off x="9353787" y="4172177"/>
            <a:ext cx="283821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Stopping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Metrics to Tensorboard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save trained model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"/>
          <p:cNvSpPr/>
          <p:nvPr/>
        </p:nvSpPr>
        <p:spPr>
          <a:xfrm>
            <a:off x="-1" y="177554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1" y="3378"/>
            <a:ext cx="12191999" cy="2083506"/>
          </a:xfrm>
          <a:custGeom>
            <a:avLst/>
            <a:gdLst/>
            <a:ahLst/>
            <a:cxnLst/>
            <a:rect l="l" t="t" r="r" b="b"/>
            <a:pathLst>
              <a:path w="12191999" h="2083506" extrusionOk="0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5" name="Google Shape;315;p5"/>
          <p:cNvGraphicFramePr/>
          <p:nvPr/>
        </p:nvGraphicFramePr>
        <p:xfrm>
          <a:off x="780022" y="2354239"/>
          <a:ext cx="10631975" cy="3948125"/>
        </p:xfrm>
        <a:graphic>
          <a:graphicData uri="http://schemas.openxmlformats.org/drawingml/2006/table">
            <a:tbl>
              <a:tblPr firstRow="1" bandRow="1">
                <a:noFill/>
                <a:tableStyleId>{362522AC-FA86-45BE-AF2F-8E82E0EED541}</a:tableStyleId>
              </a:tblPr>
              <a:tblGrid>
                <a:gridCol w="2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/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</a:t>
                      </a:r>
                      <a:endParaRPr/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/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/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Time (s)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 w/o Horovod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0.009817</a:t>
                      </a:r>
                      <a:endParaRPr/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0.000137</a:t>
                      </a:r>
                      <a:endParaRPr/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0.011701</a:t>
                      </a:r>
                      <a:endParaRPr/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822.40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 with Horovod (CPU)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0.012009</a:t>
                      </a:r>
                      <a:endParaRPr/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0.000265</a:t>
                      </a:r>
                      <a:endParaRPr/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0.016287</a:t>
                      </a:r>
                      <a:endParaRPr/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779.77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(-42.63)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MLP w/o Horovod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0.015290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(+0.005473)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0.000321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(+0.000184)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0.017924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(+0.0062223)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40.02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MLP with Horovod (CPU)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0.018781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(+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0.006772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0.000454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(+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0.000189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0.021310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(+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0.005023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25.62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(-14.4)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125" marR="116125" marT="58050" marB="58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0AC511A-3B70-8647-A513-93C50E49C8D2}"/>
              </a:ext>
            </a:extLst>
          </p:cNvPr>
          <p:cNvSpPr txBox="1">
            <a:spLocks/>
          </p:cNvSpPr>
          <p:nvPr/>
        </p:nvSpPr>
        <p:spPr>
          <a:xfrm>
            <a:off x="877347" y="745289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r>
              <a:rPr lang="zh-CN" alt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(Stellar</a:t>
            </a:r>
            <a:r>
              <a:rPr lang="zh-CN" alt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Currency)</a:t>
            </a:r>
          </a:p>
          <a:p>
            <a:pPr algn="ctr">
              <a:lnSpc>
                <a:spcPct val="17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21483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"/>
          <p:cNvSpPr/>
          <p:nvPr/>
        </p:nvSpPr>
        <p:spPr>
          <a:xfrm>
            <a:off x="1982638" y="3114025"/>
            <a:ext cx="3245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MLP without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Horovod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2121676" y="6475464"/>
            <a:ext cx="29673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MLP with Horovod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6"/>
          <p:cNvSpPr/>
          <p:nvPr/>
        </p:nvSpPr>
        <p:spPr>
          <a:xfrm>
            <a:off x="7037219" y="3114025"/>
            <a:ext cx="3719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LSTM without Horovod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6"/>
          <p:cNvSpPr/>
          <p:nvPr/>
        </p:nvSpPr>
        <p:spPr>
          <a:xfrm>
            <a:off x="7037219" y="6475464"/>
            <a:ext cx="3858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LSTM Model with Horovod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6" descr="Chart, line 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874" y="30823"/>
            <a:ext cx="5412810" cy="304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6" descr="Chart, histo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6364" y="30822"/>
            <a:ext cx="5412810" cy="304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6" descr="Chart, line chart, histo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944" y="3521854"/>
            <a:ext cx="5412810" cy="304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6" descr="Chart, line chart, histogram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08684" y="3521854"/>
            <a:ext cx="5412810" cy="304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723</Words>
  <Application>Microsoft Macintosh PowerPoint</Application>
  <PresentationFormat>Widescreen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Cambria Math</vt:lpstr>
      <vt:lpstr>Arial</vt:lpstr>
      <vt:lpstr>Noto Sans Symbols</vt:lpstr>
      <vt:lpstr>Century Gothic</vt:lpstr>
      <vt:lpstr>Times New Roman</vt:lpstr>
      <vt:lpstr>Tw Cen MT</vt:lpstr>
      <vt:lpstr>丝状</vt:lpstr>
      <vt:lpstr>Office Theme</vt:lpstr>
      <vt:lpstr>Droplet</vt:lpstr>
      <vt:lpstr>Crypto-currency Price Prediction  with Machine Learning  Big Data Parallel Processing by PySpark and  Horovod Distributed Deep Learning</vt:lpstr>
      <vt:lpstr>PowerPoint Presentation</vt:lpstr>
      <vt:lpstr>PowerPoint Presentation</vt:lpstr>
      <vt:lpstr>PowerPoint Presentation</vt:lpstr>
      <vt:lpstr>  Distributed Training by Horovod</vt:lpstr>
      <vt:lpstr>Distributed Training by Horovod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Crypto-currency Price Prediction  with Machine Learning  Our part: Distributed Deep Learning Training</dc:title>
  <dc:creator>User</dc:creator>
  <cp:lastModifiedBy>JiaBruce</cp:lastModifiedBy>
  <cp:revision>68</cp:revision>
  <dcterms:created xsi:type="dcterms:W3CDTF">2021-11-13T08:47:46Z</dcterms:created>
  <dcterms:modified xsi:type="dcterms:W3CDTF">2021-11-18T12:01:02Z</dcterms:modified>
</cp:coreProperties>
</file>