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notesMasterIdLst>
    <p:notesMasterId r:id="rId22"/>
  </p:notesMasterIdLst>
  <p:handoutMasterIdLst>
    <p:handoutMasterId r:id="rId23"/>
  </p:handoutMasterIdLst>
  <p:sldIdLst>
    <p:sldId id="485" r:id="rId2"/>
    <p:sldId id="723" r:id="rId3"/>
    <p:sldId id="729" r:id="rId4"/>
    <p:sldId id="275" r:id="rId5"/>
    <p:sldId id="730" r:id="rId6"/>
    <p:sldId id="733" r:id="rId7"/>
    <p:sldId id="731" r:id="rId8"/>
    <p:sldId id="732" r:id="rId9"/>
    <p:sldId id="734" r:id="rId10"/>
    <p:sldId id="735" r:id="rId11"/>
    <p:sldId id="736" r:id="rId12"/>
    <p:sldId id="737" r:id="rId13"/>
    <p:sldId id="738" r:id="rId14"/>
    <p:sldId id="739" r:id="rId15"/>
    <p:sldId id="740" r:id="rId16"/>
    <p:sldId id="741" r:id="rId17"/>
    <p:sldId id="742" r:id="rId18"/>
    <p:sldId id="744" r:id="rId19"/>
    <p:sldId id="725" r:id="rId20"/>
    <p:sldId id="728" r:id="rId21"/>
  </p:sldIdLst>
  <p:sldSz cx="9144000" cy="5143500" type="screen16x9"/>
  <p:notesSz cx="6858000" cy="9144000"/>
  <p:custDataLst>
    <p:tags r:id="rId24"/>
  </p:custDataLst>
  <p:defaultTextStyle>
    <a:defPPr>
      <a:defRPr lang="zh-CN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1">
          <p15:clr>
            <a:srgbClr val="A4A3A4"/>
          </p15:clr>
        </p15:guide>
        <p15:guide id="4" orient="horz" pos="680">
          <p15:clr>
            <a:srgbClr val="A4A3A4"/>
          </p15:clr>
        </p15:guide>
        <p15:guide id="5" orient="horz" pos="2927">
          <p15:clr>
            <a:srgbClr val="A4A3A4"/>
          </p15:clr>
        </p15:guide>
        <p15:guide id="6" pos="2875">
          <p15:clr>
            <a:srgbClr val="A4A3A4"/>
          </p15:clr>
        </p15:guide>
        <p15:guide id="7" pos="373">
          <p15:clr>
            <a:srgbClr val="A4A3A4"/>
          </p15:clr>
        </p15:guide>
        <p15:guide id="8" pos="53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607"/>
    <a:srgbClr val="F2F2F2"/>
    <a:srgbClr val="F39700"/>
    <a:srgbClr val="909090"/>
    <a:srgbClr val="454545"/>
    <a:srgbClr val="282828"/>
    <a:srgbClr val="071F65"/>
    <a:srgbClr val="006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5449" autoAdjust="0"/>
  </p:normalViewPr>
  <p:slideViewPr>
    <p:cSldViewPr snapToGrid="0" snapToObjects="1">
      <p:cViewPr varScale="1">
        <p:scale>
          <a:sx n="126" d="100"/>
          <a:sy n="126" d="100"/>
        </p:scale>
        <p:origin x="516" y="84"/>
      </p:cViewPr>
      <p:guideLst>
        <p:guide orient="horz" pos="2160"/>
        <p:guide pos="3840"/>
        <p:guide orient="horz" pos="1621"/>
        <p:guide orient="horz" pos="680"/>
        <p:guide orient="horz" pos="2927"/>
        <p:guide pos="2875"/>
        <p:guide pos="373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18F8A-74B5-9148-A891-627592061A38}" type="datetimeFigureOut">
              <a:rPr kumimoji="1" lang="zh-CN" altLang="en-US" smtClean="0"/>
              <a:t>2024/12/2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768D9-5829-CA4C-800C-5932EF9830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61965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6ACD6-F780-4A47-B5D9-D292A4BD6F81}" type="datetimeFigureOut">
              <a:rPr kumimoji="1" lang="zh-CN" altLang="en-US" smtClean="0"/>
              <a:t>2024/12/2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2715C-60D8-4442-95C1-470452B860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0028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5077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214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5187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6254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3542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681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1293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5164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37318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872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1550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5173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0060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2253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50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5018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7142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8240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0637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956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33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8136860" y="4786900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</a:t>
            </a:r>
            <a:fld id="{2EEF1883-7A0E-4F66-9932-E581691AD397}" type="slidenum"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pPr algn="ctr">
                <a:defRPr/>
              </a:pPr>
              <a:t>‹#›</a:t>
            </a:fld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39280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7747712" y="489727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0020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78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07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5" r:id="rId2"/>
    <p:sldLayoutId id="2147483738" r:id="rId3"/>
    <p:sldLayoutId id="2147483724" r:id="rId4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71F65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67891" indent="-267891" algn="just" defTabSz="685800" rtl="0" eaLnBrk="1" latinLnBrk="0" hangingPunct="1">
        <a:lnSpc>
          <a:spcPct val="110000"/>
        </a:lnSpc>
        <a:spcBef>
          <a:spcPts val="135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anose="05020102010507070707" pitchFamily="18" charset="2"/>
        <a:buChar char=""/>
        <a:defRPr sz="1500" kern="1200" baseline="0">
          <a:solidFill>
            <a:srgbClr val="071F65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267891" indent="-267891" algn="just" defTabSz="685800" rtl="0" eaLnBrk="1" latinLnBrk="0" hangingPunct="1">
        <a:lnSpc>
          <a:spcPct val="13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200" kern="1200" baseline="0">
          <a:solidFill>
            <a:srgbClr val="071F65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542581" y="3501938"/>
            <a:ext cx="677108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顾翌炜</a:t>
            </a:r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374466" y="2061473"/>
            <a:ext cx="6685009" cy="83869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5000" b="1" dirty="0" smtClean="0">
                <a:latin typeface="+mj-ea"/>
                <a:ea typeface="+mj-ea"/>
              </a:rPr>
              <a:t>操作系统实验分享</a:t>
            </a:r>
            <a:endParaRPr lang="zh-CN" altLang="en-US" sz="5000" b="1" dirty="0">
              <a:latin typeface="+mj-ea"/>
              <a:ea typeface="+mj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2542581" y="2900164"/>
            <a:ext cx="50318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529001" y="1633327"/>
            <a:ext cx="4594098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华东师范大学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1164127"/>
            <a:ext cx="1790977" cy="2869814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rgbClr val="C00000"/>
          </a:solidFill>
          <a:ln w="5" cap="flat">
            <a:solidFill>
              <a:srgbClr val="24211D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1722420" y="2203161"/>
            <a:ext cx="137114" cy="1694253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6C680273-237C-B1F1-A1B4-608870E3E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6" t="65585" r="50621" b="18119"/>
          <a:stretch/>
        </p:blipFill>
        <p:spPr bwMode="auto">
          <a:xfrm>
            <a:off x="6470057" y="96485"/>
            <a:ext cx="2673943" cy="751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</p:pic>
      <p:sp>
        <p:nvSpPr>
          <p:cNvPr id="10" name="矩形 9"/>
          <p:cNvSpPr/>
          <p:nvPr/>
        </p:nvSpPr>
        <p:spPr>
          <a:xfrm>
            <a:off x="2529001" y="2925501"/>
            <a:ext cx="4594098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Project-1: Thread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02736" y="3511991"/>
            <a:ext cx="156196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kumimoji="1"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2024</a:t>
            </a: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年</a:t>
            </a:r>
            <a:r>
              <a:rPr kumimoji="1"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12</a:t>
            </a: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月</a:t>
            </a:r>
            <a:r>
              <a:rPr kumimoji="1"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02</a:t>
            </a: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日</a:t>
            </a:r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1231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9" grpId="0"/>
      <p:bldP spid="14" grpId="0" animBg="1"/>
      <p:bldP spid="15" grpId="0" animBg="1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563200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spc="300" dirty="0">
                <a:solidFill>
                  <a:schemeClr val="accent1"/>
                </a:solidFill>
              </a:rPr>
              <a:t>重新</a:t>
            </a:r>
            <a:r>
              <a:rPr lang="zh-CN" altLang="en-US" sz="2400" b="1" spc="300" dirty="0" smtClean="0">
                <a:solidFill>
                  <a:schemeClr val="accent1"/>
                </a:solidFill>
              </a:rPr>
              <a:t>实现</a:t>
            </a:r>
            <a:r>
              <a:rPr lang="en-US" altLang="zh-CN" sz="2400" b="1" spc="300" dirty="0" err="1" smtClean="0">
                <a:solidFill>
                  <a:schemeClr val="accent1"/>
                </a:solidFill>
              </a:rPr>
              <a:t>timer_sleep</a:t>
            </a:r>
            <a:r>
              <a:rPr lang="en-US" altLang="zh-CN" sz="2400" b="1" spc="300" dirty="0">
                <a:solidFill>
                  <a:schemeClr val="accent1"/>
                </a:solidFill>
              </a:rPr>
              <a:t>()</a:t>
            </a:r>
            <a:r>
              <a:rPr lang="zh-CN" altLang="en-US" sz="2400" b="1" spc="300" dirty="0">
                <a:solidFill>
                  <a:schemeClr val="accent1"/>
                </a:solidFill>
              </a:rPr>
              <a:t>函数</a:t>
            </a: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31" name="矩形 46"/>
          <p:cNvSpPr>
            <a:spLocks noChangeArrowheads="1"/>
          </p:cNvSpPr>
          <p:nvPr/>
        </p:nvSpPr>
        <p:spPr bwMode="auto">
          <a:xfrm>
            <a:off x="501585" y="635882"/>
            <a:ext cx="5632004" cy="30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400" spc="300" dirty="0">
                <a:solidFill>
                  <a:schemeClr val="accent1"/>
                </a:solidFill>
              </a:rPr>
              <a:t>分析原本的</a:t>
            </a:r>
            <a:r>
              <a:rPr lang="en-US" altLang="zh-CN" sz="1400" spc="300" dirty="0" err="1">
                <a:solidFill>
                  <a:schemeClr val="accent1"/>
                </a:solidFill>
              </a:rPr>
              <a:t>timer_sleep</a:t>
            </a:r>
            <a:r>
              <a:rPr lang="en-US" altLang="zh-CN" sz="1400" spc="300" dirty="0">
                <a:solidFill>
                  <a:schemeClr val="accent1"/>
                </a:solidFill>
              </a:rPr>
              <a:t>() </a:t>
            </a:r>
            <a:r>
              <a:rPr lang="zh-CN" altLang="en-US" sz="1400" spc="300" dirty="0">
                <a:solidFill>
                  <a:schemeClr val="accent1"/>
                </a:solidFill>
              </a:rPr>
              <a:t>函数的实现思路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6" y="1020544"/>
            <a:ext cx="6467229" cy="3166447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2367811" y="1799925"/>
            <a:ext cx="1337911" cy="500514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705722" y="2069433"/>
            <a:ext cx="2675823" cy="1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449609" y="1788572"/>
            <a:ext cx="2518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这个函数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的作用就是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当前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线程起始指针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5/12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835791" y="2973942"/>
            <a:ext cx="2869931" cy="58740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705722" y="3262700"/>
            <a:ext cx="274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449609" y="2463810"/>
            <a:ext cx="187787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若当前的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线程不是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空闲的，那么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就将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当前的线程放到就绪队列里，并把线程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改成</a:t>
            </a:r>
            <a:r>
              <a:rPr lang="en-US" altLang="zh-CN" dirty="0" smtClean="0">
                <a:latin typeface="LMRoman10-Regular-Identity-H"/>
                <a:ea typeface="宋体" panose="02010600030101010101" pitchFamily="2" charset="-122"/>
              </a:rPr>
              <a:t>THREAD_READY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952897" y="3484346"/>
            <a:ext cx="952901" cy="250257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stCxn id="18" idx="4"/>
          </p:cNvCxnSpPr>
          <p:nvPr/>
        </p:nvCxnSpPr>
        <p:spPr>
          <a:xfrm>
            <a:off x="1429348" y="3734603"/>
            <a:ext cx="476450" cy="66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667573" y="4418112"/>
            <a:ext cx="38651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chedule()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函数拿下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一个线程切换过来继续</a:t>
            </a:r>
            <a:r>
              <a:rPr lang="en-US" altLang="zh-CN" dirty="0" smtClean="0">
                <a:latin typeface="LMRoman10-Regular-Identity-H"/>
                <a:ea typeface="宋体" panose="02010600030101010101" pitchFamily="2" charset="-122"/>
              </a:rPr>
              <a:t>run</a:t>
            </a:r>
          </a:p>
          <a:p>
            <a:r>
              <a:rPr lang="zh-CN" altLang="en-US" dirty="0" smtClean="0">
                <a:latin typeface="LMRoman10-Regular-Identity-H"/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LMRoman10-Regular-Identity-H"/>
                <a:ea typeface="宋体" panose="02010600030101010101" pitchFamily="2" charset="-122"/>
              </a:rPr>
              <a:t>24/26</a:t>
            </a:r>
            <a:r>
              <a:rPr lang="zh-CN" altLang="en-US" dirty="0" smtClean="0">
                <a:latin typeface="LMRoman10-Regular-Identity-H"/>
                <a:ea typeface="宋体" panose="02010600030101010101" pitchFamily="2" charset="-122"/>
              </a:rPr>
              <a:t>）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634163" y="4156502"/>
            <a:ext cx="32884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+mn-ea"/>
              </a:rPr>
              <a:t>thread_yield</a:t>
            </a:r>
            <a:r>
              <a:rPr lang="en-US" altLang="zh-CN" b="1" dirty="0">
                <a:latin typeface="+mn-ea"/>
              </a:rPr>
              <a:t>() </a:t>
            </a:r>
            <a:r>
              <a:rPr lang="zh-CN" altLang="en-US" b="1" dirty="0">
                <a:latin typeface="+mn-ea"/>
              </a:rPr>
              <a:t>其实就是把当前线程扔到就绪队列里，然后重新</a:t>
            </a:r>
            <a:r>
              <a:rPr lang="en-US" altLang="zh-CN" b="1" dirty="0">
                <a:latin typeface="+mn-ea"/>
              </a:rPr>
              <a:t>schedule()</a:t>
            </a:r>
            <a:endParaRPr lang="zh-CN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561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563200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spc="300" dirty="0">
                <a:solidFill>
                  <a:schemeClr val="accent1"/>
                </a:solidFill>
              </a:rPr>
              <a:t>重新</a:t>
            </a:r>
            <a:r>
              <a:rPr lang="zh-CN" altLang="en-US" sz="2400" b="1" spc="300" dirty="0" smtClean="0">
                <a:solidFill>
                  <a:schemeClr val="accent1"/>
                </a:solidFill>
              </a:rPr>
              <a:t>实现</a:t>
            </a:r>
            <a:r>
              <a:rPr lang="en-US" altLang="zh-CN" sz="2400" b="1" spc="300" dirty="0" err="1" smtClean="0">
                <a:solidFill>
                  <a:schemeClr val="accent1"/>
                </a:solidFill>
              </a:rPr>
              <a:t>timer_sleep</a:t>
            </a:r>
            <a:r>
              <a:rPr lang="en-US" altLang="zh-CN" sz="2400" b="1" spc="300" dirty="0">
                <a:solidFill>
                  <a:schemeClr val="accent1"/>
                </a:solidFill>
              </a:rPr>
              <a:t>()</a:t>
            </a:r>
            <a:r>
              <a:rPr lang="zh-CN" altLang="en-US" sz="2400" b="1" spc="300" dirty="0">
                <a:solidFill>
                  <a:schemeClr val="accent1"/>
                </a:solidFill>
              </a:rPr>
              <a:t>函数</a:t>
            </a: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31" name="矩形 46"/>
          <p:cNvSpPr>
            <a:spLocks noChangeArrowheads="1"/>
          </p:cNvSpPr>
          <p:nvPr/>
        </p:nvSpPr>
        <p:spPr bwMode="auto">
          <a:xfrm>
            <a:off x="501585" y="635882"/>
            <a:ext cx="5632004" cy="30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400" spc="300" dirty="0">
                <a:solidFill>
                  <a:schemeClr val="accent1"/>
                </a:solidFill>
              </a:rPr>
              <a:t>分析原本的</a:t>
            </a:r>
            <a:r>
              <a:rPr lang="en-US" altLang="zh-CN" sz="1400" spc="300" dirty="0" err="1">
                <a:solidFill>
                  <a:schemeClr val="accent1"/>
                </a:solidFill>
              </a:rPr>
              <a:t>timer_sleep</a:t>
            </a:r>
            <a:r>
              <a:rPr lang="en-US" altLang="zh-CN" sz="1400" spc="300" dirty="0">
                <a:solidFill>
                  <a:schemeClr val="accent1"/>
                </a:solidFill>
              </a:rPr>
              <a:t>() </a:t>
            </a:r>
            <a:r>
              <a:rPr lang="zh-CN" altLang="en-US" sz="1400" spc="300" dirty="0">
                <a:solidFill>
                  <a:schemeClr val="accent1"/>
                </a:solidFill>
              </a:rPr>
              <a:t>函数的实现思路</a:t>
            </a:r>
          </a:p>
        </p:txBody>
      </p:sp>
      <p:sp>
        <p:nvSpPr>
          <p:cNvPr id="19" name="矩形 18"/>
          <p:cNvSpPr/>
          <p:nvPr/>
        </p:nvSpPr>
        <p:spPr>
          <a:xfrm>
            <a:off x="1026811" y="1237932"/>
            <a:ext cx="52103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+mn-ea"/>
              </a:rPr>
              <a:t>Timer_sleep</a:t>
            </a:r>
            <a:r>
              <a:rPr lang="en-US" altLang="zh-CN" dirty="0" smtClean="0">
                <a:latin typeface="+mn-ea"/>
              </a:rPr>
              <a:t>()</a:t>
            </a:r>
            <a:r>
              <a:rPr lang="zh-CN" altLang="en-US" dirty="0" smtClean="0">
                <a:latin typeface="+mn-ea"/>
              </a:rPr>
              <a:t>的分析至此，它实际上</a:t>
            </a:r>
            <a:r>
              <a:rPr lang="zh-CN" altLang="en-US" dirty="0" smtClean="0"/>
              <a:t>就是</a:t>
            </a:r>
            <a:r>
              <a:rPr lang="zh-CN" altLang="en-US" dirty="0"/>
              <a:t>在</a:t>
            </a:r>
            <a:r>
              <a:rPr lang="en-US" altLang="zh-CN" dirty="0"/>
              <a:t>ticks </a:t>
            </a:r>
            <a:r>
              <a:rPr lang="zh-CN" altLang="en-US" dirty="0"/>
              <a:t>时间内，如果线程处于</a:t>
            </a:r>
            <a:r>
              <a:rPr lang="en-US" altLang="zh-CN" dirty="0"/>
              <a:t>running </a:t>
            </a:r>
            <a:r>
              <a:rPr lang="zh-CN" altLang="en-US" dirty="0"/>
              <a:t>状态就不断把他扔到就绪队列不让</a:t>
            </a:r>
            <a:r>
              <a:rPr lang="zh-CN" altLang="en-US" dirty="0" smtClean="0"/>
              <a:t>他执行</a:t>
            </a:r>
            <a:r>
              <a:rPr lang="zh-CN" altLang="en-US" dirty="0"/>
              <a:t>。</a:t>
            </a:r>
            <a:endParaRPr lang="zh-CN" altLang="en-US" dirty="0">
              <a:latin typeface="+mn-ea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3041583" y="1905803"/>
            <a:ext cx="702644" cy="95290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744227" y="2122803"/>
            <a:ext cx="543739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缺点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8376" y="2873688"/>
            <a:ext cx="61072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线程依然不断在</a:t>
            </a:r>
            <a:r>
              <a:rPr lang="en-US" altLang="zh-CN" dirty="0" err="1">
                <a:latin typeface="+mn-ea"/>
              </a:rPr>
              <a:t>cpu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就绪队列和</a:t>
            </a:r>
            <a:r>
              <a:rPr lang="en-US" altLang="zh-CN" dirty="0">
                <a:latin typeface="+mn-ea"/>
              </a:rPr>
              <a:t>running </a:t>
            </a:r>
            <a:r>
              <a:rPr lang="zh-CN" altLang="en-US" dirty="0">
                <a:latin typeface="+mn-ea"/>
              </a:rPr>
              <a:t>队列之间来回，占用了</a:t>
            </a:r>
            <a:r>
              <a:rPr lang="en-US" altLang="zh-CN" dirty="0" err="1">
                <a:latin typeface="+mn-ea"/>
              </a:rPr>
              <a:t>cpu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资源</a:t>
            </a:r>
            <a:r>
              <a:rPr lang="zh-CN" altLang="en-US" dirty="0" smtClean="0">
                <a:latin typeface="+mn-ea"/>
              </a:rPr>
              <a:t>。</a:t>
            </a:r>
            <a:endParaRPr lang="zh-CN" altLang="en-US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5991" y="421738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+mn-ea"/>
              </a:rPr>
              <a:t>所以我的想法是：用一种唤醒机制来实现这个函数，使得线程在休眠的时候不会占用</a:t>
            </a:r>
            <a:r>
              <a:rPr lang="en-US" altLang="zh-CN" dirty="0">
                <a:latin typeface="+mn-ea"/>
              </a:rPr>
              <a:t>CPU </a:t>
            </a:r>
            <a:r>
              <a:rPr lang="zh-CN" altLang="en-US" dirty="0">
                <a:latin typeface="+mn-ea"/>
              </a:rPr>
              <a:t>资源。</a:t>
            </a:r>
          </a:p>
        </p:txBody>
      </p:sp>
      <p:sp>
        <p:nvSpPr>
          <p:cNvPr id="23" name="下箭头 22"/>
          <p:cNvSpPr/>
          <p:nvPr/>
        </p:nvSpPr>
        <p:spPr>
          <a:xfrm>
            <a:off x="3041583" y="3273703"/>
            <a:ext cx="702644" cy="95290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744227" y="3490703"/>
            <a:ext cx="543739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解决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946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563200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spc="300" dirty="0">
                <a:solidFill>
                  <a:schemeClr val="accent1"/>
                </a:solidFill>
              </a:rPr>
              <a:t>重新</a:t>
            </a:r>
            <a:r>
              <a:rPr lang="zh-CN" altLang="en-US" sz="2400" b="1" spc="300" dirty="0" smtClean="0">
                <a:solidFill>
                  <a:schemeClr val="accent1"/>
                </a:solidFill>
              </a:rPr>
              <a:t>实现</a:t>
            </a:r>
            <a:r>
              <a:rPr lang="en-US" altLang="zh-CN" sz="2400" b="1" spc="300" dirty="0" err="1" smtClean="0">
                <a:solidFill>
                  <a:schemeClr val="accent1"/>
                </a:solidFill>
              </a:rPr>
              <a:t>timer_sleep</a:t>
            </a:r>
            <a:r>
              <a:rPr lang="en-US" altLang="zh-CN" sz="2400" b="1" spc="300" dirty="0">
                <a:solidFill>
                  <a:schemeClr val="accent1"/>
                </a:solidFill>
              </a:rPr>
              <a:t>()</a:t>
            </a:r>
            <a:r>
              <a:rPr lang="zh-CN" altLang="en-US" sz="2400" b="1" spc="300" dirty="0">
                <a:solidFill>
                  <a:schemeClr val="accent1"/>
                </a:solidFill>
              </a:rPr>
              <a:t>函数</a:t>
            </a: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31" name="矩形 46"/>
          <p:cNvSpPr>
            <a:spLocks noChangeArrowheads="1"/>
          </p:cNvSpPr>
          <p:nvPr/>
        </p:nvSpPr>
        <p:spPr bwMode="auto">
          <a:xfrm>
            <a:off x="501585" y="635882"/>
            <a:ext cx="5632004" cy="30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400" spc="300" dirty="0" smtClean="0">
                <a:solidFill>
                  <a:schemeClr val="accent1"/>
                </a:solidFill>
              </a:rPr>
              <a:t>实现</a:t>
            </a:r>
            <a:r>
              <a:rPr lang="en-US" altLang="zh-CN" sz="1400" spc="300" dirty="0" err="1" smtClean="0">
                <a:solidFill>
                  <a:schemeClr val="accent1"/>
                </a:solidFill>
              </a:rPr>
              <a:t>timer_sleep</a:t>
            </a:r>
            <a:r>
              <a:rPr lang="en-US" altLang="zh-CN" sz="1400" spc="300" dirty="0" smtClean="0">
                <a:solidFill>
                  <a:schemeClr val="accent1"/>
                </a:solidFill>
              </a:rPr>
              <a:t> </a:t>
            </a:r>
            <a:r>
              <a:rPr lang="zh-CN" altLang="en-US" sz="1400" spc="300" dirty="0">
                <a:solidFill>
                  <a:schemeClr val="accent1"/>
                </a:solidFill>
              </a:rPr>
              <a:t>函数唤醒机制</a:t>
            </a:r>
          </a:p>
        </p:txBody>
      </p:sp>
      <p:sp>
        <p:nvSpPr>
          <p:cNvPr id="2" name="矩形 1"/>
          <p:cNvSpPr/>
          <p:nvPr/>
        </p:nvSpPr>
        <p:spPr>
          <a:xfrm>
            <a:off x="472601" y="1097545"/>
            <a:ext cx="83152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1" dirty="0" smtClean="0">
                <a:latin typeface="+mn-ea"/>
              </a:rPr>
              <a:t>实现思路：</a:t>
            </a:r>
            <a:r>
              <a:rPr lang="zh-CN" altLang="en-US" dirty="0" smtClean="0">
                <a:latin typeface="+mn-ea"/>
              </a:rPr>
              <a:t>当调用</a:t>
            </a:r>
            <a:r>
              <a:rPr lang="en-US" altLang="zh-CN" dirty="0" err="1" smtClean="0">
                <a:latin typeface="+mn-ea"/>
              </a:rPr>
              <a:t>timer_sleep</a:t>
            </a:r>
            <a:r>
              <a:rPr lang="en-US" altLang="zh-CN" dirty="0" smtClean="0">
                <a:latin typeface="+mn-ea"/>
              </a:rPr>
              <a:t>() </a:t>
            </a:r>
            <a:r>
              <a:rPr lang="zh-CN" altLang="en-US" dirty="0" smtClean="0">
                <a:latin typeface="+mn-ea"/>
              </a:rPr>
              <a:t>函数时，我们会使线程进入阻塞状态，并在线程的数据结构中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新增一个成员</a:t>
            </a:r>
            <a:r>
              <a:rPr lang="en-US" altLang="zh-CN" b="1" dirty="0" err="1" smtClean="0">
                <a:solidFill>
                  <a:srgbClr val="FF0000"/>
                </a:solidFill>
                <a:latin typeface="+mn-ea"/>
              </a:rPr>
              <a:t>sleep_ticks</a:t>
            </a:r>
            <a:r>
              <a:rPr lang="zh-CN" altLang="en-US" dirty="0" smtClean="0">
                <a:latin typeface="+mn-ea"/>
              </a:rPr>
              <a:t>，用以追踪线程被</a:t>
            </a:r>
            <a:r>
              <a:rPr lang="zh-CN" altLang="en-US" b="1" u="sng" dirty="0" smtClean="0">
                <a:latin typeface="+mn-ea"/>
              </a:rPr>
              <a:t>暂停的具体时长</a:t>
            </a:r>
            <a:r>
              <a:rPr lang="zh-CN" altLang="en-US" dirty="0" smtClean="0">
                <a:latin typeface="+mn-ea"/>
              </a:rPr>
              <a:t>。接着，我们利用操作系统的时钟中断机制（每次</a:t>
            </a:r>
            <a:r>
              <a:rPr lang="en-US" altLang="zh-CN" dirty="0" smtClean="0">
                <a:latin typeface="+mn-ea"/>
              </a:rPr>
              <a:t>tick </a:t>
            </a:r>
            <a:r>
              <a:rPr lang="zh-CN" altLang="en-US" dirty="0" smtClean="0">
                <a:latin typeface="+mn-ea"/>
              </a:rPr>
              <a:t>都会触</a:t>
            </a:r>
            <a:r>
              <a:rPr lang="zh-CN" altLang="en-US" dirty="0">
                <a:latin typeface="+mn-ea"/>
              </a:rPr>
              <a:t>发一次），来检查线程的状态。在每次检查过程中，我们会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将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</a:rPr>
              <a:t>sleep_ticks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的值减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。一旦该值降至</a:t>
            </a:r>
            <a:r>
              <a:rPr lang="en-US" altLang="zh-CN" dirty="0">
                <a:latin typeface="+mn-ea"/>
              </a:rPr>
              <a:t>0</a:t>
            </a:r>
            <a:r>
              <a:rPr lang="zh-CN" altLang="en-US" dirty="0">
                <a:latin typeface="+mn-ea"/>
              </a:rPr>
              <a:t>，即表示</a:t>
            </a:r>
            <a:r>
              <a:rPr lang="zh-CN" altLang="en-US" dirty="0" smtClean="0">
                <a:latin typeface="+mn-ea"/>
              </a:rPr>
              <a:t>线程</a:t>
            </a:r>
            <a:r>
              <a:rPr lang="zh-CN" altLang="en-US" dirty="0">
                <a:latin typeface="+mn-ea"/>
              </a:rPr>
              <a:t>的等待时间已满，此时</a:t>
            </a:r>
            <a:r>
              <a:rPr lang="zh-CN" altLang="en-US" b="1" u="sng" dirty="0">
                <a:latin typeface="+mn-ea"/>
              </a:rPr>
              <a:t>将解除线程的阻塞状态</a:t>
            </a:r>
            <a:r>
              <a:rPr lang="zh-CN" altLang="en-US" dirty="0">
                <a:latin typeface="+mn-ea"/>
              </a:rPr>
              <a:t>，使其恢复运行。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335" y="2113208"/>
            <a:ext cx="6141245" cy="284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2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563200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spc="300" dirty="0">
                <a:solidFill>
                  <a:schemeClr val="accent1"/>
                </a:solidFill>
              </a:rPr>
              <a:t>重新</a:t>
            </a:r>
            <a:r>
              <a:rPr lang="zh-CN" altLang="en-US" sz="2400" b="1" spc="300" dirty="0" smtClean="0">
                <a:solidFill>
                  <a:schemeClr val="accent1"/>
                </a:solidFill>
              </a:rPr>
              <a:t>实现</a:t>
            </a:r>
            <a:r>
              <a:rPr lang="en-US" altLang="zh-CN" sz="2400" b="1" spc="300" dirty="0" err="1" smtClean="0">
                <a:solidFill>
                  <a:schemeClr val="accent1"/>
                </a:solidFill>
              </a:rPr>
              <a:t>timer_sleep</a:t>
            </a:r>
            <a:r>
              <a:rPr lang="en-US" altLang="zh-CN" sz="2400" b="1" spc="300" dirty="0">
                <a:solidFill>
                  <a:schemeClr val="accent1"/>
                </a:solidFill>
              </a:rPr>
              <a:t>()</a:t>
            </a:r>
            <a:r>
              <a:rPr lang="zh-CN" altLang="en-US" sz="2400" b="1" spc="300" dirty="0">
                <a:solidFill>
                  <a:schemeClr val="accent1"/>
                </a:solidFill>
              </a:rPr>
              <a:t>函数</a:t>
            </a: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31" name="矩形 46"/>
          <p:cNvSpPr>
            <a:spLocks noChangeArrowheads="1"/>
          </p:cNvSpPr>
          <p:nvPr/>
        </p:nvSpPr>
        <p:spPr bwMode="auto">
          <a:xfrm>
            <a:off x="501585" y="635882"/>
            <a:ext cx="5632004" cy="30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400" spc="300" dirty="0">
                <a:solidFill>
                  <a:schemeClr val="accent1"/>
                </a:solidFill>
              </a:rPr>
              <a:t>实现</a:t>
            </a:r>
            <a:r>
              <a:rPr lang="en-US" altLang="zh-CN" sz="1400" spc="300" dirty="0" err="1">
                <a:solidFill>
                  <a:schemeClr val="accent1"/>
                </a:solidFill>
              </a:rPr>
              <a:t>timer_sleep</a:t>
            </a:r>
            <a:r>
              <a:rPr lang="en-US" altLang="zh-CN" sz="1400" spc="300" dirty="0">
                <a:solidFill>
                  <a:schemeClr val="accent1"/>
                </a:solidFill>
              </a:rPr>
              <a:t> </a:t>
            </a:r>
            <a:r>
              <a:rPr lang="zh-CN" altLang="en-US" sz="1400" spc="300" dirty="0">
                <a:solidFill>
                  <a:schemeClr val="accent1"/>
                </a:solidFill>
              </a:rPr>
              <a:t>函数唤醒机制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54" y="1280270"/>
            <a:ext cx="7334601" cy="349664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01585" y="1080215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+mn-ea"/>
              </a:rPr>
              <a:t>具体代码：</a:t>
            </a:r>
          </a:p>
        </p:txBody>
      </p:sp>
      <p:sp>
        <p:nvSpPr>
          <p:cNvPr id="6" name="矩形 5"/>
          <p:cNvSpPr/>
          <p:nvPr/>
        </p:nvSpPr>
        <p:spPr>
          <a:xfrm>
            <a:off x="6930190" y="2024219"/>
            <a:ext cx="20790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LMMono10-Regular-Identity-H"/>
              </a:rPr>
              <a:t>timer_sleep</a:t>
            </a:r>
            <a:r>
              <a:rPr lang="en-US" altLang="zh-CN" dirty="0">
                <a:latin typeface="LMMono10-Regular-Identity-H"/>
              </a:rPr>
              <a:t>()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函数中的</a:t>
            </a:r>
            <a:r>
              <a:rPr lang="en-US" altLang="zh-CN" dirty="0" err="1">
                <a:latin typeface="LMMono10-Regular-Identity-H"/>
                <a:ea typeface="宋体" panose="02010600030101010101" pitchFamily="2" charset="-122"/>
              </a:rPr>
              <a:t>intr_disable</a:t>
            </a:r>
            <a:r>
              <a:rPr lang="en-US" altLang="zh-CN" dirty="0">
                <a:latin typeface="LMMono10-Regular-Identity-H"/>
                <a:ea typeface="宋体" panose="02010600030101010101" pitchFamily="2" charset="-122"/>
              </a:rPr>
              <a:t>()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err="1" smtClean="0">
                <a:latin typeface="LMMono10-Regular-Identity-H"/>
                <a:ea typeface="宋体" panose="02010600030101010101" pitchFamily="2" charset="-122"/>
              </a:rPr>
              <a:t>thread_current</a:t>
            </a:r>
            <a:r>
              <a:rPr lang="en-US" altLang="zh-CN" dirty="0" smtClean="0">
                <a:latin typeface="LMMono10-Regular-Identity-H"/>
                <a:ea typeface="宋体" panose="02010600030101010101" pitchFamily="2" charset="-122"/>
              </a:rPr>
              <a:t>()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函数的实现无需改变，直接使用原有的函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数逻辑即可。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380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563200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spc="300" dirty="0">
                <a:solidFill>
                  <a:schemeClr val="accent1"/>
                </a:solidFill>
              </a:rPr>
              <a:t>重新</a:t>
            </a:r>
            <a:r>
              <a:rPr lang="zh-CN" altLang="en-US" sz="2400" b="1" spc="300" dirty="0" smtClean="0">
                <a:solidFill>
                  <a:schemeClr val="accent1"/>
                </a:solidFill>
              </a:rPr>
              <a:t>实现</a:t>
            </a:r>
            <a:r>
              <a:rPr lang="en-US" altLang="zh-CN" sz="2400" b="1" spc="300" dirty="0" err="1" smtClean="0">
                <a:solidFill>
                  <a:schemeClr val="accent1"/>
                </a:solidFill>
              </a:rPr>
              <a:t>timer_sleep</a:t>
            </a:r>
            <a:r>
              <a:rPr lang="en-US" altLang="zh-CN" sz="2400" b="1" spc="300" dirty="0">
                <a:solidFill>
                  <a:schemeClr val="accent1"/>
                </a:solidFill>
              </a:rPr>
              <a:t>()</a:t>
            </a:r>
            <a:r>
              <a:rPr lang="zh-CN" altLang="en-US" sz="2400" b="1" spc="300" dirty="0">
                <a:solidFill>
                  <a:schemeClr val="accent1"/>
                </a:solidFill>
              </a:rPr>
              <a:t>函数</a:t>
            </a: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31" name="矩形 46"/>
          <p:cNvSpPr>
            <a:spLocks noChangeArrowheads="1"/>
          </p:cNvSpPr>
          <p:nvPr/>
        </p:nvSpPr>
        <p:spPr bwMode="auto">
          <a:xfrm>
            <a:off x="501585" y="635882"/>
            <a:ext cx="5632004" cy="30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400" spc="300" dirty="0">
                <a:solidFill>
                  <a:schemeClr val="accent1"/>
                </a:solidFill>
              </a:rPr>
              <a:t>实现</a:t>
            </a:r>
            <a:r>
              <a:rPr lang="en-US" altLang="zh-CN" sz="1400" spc="300" dirty="0" err="1">
                <a:solidFill>
                  <a:schemeClr val="accent1"/>
                </a:solidFill>
              </a:rPr>
              <a:t>timer_sleep</a:t>
            </a:r>
            <a:r>
              <a:rPr lang="en-US" altLang="zh-CN" sz="1400" spc="300" dirty="0">
                <a:solidFill>
                  <a:schemeClr val="accent1"/>
                </a:solidFill>
              </a:rPr>
              <a:t> </a:t>
            </a:r>
            <a:r>
              <a:rPr lang="zh-CN" altLang="en-US" sz="1400" spc="300" dirty="0">
                <a:solidFill>
                  <a:schemeClr val="accent1"/>
                </a:solidFill>
              </a:rPr>
              <a:t>函数唤醒机制</a:t>
            </a:r>
          </a:p>
        </p:txBody>
      </p:sp>
      <p:sp>
        <p:nvSpPr>
          <p:cNvPr id="2" name="矩形 1"/>
          <p:cNvSpPr/>
          <p:nvPr/>
        </p:nvSpPr>
        <p:spPr>
          <a:xfrm>
            <a:off x="630455" y="1153263"/>
            <a:ext cx="48174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接下来就需要在函数中</a:t>
            </a:r>
            <a:r>
              <a:rPr lang="zh-CN" altLang="en-US" dirty="0" smtClean="0">
                <a:latin typeface="+mn-ea"/>
              </a:rPr>
              <a:t>初始化刚刚新增的</a:t>
            </a:r>
            <a:r>
              <a:rPr lang="en-US" altLang="zh-CN" dirty="0" err="1" smtClean="0">
                <a:latin typeface="+mn-ea"/>
              </a:rPr>
              <a:t>sleep_ticks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变量，此处在</a:t>
            </a:r>
            <a:r>
              <a:rPr lang="en-US" altLang="zh-CN" dirty="0" err="1">
                <a:latin typeface="+mn-ea"/>
              </a:rPr>
              <a:t>thread_create</a:t>
            </a:r>
            <a:r>
              <a:rPr lang="en-US" altLang="zh-CN" dirty="0">
                <a:latin typeface="+mn-ea"/>
              </a:rPr>
              <a:t>() </a:t>
            </a:r>
            <a:r>
              <a:rPr lang="zh-CN" altLang="en-US" dirty="0">
                <a:latin typeface="+mn-ea"/>
              </a:rPr>
              <a:t>函数中，将</a:t>
            </a:r>
            <a:r>
              <a:rPr lang="en-US" altLang="zh-CN" dirty="0" err="1">
                <a:latin typeface="+mn-ea"/>
              </a:rPr>
              <a:t>sleep_ticks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初始化</a:t>
            </a:r>
            <a:r>
              <a:rPr lang="zh-CN" altLang="en-US" dirty="0">
                <a:latin typeface="+mn-ea"/>
              </a:rPr>
              <a:t>为</a:t>
            </a:r>
            <a:r>
              <a:rPr lang="en-US" altLang="zh-CN" dirty="0">
                <a:latin typeface="+mn-ea"/>
              </a:rPr>
              <a:t>0</a:t>
            </a:r>
            <a:r>
              <a:rPr lang="zh-CN" altLang="en-US" dirty="0" smtClean="0">
                <a:latin typeface="+mn-ea"/>
              </a:rPr>
              <a:t>。</a:t>
            </a:r>
            <a:endParaRPr lang="zh-CN" altLang="en-US" dirty="0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55" y="1724609"/>
            <a:ext cx="4834389" cy="310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7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563200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spc="300" dirty="0">
                <a:solidFill>
                  <a:schemeClr val="accent1"/>
                </a:solidFill>
              </a:rPr>
              <a:t>重新</a:t>
            </a:r>
            <a:r>
              <a:rPr lang="zh-CN" altLang="en-US" sz="2400" b="1" spc="300" dirty="0" smtClean="0">
                <a:solidFill>
                  <a:schemeClr val="accent1"/>
                </a:solidFill>
              </a:rPr>
              <a:t>实现</a:t>
            </a:r>
            <a:r>
              <a:rPr lang="en-US" altLang="zh-CN" sz="2400" b="1" spc="300" dirty="0" err="1" smtClean="0">
                <a:solidFill>
                  <a:schemeClr val="accent1"/>
                </a:solidFill>
              </a:rPr>
              <a:t>timer_sleep</a:t>
            </a:r>
            <a:r>
              <a:rPr lang="en-US" altLang="zh-CN" sz="2400" b="1" spc="300" dirty="0">
                <a:solidFill>
                  <a:schemeClr val="accent1"/>
                </a:solidFill>
              </a:rPr>
              <a:t>()</a:t>
            </a:r>
            <a:r>
              <a:rPr lang="zh-CN" altLang="en-US" sz="2400" b="1" spc="300" dirty="0">
                <a:solidFill>
                  <a:schemeClr val="accent1"/>
                </a:solidFill>
              </a:rPr>
              <a:t>函数</a:t>
            </a: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38" y="1883068"/>
            <a:ext cx="6352823" cy="3028601"/>
          </a:xfrm>
          <a:prstGeom prst="rect">
            <a:avLst/>
          </a:prstGeom>
        </p:spPr>
      </p:pic>
      <p:sp>
        <p:nvSpPr>
          <p:cNvPr id="31" name="矩形 46"/>
          <p:cNvSpPr>
            <a:spLocks noChangeArrowheads="1"/>
          </p:cNvSpPr>
          <p:nvPr/>
        </p:nvSpPr>
        <p:spPr bwMode="auto">
          <a:xfrm>
            <a:off x="501585" y="635882"/>
            <a:ext cx="5632004" cy="30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400" spc="300" dirty="0">
                <a:solidFill>
                  <a:schemeClr val="accent1"/>
                </a:solidFill>
              </a:rPr>
              <a:t>实现</a:t>
            </a:r>
            <a:r>
              <a:rPr lang="en-US" altLang="zh-CN" sz="1400" spc="300" dirty="0" err="1">
                <a:solidFill>
                  <a:schemeClr val="accent1"/>
                </a:solidFill>
              </a:rPr>
              <a:t>timer_sleep</a:t>
            </a:r>
            <a:r>
              <a:rPr lang="en-US" altLang="zh-CN" sz="1400" spc="300" dirty="0">
                <a:solidFill>
                  <a:schemeClr val="accent1"/>
                </a:solidFill>
              </a:rPr>
              <a:t> </a:t>
            </a:r>
            <a:r>
              <a:rPr lang="zh-CN" altLang="en-US" sz="1400" spc="300" dirty="0">
                <a:solidFill>
                  <a:schemeClr val="accent1"/>
                </a:solidFill>
              </a:rPr>
              <a:t>函数唤醒机制</a:t>
            </a:r>
          </a:p>
        </p:txBody>
      </p:sp>
      <p:sp>
        <p:nvSpPr>
          <p:cNvPr id="3" name="矩形 2"/>
          <p:cNvSpPr/>
          <p:nvPr/>
        </p:nvSpPr>
        <p:spPr>
          <a:xfrm>
            <a:off x="640079" y="1072575"/>
            <a:ext cx="50677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由于我们的</a:t>
            </a:r>
            <a:r>
              <a:rPr lang="en-US" altLang="zh-CN" dirty="0" err="1">
                <a:latin typeface="+mn-ea"/>
              </a:rPr>
              <a:t>sleep_ticks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是在每次检查过程中，将其值减</a:t>
            </a:r>
            <a:r>
              <a:rPr lang="en-US" altLang="zh-CN" dirty="0">
                <a:latin typeface="+mn-ea"/>
              </a:rPr>
              <a:t>1 </a:t>
            </a:r>
            <a:r>
              <a:rPr lang="zh-CN" altLang="en-US" dirty="0">
                <a:latin typeface="+mn-ea"/>
              </a:rPr>
              <a:t>直至</a:t>
            </a:r>
            <a:r>
              <a:rPr lang="en-US" altLang="zh-CN" dirty="0">
                <a:latin typeface="+mn-ea"/>
              </a:rPr>
              <a:t>0 </a:t>
            </a:r>
            <a:r>
              <a:rPr lang="zh-CN" altLang="en-US" dirty="0">
                <a:latin typeface="+mn-ea"/>
              </a:rPr>
              <a:t>时，解除线程的阻塞状态，使其恢复</a:t>
            </a:r>
            <a:r>
              <a:rPr lang="zh-CN" altLang="en-US" dirty="0" smtClean="0">
                <a:latin typeface="+mn-ea"/>
              </a:rPr>
              <a:t>运行</a:t>
            </a:r>
            <a:r>
              <a:rPr lang="zh-CN" altLang="en-US" dirty="0">
                <a:latin typeface="+mn-ea"/>
              </a:rPr>
              <a:t>。所以需要在调用它的</a:t>
            </a:r>
            <a:r>
              <a:rPr lang="en-US" altLang="zh-CN" dirty="0" err="1">
                <a:latin typeface="+mn-ea"/>
              </a:rPr>
              <a:t>timer_sleep</a:t>
            </a:r>
            <a:r>
              <a:rPr lang="en-US" altLang="zh-CN" dirty="0">
                <a:latin typeface="+mn-ea"/>
              </a:rPr>
              <a:t>() </a:t>
            </a:r>
            <a:r>
              <a:rPr lang="zh-CN" altLang="en-US" dirty="0">
                <a:latin typeface="+mn-ea"/>
              </a:rPr>
              <a:t>函数中，将当前线程的</a:t>
            </a:r>
            <a:r>
              <a:rPr lang="en-US" altLang="zh-CN" dirty="0" err="1">
                <a:latin typeface="+mn-ea"/>
              </a:rPr>
              <a:t>sleep_ticks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设置为其需要等待的</a:t>
            </a:r>
            <a:r>
              <a:rPr lang="zh-CN" altLang="en-US" dirty="0" smtClean="0">
                <a:latin typeface="+mn-ea"/>
              </a:rPr>
              <a:t>时长（</a:t>
            </a:r>
            <a:r>
              <a:rPr lang="en-US" altLang="zh-CN" dirty="0" smtClean="0">
                <a:latin typeface="+mn-ea"/>
              </a:rPr>
              <a:t>13</a:t>
            </a:r>
            <a:r>
              <a:rPr lang="zh-CN" altLang="en-US" dirty="0" smtClean="0">
                <a:latin typeface="+mn-ea"/>
              </a:rPr>
              <a:t>行）。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01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563200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spc="300" dirty="0">
                <a:solidFill>
                  <a:schemeClr val="accent1"/>
                </a:solidFill>
              </a:rPr>
              <a:t>重新</a:t>
            </a:r>
            <a:r>
              <a:rPr lang="zh-CN" altLang="en-US" sz="2400" b="1" spc="300" dirty="0" smtClean="0">
                <a:solidFill>
                  <a:schemeClr val="accent1"/>
                </a:solidFill>
              </a:rPr>
              <a:t>实现</a:t>
            </a:r>
            <a:r>
              <a:rPr lang="en-US" altLang="zh-CN" sz="2400" b="1" spc="300" dirty="0" err="1" smtClean="0">
                <a:solidFill>
                  <a:schemeClr val="accent1"/>
                </a:solidFill>
              </a:rPr>
              <a:t>timer_sleep</a:t>
            </a:r>
            <a:r>
              <a:rPr lang="en-US" altLang="zh-CN" sz="2400" b="1" spc="300" dirty="0">
                <a:solidFill>
                  <a:schemeClr val="accent1"/>
                </a:solidFill>
              </a:rPr>
              <a:t>()</a:t>
            </a:r>
            <a:r>
              <a:rPr lang="zh-CN" altLang="en-US" sz="2400" b="1" spc="300" dirty="0">
                <a:solidFill>
                  <a:schemeClr val="accent1"/>
                </a:solidFill>
              </a:rPr>
              <a:t>函数</a:t>
            </a: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31" name="矩形 46"/>
          <p:cNvSpPr>
            <a:spLocks noChangeArrowheads="1"/>
          </p:cNvSpPr>
          <p:nvPr/>
        </p:nvSpPr>
        <p:spPr bwMode="auto">
          <a:xfrm>
            <a:off x="501585" y="635882"/>
            <a:ext cx="5632004" cy="30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400" spc="300" dirty="0">
                <a:solidFill>
                  <a:schemeClr val="accent1"/>
                </a:solidFill>
              </a:rPr>
              <a:t>实现</a:t>
            </a:r>
            <a:r>
              <a:rPr lang="en-US" altLang="zh-CN" sz="1400" spc="300" dirty="0" err="1">
                <a:solidFill>
                  <a:schemeClr val="accent1"/>
                </a:solidFill>
              </a:rPr>
              <a:t>timer_sleep</a:t>
            </a:r>
            <a:r>
              <a:rPr lang="en-US" altLang="zh-CN" sz="1400" spc="300" dirty="0">
                <a:solidFill>
                  <a:schemeClr val="accent1"/>
                </a:solidFill>
              </a:rPr>
              <a:t> </a:t>
            </a:r>
            <a:r>
              <a:rPr lang="zh-CN" altLang="en-US" sz="1400" spc="300" dirty="0">
                <a:solidFill>
                  <a:schemeClr val="accent1"/>
                </a:solidFill>
              </a:rPr>
              <a:t>函数唤醒机制</a:t>
            </a:r>
          </a:p>
        </p:txBody>
      </p:sp>
      <p:sp>
        <p:nvSpPr>
          <p:cNvPr id="2" name="矩形 1"/>
          <p:cNvSpPr/>
          <p:nvPr/>
        </p:nvSpPr>
        <p:spPr>
          <a:xfrm>
            <a:off x="341696" y="1156702"/>
            <a:ext cx="62901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最后一步，修改</a:t>
            </a:r>
            <a:r>
              <a:rPr lang="en-US" altLang="zh-CN" dirty="0" err="1">
                <a:latin typeface="+mn-ea"/>
              </a:rPr>
              <a:t>timer_interrupt</a:t>
            </a:r>
            <a:r>
              <a:rPr lang="en-US" altLang="zh-CN" dirty="0">
                <a:latin typeface="+mn-ea"/>
              </a:rPr>
              <a:t>() </a:t>
            </a:r>
            <a:r>
              <a:rPr lang="zh-CN" altLang="en-US" dirty="0">
                <a:latin typeface="+mn-ea"/>
              </a:rPr>
              <a:t>函数，从而</a:t>
            </a:r>
            <a:r>
              <a:rPr lang="zh-CN" altLang="en-US" dirty="0" smtClean="0">
                <a:latin typeface="+mn-ea"/>
              </a:rPr>
              <a:t>实现于</a:t>
            </a:r>
            <a:r>
              <a:rPr lang="en-US" altLang="zh-CN" dirty="0" err="1">
                <a:latin typeface="+mn-ea"/>
              </a:rPr>
              <a:t>sleep_ticks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的更新</a:t>
            </a:r>
          </a:p>
        </p:txBody>
      </p:sp>
      <p:sp>
        <p:nvSpPr>
          <p:cNvPr id="4" name="矩形 3"/>
          <p:cNvSpPr/>
          <p:nvPr/>
        </p:nvSpPr>
        <p:spPr>
          <a:xfrm>
            <a:off x="501585" y="1573320"/>
            <a:ext cx="63959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n-ea"/>
              </a:rPr>
              <a:t>1. </a:t>
            </a:r>
            <a:r>
              <a:rPr lang="zh-CN" altLang="en-US" dirty="0">
                <a:latin typeface="+mn-ea"/>
              </a:rPr>
              <a:t>使用使用</a:t>
            </a:r>
            <a:r>
              <a:rPr lang="en-US" altLang="zh-CN" dirty="0" err="1">
                <a:latin typeface="+mn-ea"/>
              </a:rPr>
              <a:t>thread_foreach</a:t>
            </a:r>
            <a:r>
              <a:rPr lang="en-US" altLang="zh-CN" dirty="0">
                <a:latin typeface="+mn-ea"/>
              </a:rPr>
              <a:t>() </a:t>
            </a:r>
            <a:r>
              <a:rPr lang="zh-CN" altLang="en-US" dirty="0">
                <a:latin typeface="+mn-ea"/>
              </a:rPr>
              <a:t>函数，遍历所有</a:t>
            </a:r>
            <a:r>
              <a:rPr lang="zh-CN" altLang="en-US" dirty="0" smtClean="0">
                <a:latin typeface="+mn-ea"/>
              </a:rPr>
              <a:t>线程将</a:t>
            </a:r>
            <a:r>
              <a:rPr lang="en-US" altLang="zh-CN" dirty="0" err="1" smtClean="0">
                <a:latin typeface="+mn-ea"/>
              </a:rPr>
              <a:t>sleep_ticks</a:t>
            </a:r>
            <a:r>
              <a:rPr lang="zh-CN" altLang="en-US" dirty="0" smtClean="0">
                <a:latin typeface="+mn-ea"/>
              </a:rPr>
              <a:t>减</a:t>
            </a:r>
            <a:r>
              <a:rPr lang="en-US" altLang="zh-CN" dirty="0">
                <a:latin typeface="+mn-ea"/>
              </a:rPr>
              <a:t>1</a:t>
            </a:r>
          </a:p>
          <a:p>
            <a:r>
              <a:rPr lang="en-US" altLang="zh-CN" dirty="0">
                <a:latin typeface="+mn-ea"/>
              </a:rPr>
              <a:t>2. </a:t>
            </a:r>
            <a:r>
              <a:rPr lang="zh-CN" altLang="en-US" dirty="0">
                <a:latin typeface="+mn-ea"/>
              </a:rPr>
              <a:t>如果</a:t>
            </a:r>
            <a:r>
              <a:rPr lang="en-US" altLang="zh-CN" dirty="0" err="1">
                <a:latin typeface="+mn-ea"/>
              </a:rPr>
              <a:t>sleep_ticks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为</a:t>
            </a:r>
            <a:r>
              <a:rPr lang="en-US" altLang="zh-CN" dirty="0">
                <a:latin typeface="+mn-ea"/>
              </a:rPr>
              <a:t>0</a:t>
            </a:r>
            <a:r>
              <a:rPr lang="zh-CN" altLang="en-US" dirty="0">
                <a:latin typeface="+mn-ea"/>
              </a:rPr>
              <a:t>，则将线程唤醒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7866"/>
          <a:stretch/>
        </p:blipFill>
        <p:spPr>
          <a:xfrm>
            <a:off x="476188" y="2205381"/>
            <a:ext cx="7179763" cy="204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0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563200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spc="300" dirty="0">
                <a:solidFill>
                  <a:schemeClr val="accent1"/>
                </a:solidFill>
              </a:rPr>
              <a:t>重新</a:t>
            </a:r>
            <a:r>
              <a:rPr lang="zh-CN" altLang="en-US" sz="2400" b="1" spc="300" dirty="0" smtClean="0">
                <a:solidFill>
                  <a:schemeClr val="accent1"/>
                </a:solidFill>
              </a:rPr>
              <a:t>实现</a:t>
            </a:r>
            <a:r>
              <a:rPr lang="en-US" altLang="zh-CN" sz="2400" b="1" spc="300" dirty="0" err="1" smtClean="0">
                <a:solidFill>
                  <a:schemeClr val="accent1"/>
                </a:solidFill>
              </a:rPr>
              <a:t>timer_sleep</a:t>
            </a:r>
            <a:r>
              <a:rPr lang="en-US" altLang="zh-CN" sz="2400" b="1" spc="300" dirty="0">
                <a:solidFill>
                  <a:schemeClr val="accent1"/>
                </a:solidFill>
              </a:rPr>
              <a:t>()</a:t>
            </a:r>
            <a:r>
              <a:rPr lang="zh-CN" altLang="en-US" sz="2400" b="1" spc="300" dirty="0">
                <a:solidFill>
                  <a:schemeClr val="accent1"/>
                </a:solidFill>
              </a:rPr>
              <a:t>函数</a:t>
            </a: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31" name="矩形 46"/>
          <p:cNvSpPr>
            <a:spLocks noChangeArrowheads="1"/>
          </p:cNvSpPr>
          <p:nvPr/>
        </p:nvSpPr>
        <p:spPr bwMode="auto">
          <a:xfrm>
            <a:off x="501585" y="635882"/>
            <a:ext cx="5632004" cy="30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400" spc="300" dirty="0">
                <a:solidFill>
                  <a:schemeClr val="accent1"/>
                </a:solidFill>
              </a:rPr>
              <a:t>实现</a:t>
            </a:r>
            <a:r>
              <a:rPr lang="en-US" altLang="zh-CN" sz="1400" spc="300" dirty="0" err="1">
                <a:solidFill>
                  <a:schemeClr val="accent1"/>
                </a:solidFill>
              </a:rPr>
              <a:t>timer_sleep</a:t>
            </a:r>
            <a:r>
              <a:rPr lang="en-US" altLang="zh-CN" sz="1400" spc="300" dirty="0">
                <a:solidFill>
                  <a:schemeClr val="accent1"/>
                </a:solidFill>
              </a:rPr>
              <a:t> </a:t>
            </a:r>
            <a:r>
              <a:rPr lang="zh-CN" altLang="en-US" sz="1400" spc="300" dirty="0">
                <a:solidFill>
                  <a:schemeClr val="accent1"/>
                </a:solidFill>
              </a:rPr>
              <a:t>函数唤醒机制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48" y="1035561"/>
            <a:ext cx="6673155" cy="340933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267276" y="4404424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我们发现，这里遍历之后调用的函数正是我们之前还没有实现的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err="1" smtClean="0">
                <a:latin typeface="LMMono10-Regular-Identity-H"/>
                <a:ea typeface="宋体" panose="02010600030101010101" pitchFamily="2" charset="-122"/>
              </a:rPr>
              <a:t>thread_tick_sleep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所以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我需要实现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一下</a:t>
            </a:r>
            <a:r>
              <a:rPr lang="zh-CN" altLang="en-US" dirty="0" smtClean="0">
                <a:latin typeface="LMMono10-Regular-Identity-H"/>
                <a:ea typeface="宋体" panose="02010600030101010101" pitchFamily="2" charset="-122"/>
              </a:rPr>
              <a:t>这个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51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563200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spc="300" dirty="0">
                <a:solidFill>
                  <a:schemeClr val="accent1"/>
                </a:solidFill>
              </a:rPr>
              <a:t>重新</a:t>
            </a:r>
            <a:r>
              <a:rPr lang="zh-CN" altLang="en-US" sz="2400" b="1" spc="300" dirty="0" smtClean="0">
                <a:solidFill>
                  <a:schemeClr val="accent1"/>
                </a:solidFill>
              </a:rPr>
              <a:t>实现</a:t>
            </a:r>
            <a:r>
              <a:rPr lang="en-US" altLang="zh-CN" sz="2400" b="1" spc="300" dirty="0" err="1" smtClean="0">
                <a:solidFill>
                  <a:schemeClr val="accent1"/>
                </a:solidFill>
              </a:rPr>
              <a:t>timer_sleep</a:t>
            </a:r>
            <a:r>
              <a:rPr lang="en-US" altLang="zh-CN" sz="2400" b="1" spc="300" dirty="0">
                <a:solidFill>
                  <a:schemeClr val="accent1"/>
                </a:solidFill>
              </a:rPr>
              <a:t>()</a:t>
            </a:r>
            <a:r>
              <a:rPr lang="zh-CN" altLang="en-US" sz="2400" b="1" spc="300" dirty="0">
                <a:solidFill>
                  <a:schemeClr val="accent1"/>
                </a:solidFill>
              </a:rPr>
              <a:t>函数</a:t>
            </a: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31" name="矩形 46"/>
          <p:cNvSpPr>
            <a:spLocks noChangeArrowheads="1"/>
          </p:cNvSpPr>
          <p:nvPr/>
        </p:nvSpPr>
        <p:spPr bwMode="auto">
          <a:xfrm>
            <a:off x="501585" y="635882"/>
            <a:ext cx="5632004" cy="30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400" spc="300" dirty="0">
                <a:solidFill>
                  <a:schemeClr val="accent1"/>
                </a:solidFill>
              </a:rPr>
              <a:t>实现</a:t>
            </a:r>
            <a:r>
              <a:rPr lang="en-US" altLang="zh-CN" sz="1400" spc="300" dirty="0" err="1">
                <a:solidFill>
                  <a:schemeClr val="accent1"/>
                </a:solidFill>
              </a:rPr>
              <a:t>timer_sleep</a:t>
            </a:r>
            <a:r>
              <a:rPr lang="en-US" altLang="zh-CN" sz="1400" spc="300" dirty="0">
                <a:solidFill>
                  <a:schemeClr val="accent1"/>
                </a:solidFill>
              </a:rPr>
              <a:t> </a:t>
            </a:r>
            <a:r>
              <a:rPr lang="zh-CN" altLang="en-US" sz="1400" spc="300" dirty="0">
                <a:solidFill>
                  <a:schemeClr val="accent1"/>
                </a:solidFill>
              </a:rPr>
              <a:t>函数唤醒机制</a:t>
            </a:r>
          </a:p>
        </p:txBody>
      </p:sp>
      <p:sp>
        <p:nvSpPr>
          <p:cNvPr id="2" name="矩形 1"/>
          <p:cNvSpPr/>
          <p:nvPr/>
        </p:nvSpPr>
        <p:spPr>
          <a:xfrm>
            <a:off x="611204" y="1113281"/>
            <a:ext cx="36239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既然这个函数之前没有被实现，所以我们首先需要在</a:t>
            </a:r>
            <a:r>
              <a:rPr lang="en-US" altLang="zh-CN" dirty="0" err="1">
                <a:latin typeface="+mn-ea"/>
              </a:rPr>
              <a:t>thread.h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文件中</a:t>
            </a:r>
            <a:r>
              <a:rPr lang="zh-CN" altLang="en-US" dirty="0" smtClean="0">
                <a:latin typeface="+mn-ea"/>
              </a:rPr>
              <a:t>声明这个函数，然后才能在</a:t>
            </a:r>
            <a:r>
              <a:rPr lang="en-US" altLang="zh-CN" dirty="0" err="1">
                <a:latin typeface="+mn-ea"/>
              </a:rPr>
              <a:t>thread.c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文件中进行编写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92" y="1851945"/>
            <a:ext cx="6347208" cy="232883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79033" y="4265913"/>
            <a:ext cx="60724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+mn-ea"/>
              </a:rPr>
              <a:t>至此，</a:t>
            </a:r>
            <a:r>
              <a:rPr lang="en-US" altLang="zh-CN" dirty="0" err="1" smtClean="0">
                <a:latin typeface="+mn-ea"/>
              </a:rPr>
              <a:t>timer_sleep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函数唤醒机制就实现</a:t>
            </a:r>
            <a:r>
              <a:rPr lang="zh-CN" altLang="en-US" dirty="0" smtClean="0">
                <a:latin typeface="+mn-ea"/>
              </a:rPr>
              <a:t>了。从而也就实现了我们的目标。</a:t>
            </a:r>
            <a:endParaRPr lang="zh-CN" altLang="en-US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9033" y="4514678"/>
            <a:ext cx="32367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+mn-ea"/>
              </a:rPr>
              <a:t>所以我们的第一个任务也就算是完成了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768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7" name="文本框 2"/>
          <p:cNvSpPr txBox="1"/>
          <p:nvPr/>
        </p:nvSpPr>
        <p:spPr>
          <a:xfrm>
            <a:off x="721222" y="1896193"/>
            <a:ext cx="2549288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PART 2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875892" y="2046177"/>
            <a:ext cx="5268109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spc="400" dirty="0">
                <a:solidFill>
                  <a:schemeClr val="bg1"/>
                </a:solidFill>
              </a:rPr>
              <a:t>基于优先级</a:t>
            </a:r>
            <a:r>
              <a:rPr lang="zh-CN" altLang="en-US" sz="3600" b="1" spc="400" dirty="0" smtClean="0">
                <a:solidFill>
                  <a:schemeClr val="bg1"/>
                </a:solidFill>
              </a:rPr>
              <a:t>的线程</a:t>
            </a:r>
            <a:r>
              <a:rPr lang="zh-CN" altLang="en-US" sz="3600" b="1" spc="400" dirty="0">
                <a:solidFill>
                  <a:schemeClr val="bg1"/>
                </a:solidFill>
              </a:rPr>
              <a:t>调度</a:t>
            </a:r>
          </a:p>
        </p:txBody>
      </p:sp>
    </p:spTree>
    <p:extLst>
      <p:ext uri="{BB962C8B-B14F-4D97-AF65-F5344CB8AC3E}">
        <p14:creationId xmlns:p14="http://schemas.microsoft.com/office/powerpoint/2010/main" val="91814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27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7" name="文本框 2"/>
          <p:cNvSpPr txBox="1"/>
          <p:nvPr/>
        </p:nvSpPr>
        <p:spPr>
          <a:xfrm>
            <a:off x="721222" y="1896193"/>
            <a:ext cx="2549288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PART 1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29098" y="1896193"/>
            <a:ext cx="4997198" cy="93102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800" b="1" spc="400" dirty="0" smtClean="0">
                <a:solidFill>
                  <a:schemeClr val="bg1"/>
                </a:solidFill>
              </a:rPr>
              <a:t>重新实现：</a:t>
            </a:r>
            <a:endParaRPr lang="en-US" altLang="zh-CN" sz="2800" b="1" spc="400" dirty="0" smtClean="0">
              <a:solidFill>
                <a:schemeClr val="bg1"/>
              </a:solidFill>
            </a:endParaRPr>
          </a:p>
          <a:p>
            <a:r>
              <a:rPr lang="en-US" altLang="zh-CN" sz="2800" b="1" spc="400" dirty="0" err="1" smtClean="0">
                <a:solidFill>
                  <a:schemeClr val="bg1"/>
                </a:solidFill>
              </a:rPr>
              <a:t>timer_sleep</a:t>
            </a:r>
            <a:r>
              <a:rPr lang="en-US" altLang="zh-CN" sz="2800" b="1" spc="400" dirty="0" smtClean="0">
                <a:solidFill>
                  <a:schemeClr val="bg1"/>
                </a:solidFill>
              </a:rPr>
              <a:t>()</a:t>
            </a:r>
            <a:r>
              <a:rPr lang="zh-CN" altLang="en-US" sz="2800" b="1" spc="400" dirty="0" smtClean="0">
                <a:solidFill>
                  <a:schemeClr val="bg1"/>
                </a:solidFill>
              </a:rPr>
              <a:t>函数</a:t>
            </a:r>
            <a:endParaRPr lang="zh-CN" altLang="en-US" sz="2800" b="1" spc="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65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27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1164127"/>
            <a:ext cx="1790977" cy="2869814"/>
          </a:xfrm>
          <a:custGeom>
            <a:avLst/>
            <a:gdLst>
              <a:gd name="T0" fmla="*/ 0 w 7449"/>
              <a:gd name="T1" fmla="*/ 0 h 11906"/>
              <a:gd name="T2" fmla="*/ 7449 w 7449"/>
              <a:gd name="T3" fmla="*/ 4223 h 11906"/>
              <a:gd name="T4" fmla="*/ 0 w 7449"/>
              <a:gd name="T5" fmla="*/ 4223 h 11906"/>
              <a:gd name="T6" fmla="*/ 0 w 7449"/>
              <a:gd name="T7" fmla="*/ 0 h 11906"/>
              <a:gd name="T8" fmla="*/ 7449 w 7449"/>
              <a:gd name="T9" fmla="*/ 4302 h 11906"/>
              <a:gd name="T10" fmla="*/ 0 w 7449"/>
              <a:gd name="T11" fmla="*/ 8525 h 11906"/>
              <a:gd name="T12" fmla="*/ 0 w 7449"/>
              <a:gd name="T13" fmla="*/ 4302 h 11906"/>
              <a:gd name="T14" fmla="*/ 7449 w 7449"/>
              <a:gd name="T15" fmla="*/ 4302 h 11906"/>
              <a:gd name="T16" fmla="*/ 2857 w 7449"/>
              <a:gd name="T17" fmla="*/ 10038 h 11906"/>
              <a:gd name="T18" fmla="*/ 5 w 7449"/>
              <a:gd name="T19" fmla="*/ 11903 h 11906"/>
              <a:gd name="T20" fmla="*/ 0 w 7449"/>
              <a:gd name="T21" fmla="*/ 11906 h 11906"/>
              <a:gd name="T22" fmla="*/ 0 w 7449"/>
              <a:gd name="T23" fmla="*/ 8789 h 11906"/>
              <a:gd name="T24" fmla="*/ 2857 w 7449"/>
              <a:gd name="T25" fmla="*/ 7136 h 11906"/>
              <a:gd name="T26" fmla="*/ 2857 w 7449"/>
              <a:gd name="T27" fmla="*/ 10038 h 1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49" h="11906">
                <a:moveTo>
                  <a:pt x="0" y="0"/>
                </a:moveTo>
                <a:lnTo>
                  <a:pt x="7449" y="4223"/>
                </a:lnTo>
                <a:lnTo>
                  <a:pt x="0" y="4223"/>
                </a:lnTo>
                <a:lnTo>
                  <a:pt x="0" y="0"/>
                </a:lnTo>
                <a:close/>
                <a:moveTo>
                  <a:pt x="7449" y="4302"/>
                </a:moveTo>
                <a:lnTo>
                  <a:pt x="0" y="8525"/>
                </a:lnTo>
                <a:lnTo>
                  <a:pt x="0" y="4302"/>
                </a:lnTo>
                <a:lnTo>
                  <a:pt x="7449" y="4302"/>
                </a:lnTo>
                <a:close/>
                <a:moveTo>
                  <a:pt x="2857" y="10038"/>
                </a:moveTo>
                <a:cubicBezTo>
                  <a:pt x="2537" y="11326"/>
                  <a:pt x="721" y="11825"/>
                  <a:pt x="5" y="11903"/>
                </a:cubicBezTo>
                <a:lnTo>
                  <a:pt x="0" y="11906"/>
                </a:lnTo>
                <a:lnTo>
                  <a:pt x="0" y="8789"/>
                </a:lnTo>
                <a:lnTo>
                  <a:pt x="2857" y="7136"/>
                </a:lnTo>
                <a:lnTo>
                  <a:pt x="2857" y="10038"/>
                </a:lnTo>
                <a:close/>
              </a:path>
            </a:pathLst>
          </a:custGeom>
          <a:solidFill>
            <a:srgbClr val="C00000"/>
          </a:solidFill>
          <a:ln w="5" cap="flat">
            <a:solidFill>
              <a:srgbClr val="24211D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1722420" y="2203161"/>
            <a:ext cx="137114" cy="1694253"/>
          </a:xfrm>
          <a:custGeom>
            <a:avLst/>
            <a:gdLst>
              <a:gd name="T0" fmla="*/ 246 w 571"/>
              <a:gd name="T1" fmla="*/ 0 h 7028"/>
              <a:gd name="T2" fmla="*/ 246 w 571"/>
              <a:gd name="T3" fmla="*/ 2716 h 7028"/>
              <a:gd name="T4" fmla="*/ 178 w 571"/>
              <a:gd name="T5" fmla="*/ 2816 h 7028"/>
              <a:gd name="T6" fmla="*/ 286 w 571"/>
              <a:gd name="T7" fmla="*/ 2924 h 7028"/>
              <a:gd name="T8" fmla="*/ 394 w 571"/>
              <a:gd name="T9" fmla="*/ 2816 h 7028"/>
              <a:gd name="T10" fmla="*/ 325 w 571"/>
              <a:gd name="T11" fmla="*/ 2716 h 7028"/>
              <a:gd name="T12" fmla="*/ 325 w 571"/>
              <a:gd name="T13" fmla="*/ 0 h 7028"/>
              <a:gd name="T14" fmla="*/ 246 w 571"/>
              <a:gd name="T15" fmla="*/ 0 h 7028"/>
              <a:gd name="T16" fmla="*/ 0 w 571"/>
              <a:gd name="T17" fmla="*/ 3749 h 7028"/>
              <a:gd name="T18" fmla="*/ 571 w 571"/>
              <a:gd name="T19" fmla="*/ 3749 h 7028"/>
              <a:gd name="T20" fmla="*/ 571 w 571"/>
              <a:gd name="T21" fmla="*/ 3790 h 7028"/>
              <a:gd name="T22" fmla="*/ 0 w 571"/>
              <a:gd name="T23" fmla="*/ 3790 h 7028"/>
              <a:gd name="T24" fmla="*/ 0 w 571"/>
              <a:gd name="T25" fmla="*/ 3749 h 7028"/>
              <a:gd name="T26" fmla="*/ 0 w 571"/>
              <a:gd name="T27" fmla="*/ 3323 h 7028"/>
              <a:gd name="T28" fmla="*/ 0 w 571"/>
              <a:gd name="T29" fmla="*/ 3323 h 7028"/>
              <a:gd name="T30" fmla="*/ 0 w 571"/>
              <a:gd name="T31" fmla="*/ 3323 h 7028"/>
              <a:gd name="T32" fmla="*/ 286 w 571"/>
              <a:gd name="T33" fmla="*/ 3037 h 7028"/>
              <a:gd name="T34" fmla="*/ 571 w 571"/>
              <a:gd name="T35" fmla="*/ 3323 h 7028"/>
              <a:gd name="T36" fmla="*/ 571 w 571"/>
              <a:gd name="T37" fmla="*/ 3323 h 7028"/>
              <a:gd name="T38" fmla="*/ 571 w 571"/>
              <a:gd name="T39" fmla="*/ 3323 h 7028"/>
              <a:gd name="T40" fmla="*/ 571 w 571"/>
              <a:gd name="T41" fmla="*/ 3683 h 7028"/>
              <a:gd name="T42" fmla="*/ 0 w 571"/>
              <a:gd name="T43" fmla="*/ 3683 h 7028"/>
              <a:gd name="T44" fmla="*/ 0 w 571"/>
              <a:gd name="T45" fmla="*/ 3323 h 7028"/>
              <a:gd name="T46" fmla="*/ 37 w 571"/>
              <a:gd name="T47" fmla="*/ 3885 h 7028"/>
              <a:gd name="T48" fmla="*/ 0 w 571"/>
              <a:gd name="T49" fmla="*/ 3885 h 7028"/>
              <a:gd name="T50" fmla="*/ 0 w 571"/>
              <a:gd name="T51" fmla="*/ 7028 h 7028"/>
              <a:gd name="T52" fmla="*/ 37 w 571"/>
              <a:gd name="T53" fmla="*/ 7028 h 7028"/>
              <a:gd name="T54" fmla="*/ 37 w 571"/>
              <a:gd name="T55" fmla="*/ 3885 h 7028"/>
              <a:gd name="T56" fmla="*/ 126 w 571"/>
              <a:gd name="T57" fmla="*/ 3885 h 7028"/>
              <a:gd name="T58" fmla="*/ 89 w 571"/>
              <a:gd name="T59" fmla="*/ 3885 h 7028"/>
              <a:gd name="T60" fmla="*/ 89 w 571"/>
              <a:gd name="T61" fmla="*/ 7028 h 7028"/>
              <a:gd name="T62" fmla="*/ 126 w 571"/>
              <a:gd name="T63" fmla="*/ 7028 h 7028"/>
              <a:gd name="T64" fmla="*/ 126 w 571"/>
              <a:gd name="T65" fmla="*/ 3885 h 7028"/>
              <a:gd name="T66" fmla="*/ 215 w 571"/>
              <a:gd name="T67" fmla="*/ 3885 h 7028"/>
              <a:gd name="T68" fmla="*/ 178 w 571"/>
              <a:gd name="T69" fmla="*/ 3885 h 7028"/>
              <a:gd name="T70" fmla="*/ 178 w 571"/>
              <a:gd name="T71" fmla="*/ 7028 h 7028"/>
              <a:gd name="T72" fmla="*/ 215 w 571"/>
              <a:gd name="T73" fmla="*/ 7028 h 7028"/>
              <a:gd name="T74" fmla="*/ 215 w 571"/>
              <a:gd name="T75" fmla="*/ 3885 h 7028"/>
              <a:gd name="T76" fmla="*/ 304 w 571"/>
              <a:gd name="T77" fmla="*/ 3885 h 7028"/>
              <a:gd name="T78" fmla="*/ 267 w 571"/>
              <a:gd name="T79" fmla="*/ 3885 h 7028"/>
              <a:gd name="T80" fmla="*/ 267 w 571"/>
              <a:gd name="T81" fmla="*/ 7028 h 7028"/>
              <a:gd name="T82" fmla="*/ 304 w 571"/>
              <a:gd name="T83" fmla="*/ 7028 h 7028"/>
              <a:gd name="T84" fmla="*/ 304 w 571"/>
              <a:gd name="T85" fmla="*/ 3885 h 7028"/>
              <a:gd name="T86" fmla="*/ 393 w 571"/>
              <a:gd name="T87" fmla="*/ 3885 h 7028"/>
              <a:gd name="T88" fmla="*/ 356 w 571"/>
              <a:gd name="T89" fmla="*/ 3885 h 7028"/>
              <a:gd name="T90" fmla="*/ 356 w 571"/>
              <a:gd name="T91" fmla="*/ 7028 h 7028"/>
              <a:gd name="T92" fmla="*/ 393 w 571"/>
              <a:gd name="T93" fmla="*/ 7028 h 7028"/>
              <a:gd name="T94" fmla="*/ 393 w 571"/>
              <a:gd name="T95" fmla="*/ 3885 h 7028"/>
              <a:gd name="T96" fmla="*/ 482 w 571"/>
              <a:gd name="T97" fmla="*/ 3885 h 7028"/>
              <a:gd name="T98" fmla="*/ 445 w 571"/>
              <a:gd name="T99" fmla="*/ 3885 h 7028"/>
              <a:gd name="T100" fmla="*/ 445 w 571"/>
              <a:gd name="T101" fmla="*/ 7028 h 7028"/>
              <a:gd name="T102" fmla="*/ 482 w 571"/>
              <a:gd name="T103" fmla="*/ 7028 h 7028"/>
              <a:gd name="T104" fmla="*/ 482 w 571"/>
              <a:gd name="T105" fmla="*/ 3885 h 7028"/>
              <a:gd name="T106" fmla="*/ 571 w 571"/>
              <a:gd name="T107" fmla="*/ 3885 h 7028"/>
              <a:gd name="T108" fmla="*/ 534 w 571"/>
              <a:gd name="T109" fmla="*/ 3885 h 7028"/>
              <a:gd name="T110" fmla="*/ 534 w 571"/>
              <a:gd name="T111" fmla="*/ 7028 h 7028"/>
              <a:gd name="T112" fmla="*/ 571 w 571"/>
              <a:gd name="T113" fmla="*/ 7028 h 7028"/>
              <a:gd name="T114" fmla="*/ 571 w 571"/>
              <a:gd name="T115" fmla="*/ 3885 h 7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" h="7028">
                <a:moveTo>
                  <a:pt x="246" y="0"/>
                </a:moveTo>
                <a:lnTo>
                  <a:pt x="246" y="2716"/>
                </a:lnTo>
                <a:cubicBezTo>
                  <a:pt x="206" y="2731"/>
                  <a:pt x="178" y="2770"/>
                  <a:pt x="178" y="2816"/>
                </a:cubicBezTo>
                <a:cubicBezTo>
                  <a:pt x="178" y="2876"/>
                  <a:pt x="226" y="2924"/>
                  <a:pt x="286" y="2924"/>
                </a:cubicBezTo>
                <a:cubicBezTo>
                  <a:pt x="345" y="2924"/>
                  <a:pt x="394" y="2876"/>
                  <a:pt x="394" y="2816"/>
                </a:cubicBezTo>
                <a:cubicBezTo>
                  <a:pt x="394" y="2770"/>
                  <a:pt x="365" y="2731"/>
                  <a:pt x="325" y="2716"/>
                </a:cubicBezTo>
                <a:lnTo>
                  <a:pt x="325" y="0"/>
                </a:lnTo>
                <a:lnTo>
                  <a:pt x="246" y="0"/>
                </a:lnTo>
                <a:close/>
                <a:moveTo>
                  <a:pt x="0" y="3749"/>
                </a:moveTo>
                <a:lnTo>
                  <a:pt x="571" y="3749"/>
                </a:lnTo>
                <a:lnTo>
                  <a:pt x="571" y="3790"/>
                </a:lnTo>
                <a:lnTo>
                  <a:pt x="0" y="3790"/>
                </a:lnTo>
                <a:lnTo>
                  <a:pt x="0" y="3749"/>
                </a:lnTo>
                <a:close/>
                <a:moveTo>
                  <a:pt x="0" y="3323"/>
                </a:moveTo>
                <a:lnTo>
                  <a:pt x="0" y="3323"/>
                </a:lnTo>
                <a:lnTo>
                  <a:pt x="0" y="3323"/>
                </a:lnTo>
                <a:cubicBezTo>
                  <a:pt x="0" y="3165"/>
                  <a:pt x="128" y="3037"/>
                  <a:pt x="286" y="3037"/>
                </a:cubicBezTo>
                <a:cubicBezTo>
                  <a:pt x="443" y="3037"/>
                  <a:pt x="571" y="3165"/>
                  <a:pt x="571" y="3323"/>
                </a:cubicBezTo>
                <a:lnTo>
                  <a:pt x="571" y="3323"/>
                </a:lnTo>
                <a:lnTo>
                  <a:pt x="571" y="3323"/>
                </a:lnTo>
                <a:lnTo>
                  <a:pt x="571" y="3683"/>
                </a:lnTo>
                <a:lnTo>
                  <a:pt x="0" y="3683"/>
                </a:lnTo>
                <a:lnTo>
                  <a:pt x="0" y="3323"/>
                </a:lnTo>
                <a:close/>
                <a:moveTo>
                  <a:pt x="37" y="3885"/>
                </a:moveTo>
                <a:lnTo>
                  <a:pt x="0" y="3885"/>
                </a:lnTo>
                <a:lnTo>
                  <a:pt x="0" y="7028"/>
                </a:lnTo>
                <a:lnTo>
                  <a:pt x="37" y="7028"/>
                </a:lnTo>
                <a:lnTo>
                  <a:pt x="37" y="3885"/>
                </a:lnTo>
                <a:close/>
                <a:moveTo>
                  <a:pt x="126" y="3885"/>
                </a:moveTo>
                <a:lnTo>
                  <a:pt x="89" y="3885"/>
                </a:lnTo>
                <a:lnTo>
                  <a:pt x="89" y="7028"/>
                </a:lnTo>
                <a:lnTo>
                  <a:pt x="126" y="7028"/>
                </a:lnTo>
                <a:lnTo>
                  <a:pt x="126" y="3885"/>
                </a:lnTo>
                <a:close/>
                <a:moveTo>
                  <a:pt x="215" y="3885"/>
                </a:moveTo>
                <a:lnTo>
                  <a:pt x="178" y="3885"/>
                </a:lnTo>
                <a:lnTo>
                  <a:pt x="178" y="7028"/>
                </a:lnTo>
                <a:lnTo>
                  <a:pt x="215" y="7028"/>
                </a:lnTo>
                <a:lnTo>
                  <a:pt x="215" y="3885"/>
                </a:lnTo>
                <a:close/>
                <a:moveTo>
                  <a:pt x="304" y="3885"/>
                </a:moveTo>
                <a:lnTo>
                  <a:pt x="267" y="3885"/>
                </a:lnTo>
                <a:lnTo>
                  <a:pt x="267" y="7028"/>
                </a:lnTo>
                <a:lnTo>
                  <a:pt x="304" y="7028"/>
                </a:lnTo>
                <a:lnTo>
                  <a:pt x="304" y="3885"/>
                </a:lnTo>
                <a:close/>
                <a:moveTo>
                  <a:pt x="393" y="3885"/>
                </a:moveTo>
                <a:lnTo>
                  <a:pt x="356" y="3885"/>
                </a:lnTo>
                <a:lnTo>
                  <a:pt x="356" y="7028"/>
                </a:lnTo>
                <a:lnTo>
                  <a:pt x="393" y="7028"/>
                </a:lnTo>
                <a:lnTo>
                  <a:pt x="393" y="3885"/>
                </a:lnTo>
                <a:close/>
                <a:moveTo>
                  <a:pt x="482" y="3885"/>
                </a:moveTo>
                <a:lnTo>
                  <a:pt x="445" y="3885"/>
                </a:lnTo>
                <a:lnTo>
                  <a:pt x="445" y="7028"/>
                </a:lnTo>
                <a:lnTo>
                  <a:pt x="482" y="7028"/>
                </a:lnTo>
                <a:lnTo>
                  <a:pt x="482" y="3885"/>
                </a:lnTo>
                <a:close/>
                <a:moveTo>
                  <a:pt x="571" y="3885"/>
                </a:moveTo>
                <a:lnTo>
                  <a:pt x="534" y="3885"/>
                </a:lnTo>
                <a:lnTo>
                  <a:pt x="534" y="7028"/>
                </a:lnTo>
                <a:lnTo>
                  <a:pt x="571" y="7028"/>
                </a:lnTo>
                <a:lnTo>
                  <a:pt x="571" y="38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4ED4D383-AA7C-A040-B305-9FD4DEE843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6" t="65585" r="50621" b="18119"/>
          <a:stretch/>
        </p:blipFill>
        <p:spPr bwMode="auto">
          <a:xfrm>
            <a:off x="6470057" y="96485"/>
            <a:ext cx="2673943" cy="751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</p:pic>
      <p:sp>
        <p:nvSpPr>
          <p:cNvPr id="11" name="矩形 10"/>
          <p:cNvSpPr/>
          <p:nvPr/>
        </p:nvSpPr>
        <p:spPr>
          <a:xfrm>
            <a:off x="2542581" y="3501938"/>
            <a:ext cx="677108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顾翌炜</a:t>
            </a:r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74466" y="2061473"/>
            <a:ext cx="6685009" cy="83869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5000" b="1" dirty="0" smtClean="0">
                <a:latin typeface="+mj-ea"/>
                <a:ea typeface="+mj-ea"/>
              </a:rPr>
              <a:t>操作系统实验分享</a:t>
            </a:r>
            <a:endParaRPr lang="zh-CN" altLang="en-US" sz="5000" b="1" dirty="0">
              <a:latin typeface="+mj-ea"/>
              <a:ea typeface="+mj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2542581" y="2900164"/>
            <a:ext cx="50318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529001" y="1633327"/>
            <a:ext cx="4594098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华东师范大学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29001" y="2925501"/>
            <a:ext cx="4594098" cy="28469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Project-1: Thread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02736" y="3511991"/>
            <a:ext cx="1561966" cy="284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kumimoji="1"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2024</a:t>
            </a: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年</a:t>
            </a:r>
            <a:r>
              <a:rPr kumimoji="1"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12</a:t>
            </a:r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月</a:t>
            </a:r>
            <a:r>
              <a:rPr kumimoji="1"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02</a:t>
            </a:r>
            <a:r>
              <a:rPr kumimoji="1"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日</a:t>
            </a:r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5289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1" grpId="0"/>
      <p:bldP spid="12" grpId="0"/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/>
          <p:cNvSpPr>
            <a:spLocks noChangeArrowheads="1"/>
          </p:cNvSpPr>
          <p:nvPr/>
        </p:nvSpPr>
        <p:spPr bwMode="auto">
          <a:xfrm>
            <a:off x="681172" y="1133725"/>
            <a:ext cx="7494437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Mission-1:</a:t>
            </a:r>
            <a:r>
              <a:rPr lang="zh-CN" altLang="en-US" sz="1200" dirty="0">
                <a:latin typeface="+mn-ea"/>
              </a:rPr>
              <a:t>修复现有的</a:t>
            </a:r>
            <a:r>
              <a:rPr lang="en-US" altLang="zh-CN" sz="1200" dirty="0" err="1">
                <a:latin typeface="+mn-ea"/>
              </a:rPr>
              <a:t>timer_sleep</a:t>
            </a:r>
            <a:r>
              <a:rPr lang="en-US" altLang="zh-CN" sz="1200" dirty="0">
                <a:latin typeface="+mn-ea"/>
              </a:rPr>
              <a:t>() </a:t>
            </a:r>
            <a:r>
              <a:rPr lang="zh-CN" altLang="en-US" sz="1200" dirty="0">
                <a:latin typeface="+mn-ea"/>
              </a:rPr>
              <a:t>函数，消除忙等现象，提高系统效率</a:t>
            </a:r>
            <a:r>
              <a:rPr lang="zh-CN" altLang="en-US" sz="1200" dirty="0" smtClean="0">
                <a:latin typeface="+mn-ea"/>
              </a:rPr>
              <a:t>。</a:t>
            </a:r>
            <a:endParaRPr lang="en-US" altLang="zh-CN" sz="1200" dirty="0" smtClean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首先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cd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pintos/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/threads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下，输入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make check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，测试结果得到：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563200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spc="300" dirty="0">
                <a:solidFill>
                  <a:schemeClr val="accent1"/>
                </a:solidFill>
              </a:rPr>
              <a:t>重新</a:t>
            </a:r>
            <a:r>
              <a:rPr lang="zh-CN" altLang="en-US" sz="2400" b="1" spc="300" dirty="0" smtClean="0">
                <a:solidFill>
                  <a:schemeClr val="accent1"/>
                </a:solidFill>
              </a:rPr>
              <a:t>实现</a:t>
            </a:r>
            <a:r>
              <a:rPr lang="en-US" altLang="zh-CN" sz="2400" b="1" spc="300" dirty="0" err="1" smtClean="0">
                <a:solidFill>
                  <a:schemeClr val="accent1"/>
                </a:solidFill>
              </a:rPr>
              <a:t>timer_sleep</a:t>
            </a:r>
            <a:r>
              <a:rPr lang="en-US" altLang="zh-CN" sz="2400" b="1" spc="300" dirty="0">
                <a:solidFill>
                  <a:schemeClr val="accent1"/>
                </a:solidFill>
              </a:rPr>
              <a:t>()</a:t>
            </a:r>
            <a:r>
              <a:rPr lang="zh-CN" altLang="en-US" sz="2400" b="1" spc="300" dirty="0">
                <a:solidFill>
                  <a:schemeClr val="accent1"/>
                </a:solidFill>
              </a:rPr>
              <a:t>函数</a:t>
            </a: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42432" y="2696790"/>
            <a:ext cx="279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测试点在默认状态下通过了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7/27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个，接下来需要逐步修改完善代码，使本次实验需要的测试点全部通过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809" y="2039193"/>
            <a:ext cx="2848800" cy="286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7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563200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spc="300" dirty="0">
                <a:solidFill>
                  <a:schemeClr val="accent1"/>
                </a:solidFill>
              </a:rPr>
              <a:t>重新</a:t>
            </a:r>
            <a:r>
              <a:rPr lang="zh-CN" altLang="en-US" sz="2400" b="1" spc="300" dirty="0" smtClean="0">
                <a:solidFill>
                  <a:schemeClr val="accent1"/>
                </a:solidFill>
              </a:rPr>
              <a:t>实现</a:t>
            </a:r>
            <a:r>
              <a:rPr lang="en-US" altLang="zh-CN" sz="2400" b="1" spc="300" dirty="0" err="1" smtClean="0">
                <a:solidFill>
                  <a:schemeClr val="accent1"/>
                </a:solidFill>
              </a:rPr>
              <a:t>timer_sleep</a:t>
            </a:r>
            <a:r>
              <a:rPr lang="en-US" altLang="zh-CN" sz="2400" b="1" spc="300" dirty="0">
                <a:solidFill>
                  <a:schemeClr val="accent1"/>
                </a:solidFill>
              </a:rPr>
              <a:t>()</a:t>
            </a:r>
            <a:r>
              <a:rPr lang="zh-CN" altLang="en-US" sz="2400" b="1" spc="300" dirty="0">
                <a:solidFill>
                  <a:schemeClr val="accent1"/>
                </a:solidFill>
              </a:rPr>
              <a:t>函数</a:t>
            </a: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31" name="矩形 46"/>
          <p:cNvSpPr>
            <a:spLocks noChangeArrowheads="1"/>
          </p:cNvSpPr>
          <p:nvPr/>
        </p:nvSpPr>
        <p:spPr bwMode="auto">
          <a:xfrm>
            <a:off x="501585" y="635882"/>
            <a:ext cx="5632004" cy="30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400" spc="300" dirty="0">
                <a:solidFill>
                  <a:schemeClr val="accent1"/>
                </a:solidFill>
              </a:rPr>
              <a:t>分析原本的</a:t>
            </a:r>
            <a:r>
              <a:rPr lang="en-US" altLang="zh-CN" sz="1400" spc="300" dirty="0" err="1">
                <a:solidFill>
                  <a:schemeClr val="accent1"/>
                </a:solidFill>
              </a:rPr>
              <a:t>timer_sleep</a:t>
            </a:r>
            <a:r>
              <a:rPr lang="en-US" altLang="zh-CN" sz="1400" spc="300" dirty="0">
                <a:solidFill>
                  <a:schemeClr val="accent1"/>
                </a:solidFill>
              </a:rPr>
              <a:t>() </a:t>
            </a:r>
            <a:r>
              <a:rPr lang="zh-CN" altLang="en-US" sz="1400" spc="300" dirty="0">
                <a:solidFill>
                  <a:schemeClr val="accent1"/>
                </a:solidFill>
              </a:rPr>
              <a:t>函数的实现思路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31520" y="1401697"/>
            <a:ext cx="595274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timer_sleep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函数位于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devices/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timer.c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文件中，系统目前使用的是忙等实现方式，即线程不断地循环，直到时间片耗尽。需要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更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改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timer_sleep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的实现方式。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97" y="2175396"/>
            <a:ext cx="7233730" cy="2378316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2357466" y="3250254"/>
            <a:ext cx="1309277" cy="398202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0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563200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spc="300" dirty="0">
                <a:solidFill>
                  <a:schemeClr val="accent1"/>
                </a:solidFill>
              </a:rPr>
              <a:t>重新</a:t>
            </a:r>
            <a:r>
              <a:rPr lang="zh-CN" altLang="en-US" sz="2400" b="1" spc="300" dirty="0" smtClean="0">
                <a:solidFill>
                  <a:schemeClr val="accent1"/>
                </a:solidFill>
              </a:rPr>
              <a:t>实现</a:t>
            </a:r>
            <a:r>
              <a:rPr lang="en-US" altLang="zh-CN" sz="2400" b="1" spc="300" dirty="0" err="1" smtClean="0">
                <a:solidFill>
                  <a:schemeClr val="accent1"/>
                </a:solidFill>
              </a:rPr>
              <a:t>timer_sleep</a:t>
            </a:r>
            <a:r>
              <a:rPr lang="en-US" altLang="zh-CN" sz="2400" b="1" spc="300" dirty="0">
                <a:solidFill>
                  <a:schemeClr val="accent1"/>
                </a:solidFill>
              </a:rPr>
              <a:t>()</a:t>
            </a:r>
            <a:r>
              <a:rPr lang="zh-CN" altLang="en-US" sz="2400" b="1" spc="300" dirty="0">
                <a:solidFill>
                  <a:schemeClr val="accent1"/>
                </a:solidFill>
              </a:rPr>
              <a:t>函数</a:t>
            </a: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31" name="矩形 46"/>
          <p:cNvSpPr>
            <a:spLocks noChangeArrowheads="1"/>
          </p:cNvSpPr>
          <p:nvPr/>
        </p:nvSpPr>
        <p:spPr bwMode="auto">
          <a:xfrm>
            <a:off x="501585" y="635882"/>
            <a:ext cx="5632004" cy="30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400" spc="300" dirty="0">
                <a:solidFill>
                  <a:schemeClr val="accent1"/>
                </a:solidFill>
              </a:rPr>
              <a:t>分析原本的</a:t>
            </a:r>
            <a:r>
              <a:rPr lang="en-US" altLang="zh-CN" sz="1400" spc="300" dirty="0" err="1">
                <a:solidFill>
                  <a:schemeClr val="accent1"/>
                </a:solidFill>
              </a:rPr>
              <a:t>timer_sleep</a:t>
            </a:r>
            <a:r>
              <a:rPr lang="en-US" altLang="zh-CN" sz="1400" spc="300" dirty="0">
                <a:solidFill>
                  <a:schemeClr val="accent1"/>
                </a:solidFill>
              </a:rPr>
              <a:t>() </a:t>
            </a:r>
            <a:r>
              <a:rPr lang="zh-CN" altLang="en-US" sz="1400" spc="300" dirty="0">
                <a:solidFill>
                  <a:schemeClr val="accent1"/>
                </a:solidFill>
              </a:rPr>
              <a:t>函数的实现思路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92" y="958057"/>
            <a:ext cx="6936867" cy="1996977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1508761" y="1757444"/>
            <a:ext cx="950976" cy="398202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171282" y="1766588"/>
            <a:ext cx="1309277" cy="398202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10145" y="3162684"/>
            <a:ext cx="45833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+mn-ea"/>
              </a:rPr>
              <a:t>intr_level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在代码中是一个结构体，代表能否被中断；</a:t>
            </a:r>
          </a:p>
        </p:txBody>
      </p:sp>
      <p:sp>
        <p:nvSpPr>
          <p:cNvPr id="7" name="矩形 6"/>
          <p:cNvSpPr/>
          <p:nvPr/>
        </p:nvSpPr>
        <p:spPr>
          <a:xfrm>
            <a:off x="421451" y="355573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latin typeface="+mn-ea"/>
              </a:rPr>
              <a:t>intr_disable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做了两件事情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. </a:t>
            </a:r>
            <a:r>
              <a:rPr lang="zh-CN" altLang="en-US" dirty="0">
                <a:latin typeface="+mn-ea"/>
              </a:rPr>
              <a:t>调用</a:t>
            </a:r>
            <a:r>
              <a:rPr lang="en-US" altLang="zh-CN" dirty="0" err="1">
                <a:latin typeface="+mn-ea"/>
              </a:rPr>
              <a:t>intr_get_level</a:t>
            </a:r>
            <a:r>
              <a:rPr lang="en-US" altLang="zh-CN" dirty="0" smtClean="0">
                <a:latin typeface="+mn-ea"/>
              </a:rPr>
              <a:t>()</a:t>
            </a:r>
            <a:r>
              <a:rPr lang="zh-CN" altLang="en-US" dirty="0" smtClean="0">
                <a:latin typeface="+mn-ea"/>
              </a:rPr>
              <a:t>（下一页介绍）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2. </a:t>
            </a:r>
            <a:r>
              <a:rPr lang="zh-CN" altLang="en-US" dirty="0">
                <a:latin typeface="+mn-ea"/>
              </a:rPr>
              <a:t>直接执行汇编代码，调用汇编指令来保证这个线程不能被中断。</a:t>
            </a:r>
          </a:p>
        </p:txBody>
      </p:sp>
    </p:spTree>
    <p:extLst>
      <p:ext uri="{BB962C8B-B14F-4D97-AF65-F5344CB8AC3E}">
        <p14:creationId xmlns:p14="http://schemas.microsoft.com/office/powerpoint/2010/main" val="367634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563200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spc="300" dirty="0">
                <a:solidFill>
                  <a:schemeClr val="accent1"/>
                </a:solidFill>
              </a:rPr>
              <a:t>重新</a:t>
            </a:r>
            <a:r>
              <a:rPr lang="zh-CN" altLang="en-US" sz="2400" b="1" spc="300" dirty="0" smtClean="0">
                <a:solidFill>
                  <a:schemeClr val="accent1"/>
                </a:solidFill>
              </a:rPr>
              <a:t>实现</a:t>
            </a:r>
            <a:r>
              <a:rPr lang="en-US" altLang="zh-CN" sz="2400" b="1" spc="300" dirty="0" err="1" smtClean="0">
                <a:solidFill>
                  <a:schemeClr val="accent1"/>
                </a:solidFill>
              </a:rPr>
              <a:t>timer_sleep</a:t>
            </a:r>
            <a:r>
              <a:rPr lang="en-US" altLang="zh-CN" sz="2400" b="1" spc="300" dirty="0">
                <a:solidFill>
                  <a:schemeClr val="accent1"/>
                </a:solidFill>
              </a:rPr>
              <a:t>()</a:t>
            </a:r>
            <a:r>
              <a:rPr lang="zh-CN" altLang="en-US" sz="2400" b="1" spc="300" dirty="0">
                <a:solidFill>
                  <a:schemeClr val="accent1"/>
                </a:solidFill>
              </a:rPr>
              <a:t>函数</a:t>
            </a: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31" name="矩形 46"/>
          <p:cNvSpPr>
            <a:spLocks noChangeArrowheads="1"/>
          </p:cNvSpPr>
          <p:nvPr/>
        </p:nvSpPr>
        <p:spPr bwMode="auto">
          <a:xfrm>
            <a:off x="501585" y="635882"/>
            <a:ext cx="5632004" cy="30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400" spc="300" dirty="0">
                <a:solidFill>
                  <a:schemeClr val="accent1"/>
                </a:solidFill>
              </a:rPr>
              <a:t>分析原本的</a:t>
            </a:r>
            <a:r>
              <a:rPr lang="en-US" altLang="zh-CN" sz="1400" spc="300" dirty="0" err="1">
                <a:solidFill>
                  <a:schemeClr val="accent1"/>
                </a:solidFill>
              </a:rPr>
              <a:t>timer_sleep</a:t>
            </a:r>
            <a:r>
              <a:rPr lang="en-US" altLang="zh-CN" sz="1400" spc="300" dirty="0">
                <a:solidFill>
                  <a:schemeClr val="accent1"/>
                </a:solidFill>
              </a:rPr>
              <a:t>() </a:t>
            </a:r>
            <a:r>
              <a:rPr lang="zh-CN" altLang="en-US" sz="1400" spc="300" dirty="0">
                <a:solidFill>
                  <a:schemeClr val="accent1"/>
                </a:solidFill>
              </a:rPr>
              <a:t>函数的实现思路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92" y="943657"/>
            <a:ext cx="6651714" cy="330748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217821" y="412932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+mn-ea"/>
              </a:rPr>
              <a:t>在这里，没有继续调用函数，所以</a:t>
            </a:r>
            <a:r>
              <a:rPr lang="en-US" altLang="zh-CN" dirty="0" err="1">
                <a:latin typeface="+mn-ea"/>
              </a:rPr>
              <a:t>intr_disable</a:t>
            </a:r>
            <a:r>
              <a:rPr lang="en-US" altLang="zh-CN" dirty="0">
                <a:latin typeface="+mn-ea"/>
              </a:rPr>
              <a:t>() </a:t>
            </a:r>
            <a:r>
              <a:rPr lang="zh-CN" altLang="en-US" dirty="0">
                <a:latin typeface="+mn-ea"/>
              </a:rPr>
              <a:t>函数是调用的最远的地方了。</a:t>
            </a:r>
          </a:p>
        </p:txBody>
      </p:sp>
    </p:spTree>
    <p:extLst>
      <p:ext uri="{BB962C8B-B14F-4D97-AF65-F5344CB8AC3E}">
        <p14:creationId xmlns:p14="http://schemas.microsoft.com/office/powerpoint/2010/main" val="109229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563200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spc="300" dirty="0">
                <a:solidFill>
                  <a:schemeClr val="accent1"/>
                </a:solidFill>
              </a:rPr>
              <a:t>重新</a:t>
            </a:r>
            <a:r>
              <a:rPr lang="zh-CN" altLang="en-US" sz="2400" b="1" spc="300" dirty="0" smtClean="0">
                <a:solidFill>
                  <a:schemeClr val="accent1"/>
                </a:solidFill>
              </a:rPr>
              <a:t>实现</a:t>
            </a:r>
            <a:r>
              <a:rPr lang="en-US" altLang="zh-CN" sz="2400" b="1" spc="300" dirty="0" err="1" smtClean="0">
                <a:solidFill>
                  <a:schemeClr val="accent1"/>
                </a:solidFill>
              </a:rPr>
              <a:t>timer_sleep</a:t>
            </a:r>
            <a:r>
              <a:rPr lang="en-US" altLang="zh-CN" sz="2400" b="1" spc="300" dirty="0">
                <a:solidFill>
                  <a:schemeClr val="accent1"/>
                </a:solidFill>
              </a:rPr>
              <a:t>()</a:t>
            </a:r>
            <a:r>
              <a:rPr lang="zh-CN" altLang="en-US" sz="2400" b="1" spc="300" dirty="0">
                <a:solidFill>
                  <a:schemeClr val="accent1"/>
                </a:solidFill>
              </a:rPr>
              <a:t>函数</a:t>
            </a: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31" name="矩形 46"/>
          <p:cNvSpPr>
            <a:spLocks noChangeArrowheads="1"/>
          </p:cNvSpPr>
          <p:nvPr/>
        </p:nvSpPr>
        <p:spPr bwMode="auto">
          <a:xfrm>
            <a:off x="501585" y="635882"/>
            <a:ext cx="5632004" cy="30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400" spc="300" dirty="0">
                <a:solidFill>
                  <a:schemeClr val="accent1"/>
                </a:solidFill>
              </a:rPr>
              <a:t>分析原本的</a:t>
            </a:r>
            <a:r>
              <a:rPr lang="en-US" altLang="zh-CN" sz="1400" spc="300" dirty="0" err="1">
                <a:solidFill>
                  <a:schemeClr val="accent1"/>
                </a:solidFill>
              </a:rPr>
              <a:t>timer_sleep</a:t>
            </a:r>
            <a:r>
              <a:rPr lang="en-US" altLang="zh-CN" sz="1400" spc="300" dirty="0">
                <a:solidFill>
                  <a:schemeClr val="accent1"/>
                </a:solidFill>
              </a:rPr>
              <a:t>() </a:t>
            </a:r>
            <a:r>
              <a:rPr lang="zh-CN" altLang="en-US" sz="1400" spc="300" dirty="0">
                <a:solidFill>
                  <a:schemeClr val="accent1"/>
                </a:solidFill>
              </a:rPr>
              <a:t>函数的实现思路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10" y="1280317"/>
            <a:ext cx="7533686" cy="297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5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563200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spc="300" dirty="0">
                <a:solidFill>
                  <a:schemeClr val="accent1"/>
                </a:solidFill>
              </a:rPr>
              <a:t>重新</a:t>
            </a:r>
            <a:r>
              <a:rPr lang="zh-CN" altLang="en-US" sz="2400" b="1" spc="300" dirty="0" smtClean="0">
                <a:solidFill>
                  <a:schemeClr val="accent1"/>
                </a:solidFill>
              </a:rPr>
              <a:t>实现</a:t>
            </a:r>
            <a:r>
              <a:rPr lang="en-US" altLang="zh-CN" sz="2400" b="1" spc="300" dirty="0" err="1" smtClean="0">
                <a:solidFill>
                  <a:schemeClr val="accent1"/>
                </a:solidFill>
              </a:rPr>
              <a:t>timer_sleep</a:t>
            </a:r>
            <a:r>
              <a:rPr lang="en-US" altLang="zh-CN" sz="2400" b="1" spc="300" dirty="0">
                <a:solidFill>
                  <a:schemeClr val="accent1"/>
                </a:solidFill>
              </a:rPr>
              <a:t>()</a:t>
            </a:r>
            <a:r>
              <a:rPr lang="zh-CN" altLang="en-US" sz="2400" b="1" spc="300" dirty="0">
                <a:solidFill>
                  <a:schemeClr val="accent1"/>
                </a:solidFill>
              </a:rPr>
              <a:t>函数</a:t>
            </a: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31" name="矩形 46"/>
          <p:cNvSpPr>
            <a:spLocks noChangeArrowheads="1"/>
          </p:cNvSpPr>
          <p:nvPr/>
        </p:nvSpPr>
        <p:spPr bwMode="auto">
          <a:xfrm>
            <a:off x="501585" y="635882"/>
            <a:ext cx="5632004" cy="30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400" spc="300" dirty="0">
                <a:solidFill>
                  <a:schemeClr val="accent1"/>
                </a:solidFill>
              </a:rPr>
              <a:t>分析原本的</a:t>
            </a:r>
            <a:r>
              <a:rPr lang="en-US" altLang="zh-CN" sz="1400" spc="300" dirty="0" err="1">
                <a:solidFill>
                  <a:schemeClr val="accent1"/>
                </a:solidFill>
              </a:rPr>
              <a:t>timer_sleep</a:t>
            </a:r>
            <a:r>
              <a:rPr lang="en-US" altLang="zh-CN" sz="1400" spc="300" dirty="0">
                <a:solidFill>
                  <a:schemeClr val="accent1"/>
                </a:solidFill>
              </a:rPr>
              <a:t>() </a:t>
            </a:r>
            <a:r>
              <a:rPr lang="zh-CN" altLang="en-US" sz="1400" spc="300" dirty="0">
                <a:solidFill>
                  <a:schemeClr val="accent1"/>
                </a:solidFill>
              </a:rPr>
              <a:t>函数的实现思路</a:t>
            </a:r>
          </a:p>
        </p:txBody>
      </p:sp>
      <p:sp>
        <p:nvSpPr>
          <p:cNvPr id="2" name="矩形 1"/>
          <p:cNvSpPr/>
          <p:nvPr/>
        </p:nvSpPr>
        <p:spPr>
          <a:xfrm>
            <a:off x="589333" y="1158796"/>
            <a:ext cx="59719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+mn-ea"/>
              </a:rPr>
              <a:t>回到</a:t>
            </a:r>
            <a:r>
              <a:rPr lang="en-US" altLang="zh-CN" dirty="0" err="1" smtClean="0">
                <a:latin typeface="+mn-ea"/>
              </a:rPr>
              <a:t>timer_ticks</a:t>
            </a:r>
            <a:r>
              <a:rPr lang="en-US" altLang="zh-CN" dirty="0" smtClean="0">
                <a:latin typeface="+mn-ea"/>
              </a:rPr>
              <a:t>()</a:t>
            </a:r>
            <a:r>
              <a:rPr lang="zh-CN" altLang="en-US" dirty="0" smtClean="0">
                <a:latin typeface="+mn-ea"/>
              </a:rPr>
              <a:t>，还</a:t>
            </a:r>
            <a:r>
              <a:rPr lang="zh-CN" altLang="en-US" dirty="0">
                <a:latin typeface="+mn-ea"/>
              </a:rPr>
              <a:t>调用了</a:t>
            </a:r>
            <a:r>
              <a:rPr lang="en-US" altLang="zh-CN" dirty="0" err="1">
                <a:latin typeface="+mn-ea"/>
              </a:rPr>
              <a:t>intr_set_level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函数以恢复之前的中断状态。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20" y="1591738"/>
            <a:ext cx="6016769" cy="15209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9333" y="3288925"/>
            <a:ext cx="65465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如果之前是允许中断的（</a:t>
            </a:r>
            <a:r>
              <a:rPr lang="en-US" altLang="zh-CN" dirty="0">
                <a:latin typeface="+mn-ea"/>
              </a:rPr>
              <a:t>INTR_ON</a:t>
            </a:r>
            <a:r>
              <a:rPr lang="zh-CN" altLang="en-US" dirty="0">
                <a:latin typeface="+mn-ea"/>
              </a:rPr>
              <a:t>）则</a:t>
            </a:r>
            <a:r>
              <a:rPr lang="en-US" altLang="zh-CN" dirty="0">
                <a:latin typeface="+mn-ea"/>
              </a:rPr>
              <a:t>enable</a:t>
            </a:r>
            <a:r>
              <a:rPr lang="zh-CN" altLang="en-US" dirty="0" smtClean="0">
                <a:latin typeface="+mn-ea"/>
              </a:rPr>
              <a:t>，否则</a:t>
            </a:r>
            <a:r>
              <a:rPr lang="zh-CN" altLang="en-US" dirty="0">
                <a:latin typeface="+mn-ea"/>
              </a:rPr>
              <a:t>就</a:t>
            </a:r>
            <a:r>
              <a:rPr lang="en-US" altLang="zh-CN" dirty="0">
                <a:latin typeface="+mn-ea"/>
              </a:rPr>
              <a:t>disable</a:t>
            </a:r>
            <a:r>
              <a:rPr lang="zh-CN" altLang="en-US" dirty="0">
                <a:latin typeface="+mn-ea"/>
              </a:rPr>
              <a:t>。</a:t>
            </a:r>
          </a:p>
        </p:txBody>
      </p:sp>
      <p:sp>
        <p:nvSpPr>
          <p:cNvPr id="6" name="椭圆 5"/>
          <p:cNvSpPr/>
          <p:nvPr/>
        </p:nvSpPr>
        <p:spPr>
          <a:xfrm>
            <a:off x="1644362" y="2555982"/>
            <a:ext cx="3204445" cy="42005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9333" y="3596702"/>
            <a:ext cx="39180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+mn-ea"/>
              </a:rPr>
              <a:t>由此可以基本分析完了</a:t>
            </a:r>
            <a:r>
              <a:rPr lang="en-US" altLang="zh-CN" dirty="0" err="1" smtClean="0">
                <a:latin typeface="+mn-ea"/>
              </a:rPr>
              <a:t>timer_ticks</a:t>
            </a:r>
            <a:r>
              <a:rPr lang="en-US" altLang="zh-CN" dirty="0" smtClean="0">
                <a:latin typeface="+mn-ea"/>
              </a:rPr>
              <a:t>()</a:t>
            </a:r>
            <a:r>
              <a:rPr lang="zh-CN" altLang="en-US" dirty="0" smtClean="0">
                <a:latin typeface="+mn-ea"/>
              </a:rPr>
              <a:t>这个函数。</a:t>
            </a:r>
            <a:endParaRPr lang="zh-CN" altLang="en-US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333" y="4001551"/>
            <a:ext cx="6418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并且</a:t>
            </a:r>
            <a:r>
              <a:rPr lang="zh-CN" altLang="en-US" dirty="0" smtClean="0">
                <a:latin typeface="+mn-ea"/>
              </a:rPr>
              <a:t>从</a:t>
            </a:r>
            <a:r>
              <a:rPr lang="en-US" altLang="zh-CN" dirty="0" err="1" smtClean="0">
                <a:latin typeface="+mn-ea"/>
              </a:rPr>
              <a:t>timer.c</a:t>
            </a:r>
            <a:r>
              <a:rPr lang="zh-CN" altLang="en-US" dirty="0" smtClean="0">
                <a:latin typeface="+mn-ea"/>
              </a:rPr>
              <a:t>这个文件一</a:t>
            </a:r>
            <a:r>
              <a:rPr lang="zh-CN" altLang="en-US" dirty="0">
                <a:latin typeface="+mn-ea"/>
              </a:rPr>
              <a:t>开始的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“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static int64_t ticks; ” </a:t>
            </a:r>
            <a:r>
              <a:rPr lang="zh-CN" altLang="en-US" dirty="0">
                <a:latin typeface="+mn-ea"/>
              </a:rPr>
              <a:t>可以知道：从</a:t>
            </a:r>
            <a:r>
              <a:rPr lang="en-US" altLang="zh-CN" dirty="0">
                <a:latin typeface="+mn-ea"/>
              </a:rPr>
              <a:t>pintos </a:t>
            </a:r>
            <a:r>
              <a:rPr lang="zh-CN" altLang="en-US" dirty="0">
                <a:latin typeface="+mn-ea"/>
              </a:rPr>
              <a:t>被启动开始，</a:t>
            </a:r>
            <a:r>
              <a:rPr lang="en-US" altLang="zh-CN" dirty="0">
                <a:latin typeface="+mn-ea"/>
              </a:rPr>
              <a:t>ticks </a:t>
            </a:r>
            <a:r>
              <a:rPr lang="zh-CN" altLang="en-US" dirty="0">
                <a:latin typeface="+mn-ea"/>
              </a:rPr>
              <a:t>就一直在计时，代表着操作系统执行单位时间的前进计量。</a:t>
            </a:r>
          </a:p>
        </p:txBody>
      </p:sp>
    </p:spTree>
    <p:extLst>
      <p:ext uri="{BB962C8B-B14F-4D97-AF65-F5344CB8AC3E}">
        <p14:creationId xmlns:p14="http://schemas.microsoft.com/office/powerpoint/2010/main" val="216785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563200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400" b="1" spc="300" dirty="0">
                <a:solidFill>
                  <a:schemeClr val="accent1"/>
                </a:solidFill>
              </a:rPr>
              <a:t>重新</a:t>
            </a:r>
            <a:r>
              <a:rPr lang="zh-CN" altLang="en-US" sz="2400" b="1" spc="300" dirty="0" smtClean="0">
                <a:solidFill>
                  <a:schemeClr val="accent1"/>
                </a:solidFill>
              </a:rPr>
              <a:t>实现</a:t>
            </a:r>
            <a:r>
              <a:rPr lang="en-US" altLang="zh-CN" sz="2400" b="1" spc="300" dirty="0" err="1" smtClean="0">
                <a:solidFill>
                  <a:schemeClr val="accent1"/>
                </a:solidFill>
              </a:rPr>
              <a:t>timer_sleep</a:t>
            </a:r>
            <a:r>
              <a:rPr lang="en-US" altLang="zh-CN" sz="2400" b="1" spc="300" dirty="0">
                <a:solidFill>
                  <a:schemeClr val="accent1"/>
                </a:solidFill>
              </a:rPr>
              <a:t>()</a:t>
            </a:r>
            <a:r>
              <a:rPr lang="zh-CN" altLang="en-US" sz="2400" b="1" spc="300" dirty="0">
                <a:solidFill>
                  <a:schemeClr val="accent1"/>
                </a:solidFill>
              </a:rPr>
              <a:t>函数</a:t>
            </a: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18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31" name="矩形 46"/>
          <p:cNvSpPr>
            <a:spLocks noChangeArrowheads="1"/>
          </p:cNvSpPr>
          <p:nvPr/>
        </p:nvSpPr>
        <p:spPr bwMode="auto">
          <a:xfrm>
            <a:off x="501585" y="635882"/>
            <a:ext cx="5632004" cy="30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1400" spc="300" dirty="0">
                <a:solidFill>
                  <a:schemeClr val="accent1"/>
                </a:solidFill>
              </a:rPr>
              <a:t>分析原本的</a:t>
            </a:r>
            <a:r>
              <a:rPr lang="en-US" altLang="zh-CN" sz="1400" spc="300" dirty="0" err="1">
                <a:solidFill>
                  <a:schemeClr val="accent1"/>
                </a:solidFill>
              </a:rPr>
              <a:t>timer_sleep</a:t>
            </a:r>
            <a:r>
              <a:rPr lang="en-US" altLang="zh-CN" sz="1400" spc="300" dirty="0">
                <a:solidFill>
                  <a:schemeClr val="accent1"/>
                </a:solidFill>
              </a:rPr>
              <a:t>() </a:t>
            </a:r>
            <a:r>
              <a:rPr lang="zh-CN" altLang="en-US" sz="1400" spc="300" dirty="0">
                <a:solidFill>
                  <a:schemeClr val="accent1"/>
                </a:solidFill>
              </a:rPr>
              <a:t>函数的实现思路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43" y="1856892"/>
            <a:ext cx="6481662" cy="79448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01585" y="1398851"/>
            <a:ext cx="65465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关注回</a:t>
            </a:r>
            <a:r>
              <a:rPr lang="en-US" altLang="zh-CN" dirty="0" err="1" smtClean="0">
                <a:latin typeface="+mn-ea"/>
              </a:rPr>
              <a:t>timer_sleep</a:t>
            </a:r>
            <a:r>
              <a:rPr lang="en-US" altLang="zh-CN" dirty="0" smtClean="0">
                <a:latin typeface="+mn-ea"/>
              </a:rPr>
              <a:t>()</a:t>
            </a:r>
            <a:r>
              <a:rPr lang="zh-CN" altLang="en-US" dirty="0" smtClean="0">
                <a:latin typeface="+mn-ea"/>
              </a:rPr>
              <a:t>函数里，其中有一段</a:t>
            </a:r>
            <a:r>
              <a:rPr lang="en-US" altLang="zh-CN" dirty="0" smtClean="0">
                <a:latin typeface="+mn-ea"/>
              </a:rPr>
              <a:t>while</a:t>
            </a:r>
            <a:r>
              <a:rPr lang="zh-CN" altLang="en-US" dirty="0" smtClean="0">
                <a:latin typeface="+mn-ea"/>
              </a:rPr>
              <a:t>循环如下：</a:t>
            </a:r>
            <a:endParaRPr lang="zh-CN" altLang="en-US" dirty="0"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1585" y="2798091"/>
            <a:ext cx="56898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这个</a:t>
            </a:r>
            <a:r>
              <a:rPr lang="en-US" altLang="zh-CN" dirty="0" smtClean="0">
                <a:latin typeface="+mn-ea"/>
              </a:rPr>
              <a:t>start</a:t>
            </a:r>
            <a:r>
              <a:rPr lang="zh-CN" altLang="en-US" dirty="0" smtClean="0">
                <a:latin typeface="+mn-ea"/>
              </a:rPr>
              <a:t>是在该函数执行的开始，获取到的一个起始时间。</a:t>
            </a:r>
            <a:r>
              <a:rPr lang="zh-CN" altLang="en-US" dirty="0"/>
              <a:t>函数断言必须可以被中断，否则会一直死循环。之后，</a:t>
            </a:r>
            <a:r>
              <a:rPr lang="zh-CN" altLang="en-US" dirty="0" smtClean="0"/>
              <a:t>函数</a:t>
            </a:r>
            <a:r>
              <a:rPr lang="zh-CN" altLang="en-US" dirty="0"/>
              <a:t>进入</a:t>
            </a:r>
            <a:r>
              <a:rPr lang="zh-CN" altLang="en-US" dirty="0" smtClean="0"/>
              <a:t>循环，执行</a:t>
            </a:r>
            <a:r>
              <a:rPr lang="en-US" altLang="zh-CN" dirty="0" err="1" smtClean="0"/>
              <a:t>thread_yield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。</a:t>
            </a:r>
            <a:endParaRPr lang="zh-CN" altLang="en-US" dirty="0">
              <a:latin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24642" y="2115746"/>
            <a:ext cx="1309036" cy="23702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01585" y="3637354"/>
            <a:ext cx="65307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n-ea"/>
              </a:rPr>
              <a:t>ticks </a:t>
            </a:r>
            <a:r>
              <a:rPr lang="zh-CN" altLang="en-US" dirty="0">
                <a:latin typeface="+mn-ea"/>
              </a:rPr>
              <a:t>作为形参，并不是全局变量，所以观察一下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timer_elapsed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() </a:t>
            </a:r>
            <a:r>
              <a:rPr lang="zh-CN" altLang="en-US" dirty="0">
                <a:latin typeface="+mn-ea"/>
              </a:rPr>
              <a:t>函数</a:t>
            </a:r>
            <a:r>
              <a:rPr lang="zh-CN" altLang="en-US" dirty="0" smtClean="0">
                <a:latin typeface="+mn-ea"/>
              </a:rPr>
              <a:t>。阅读发现：</a:t>
            </a:r>
            <a:r>
              <a:rPr lang="en-US" altLang="zh-CN" dirty="0" err="1" smtClean="0">
                <a:latin typeface="+mn-ea"/>
              </a:rPr>
              <a:t>timer_elapsed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返回了当前时间与</a:t>
            </a:r>
            <a:r>
              <a:rPr lang="en-US" altLang="zh-CN" dirty="0" smtClean="0">
                <a:latin typeface="+mn-ea"/>
              </a:rPr>
              <a:t>then</a:t>
            </a:r>
            <a:r>
              <a:rPr lang="zh-CN" altLang="en-US" dirty="0" smtClean="0">
                <a:latin typeface="+mn-ea"/>
              </a:rPr>
              <a:t>之间的时间间隔。因此，这个</a:t>
            </a:r>
            <a:r>
              <a:rPr lang="en-US" altLang="zh-CN" dirty="0" smtClean="0">
                <a:latin typeface="+mn-ea"/>
              </a:rPr>
              <a:t>while</a:t>
            </a:r>
            <a:r>
              <a:rPr lang="zh-CN" altLang="en-US" dirty="0" smtClean="0">
                <a:latin typeface="+mn-ea"/>
              </a:rPr>
              <a:t>循环实质上是在</a:t>
            </a:r>
            <a:r>
              <a:rPr lang="en-US" altLang="zh-CN" dirty="0" smtClean="0">
                <a:latin typeface="+mn-ea"/>
              </a:rPr>
              <a:t>ticks </a:t>
            </a:r>
            <a:r>
              <a:rPr lang="zh-CN" altLang="en-US" dirty="0" smtClean="0">
                <a:latin typeface="+mn-ea"/>
              </a:rPr>
              <a:t>时间内不断执行</a:t>
            </a:r>
            <a:r>
              <a:rPr lang="en-US" altLang="zh-CN" dirty="0" err="1" smtClean="0">
                <a:latin typeface="+mn-ea"/>
              </a:rPr>
              <a:t>thread_yield</a:t>
            </a:r>
            <a:r>
              <a:rPr lang="zh-CN" altLang="en-US" dirty="0" smtClean="0">
                <a:latin typeface="+mn-ea"/>
              </a:rPr>
              <a:t>（下一页展示）。</a:t>
            </a:r>
            <a:endParaRPr lang="zh-CN" altLang="en-US" dirty="0">
              <a:latin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297910" y="2302217"/>
            <a:ext cx="1309036" cy="23702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4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6">
      <a:dk1>
        <a:srgbClr val="000000"/>
      </a:dk1>
      <a:lt1>
        <a:sysClr val="window" lastClr="FFFFFF"/>
      </a:lt1>
      <a:dk2>
        <a:srgbClr val="4F271C"/>
      </a:dk2>
      <a:lt2>
        <a:srgbClr val="E7DEC9"/>
      </a:lt2>
      <a:accent1>
        <a:srgbClr val="C00000"/>
      </a:accent1>
      <a:accent2>
        <a:srgbClr val="C00000"/>
      </a:accent2>
      <a:accent3>
        <a:srgbClr val="C00000"/>
      </a:accent3>
      <a:accent4>
        <a:srgbClr val="C00000"/>
      </a:accent4>
      <a:accent5>
        <a:srgbClr val="C00000"/>
      </a:accent5>
      <a:accent6>
        <a:srgbClr val="C00000"/>
      </a:accent6>
      <a:hlink>
        <a:srgbClr val="C00000"/>
      </a:hlink>
      <a:folHlink>
        <a:srgbClr val="C00000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A000120140627A33KPBG</Template>
  <TotalTime>7849</TotalTime>
  <Words>1099</Words>
  <Application>Microsoft Office PowerPoint</Application>
  <PresentationFormat>全屏显示(16:9)</PresentationFormat>
  <Paragraphs>108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LMMono10-Regular-Identity-H</vt:lpstr>
      <vt:lpstr>LMRoman10-Regular-Identity-H</vt:lpstr>
      <vt:lpstr>宋体</vt:lpstr>
      <vt:lpstr>微软雅黑</vt:lpstr>
      <vt:lpstr>幼圆</vt:lpstr>
      <vt:lpstr>Arial</vt:lpstr>
      <vt:lpstr>Arial Black</vt:lpstr>
      <vt:lpstr>Calibri</vt:lpstr>
      <vt:lpstr>Wingdings 2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蓝色实用开题报告</dc:title>
  <dc:creator>第一PPT</dc:creator>
  <cp:keywords>www.1ppt.com</cp:keywords>
  <dc:description>www.1ppt.com</dc:description>
  <cp:lastModifiedBy>GHOST</cp:lastModifiedBy>
  <cp:revision>513</cp:revision>
  <dcterms:created xsi:type="dcterms:W3CDTF">2014-06-03T07:56:23Z</dcterms:created>
  <dcterms:modified xsi:type="dcterms:W3CDTF">2024-12-02T05:43:33Z</dcterms:modified>
</cp:coreProperties>
</file>