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79"/>
  </p:notesMasterIdLst>
  <p:handoutMasterIdLst>
    <p:handoutMasterId r:id="rId80"/>
  </p:handoutMasterIdLst>
  <p:sldIdLst>
    <p:sldId id="256" r:id="rId2"/>
    <p:sldId id="395" r:id="rId3"/>
    <p:sldId id="396" r:id="rId4"/>
    <p:sldId id="397" r:id="rId5"/>
    <p:sldId id="402" r:id="rId6"/>
    <p:sldId id="275" r:id="rId7"/>
    <p:sldId id="276" r:id="rId8"/>
    <p:sldId id="257" r:id="rId9"/>
    <p:sldId id="289" r:id="rId10"/>
    <p:sldId id="310" r:id="rId11"/>
    <p:sldId id="290" r:id="rId12"/>
    <p:sldId id="315" r:id="rId13"/>
    <p:sldId id="371" r:id="rId14"/>
    <p:sldId id="311" r:id="rId15"/>
    <p:sldId id="384" r:id="rId16"/>
    <p:sldId id="312" r:id="rId17"/>
    <p:sldId id="293" r:id="rId18"/>
    <p:sldId id="294" r:id="rId19"/>
    <p:sldId id="295" r:id="rId20"/>
    <p:sldId id="296" r:id="rId21"/>
    <p:sldId id="372" r:id="rId22"/>
    <p:sldId id="373" r:id="rId23"/>
    <p:sldId id="345" r:id="rId24"/>
    <p:sldId id="339" r:id="rId25"/>
    <p:sldId id="400" r:id="rId26"/>
    <p:sldId id="401" r:id="rId27"/>
    <p:sldId id="346" r:id="rId28"/>
    <p:sldId id="347" r:id="rId29"/>
    <p:sldId id="385" r:id="rId30"/>
    <p:sldId id="298" r:id="rId31"/>
    <p:sldId id="330" r:id="rId32"/>
    <p:sldId id="332" r:id="rId33"/>
    <p:sldId id="337" r:id="rId34"/>
    <p:sldId id="331" r:id="rId35"/>
    <p:sldId id="299" r:id="rId36"/>
    <p:sldId id="300" r:id="rId37"/>
    <p:sldId id="363" r:id="rId38"/>
    <p:sldId id="301" r:id="rId39"/>
    <p:sldId id="302" r:id="rId40"/>
    <p:sldId id="314" r:id="rId41"/>
    <p:sldId id="374" r:id="rId42"/>
    <p:sldId id="386" r:id="rId43"/>
    <p:sldId id="266" r:id="rId44"/>
    <p:sldId id="367" r:id="rId45"/>
    <p:sldId id="369" r:id="rId46"/>
    <p:sldId id="370" r:id="rId47"/>
    <p:sldId id="258" r:id="rId48"/>
    <p:sldId id="271" r:id="rId49"/>
    <p:sldId id="355" r:id="rId50"/>
    <p:sldId id="376" r:id="rId51"/>
    <p:sldId id="377" r:id="rId52"/>
    <p:sldId id="378" r:id="rId53"/>
    <p:sldId id="379" r:id="rId54"/>
    <p:sldId id="387" r:id="rId55"/>
    <p:sldId id="388" r:id="rId56"/>
    <p:sldId id="389" r:id="rId57"/>
    <p:sldId id="381" r:id="rId58"/>
    <p:sldId id="390" r:id="rId59"/>
    <p:sldId id="380" r:id="rId60"/>
    <p:sldId id="320" r:id="rId61"/>
    <p:sldId id="392" r:id="rId62"/>
    <p:sldId id="393" r:id="rId63"/>
    <p:sldId id="324" r:id="rId64"/>
    <p:sldId id="382" r:id="rId65"/>
    <p:sldId id="353" r:id="rId66"/>
    <p:sldId id="366" r:id="rId67"/>
    <p:sldId id="329" r:id="rId68"/>
    <p:sldId id="394" r:id="rId69"/>
    <p:sldId id="328" r:id="rId70"/>
    <p:sldId id="336" r:id="rId71"/>
    <p:sldId id="357" r:id="rId72"/>
    <p:sldId id="383" r:id="rId73"/>
    <p:sldId id="358" r:id="rId74"/>
    <p:sldId id="359" r:id="rId75"/>
    <p:sldId id="360" r:id="rId76"/>
    <p:sldId id="398" r:id="rId77"/>
    <p:sldId id="399" r:id="rId78"/>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40" autoAdjust="0"/>
    <p:restoredTop sz="97017" autoAdjust="0"/>
  </p:normalViewPr>
  <p:slideViewPr>
    <p:cSldViewPr>
      <p:cViewPr varScale="1">
        <p:scale>
          <a:sx n="73" d="100"/>
          <a:sy n="73" d="100"/>
        </p:scale>
        <p:origin x="8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66"/>
    </p:cViewPr>
  </p:sorterViewPr>
  <p:notesViewPr>
    <p:cSldViewPr>
      <p:cViewPr varScale="1">
        <p:scale>
          <a:sx n="57" d="100"/>
          <a:sy n="57" d="100"/>
        </p:scale>
        <p:origin x="2506" y="5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20"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r" defTabSz="966479">
              <a:defRPr sz="1200" smtClean="0"/>
            </a:lvl1pPr>
          </a:lstStyle>
          <a:p>
            <a:pPr>
              <a:defRPr/>
            </a:pPr>
            <a:r>
              <a:rPr lang="en-US" sz="1100" dirty="0">
                <a:latin typeface="+mn-lt"/>
              </a:rPr>
              <a:t>Syntax Analysis</a:t>
            </a:r>
          </a:p>
        </p:txBody>
      </p:sp>
      <p:sp>
        <p:nvSpPr>
          <p:cNvPr id="59397" name="Rectangle 5"/>
          <p:cNvSpPr>
            <a:spLocks noGrp="1" noChangeArrowheads="1"/>
          </p:cNvSpPr>
          <p:nvPr>
            <p:ph type="sldNum" sz="quarter" idx="3"/>
          </p:nvPr>
        </p:nvSpPr>
        <p:spPr bwMode="auto">
          <a:xfrm>
            <a:off x="4144620" y="9120815"/>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r" defTabSz="966479">
              <a:defRPr sz="1200" smtClean="0"/>
            </a:lvl1pPr>
          </a:lstStyle>
          <a:p>
            <a:pPr>
              <a:defRPr/>
            </a:pPr>
            <a:r>
              <a:rPr lang="en-US" sz="1100">
                <a:latin typeface="+mn-lt"/>
              </a:rPr>
              <a:t>6-</a:t>
            </a:r>
            <a:fld id="{328A1A18-0D16-48A6-9D6A-656124C16658}"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83818185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2"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l" defTabSz="966479">
              <a:defRPr sz="1200" smtClean="0"/>
            </a:lvl1pPr>
          </a:lstStyle>
          <a:p>
            <a:pPr>
              <a:defRPr/>
            </a:pPr>
            <a:r>
              <a:rPr lang="en-US"/>
              <a:t>Parsing</a:t>
            </a:r>
          </a:p>
        </p:txBody>
      </p:sp>
      <p:sp>
        <p:nvSpPr>
          <p:cNvPr id="64515" name="Rectangle 3"/>
          <p:cNvSpPr>
            <a:spLocks noGrp="1" noChangeArrowheads="1"/>
          </p:cNvSpPr>
          <p:nvPr>
            <p:ph type="dt" idx="1"/>
          </p:nvPr>
        </p:nvSpPr>
        <p:spPr bwMode="auto">
          <a:xfrm>
            <a:off x="4144620"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r" defTabSz="966479">
              <a:defRPr sz="1200" smtClean="0"/>
            </a:lvl1pPr>
          </a:lstStyle>
          <a:p>
            <a:pPr>
              <a:defRPr/>
            </a:pPr>
            <a:endParaRPr lang="en-US"/>
          </a:p>
        </p:txBody>
      </p:sp>
      <p:sp>
        <p:nvSpPr>
          <p:cNvPr id="3584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5" y="4561228"/>
            <a:ext cx="5363817" cy="4320213"/>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2" y="9120815"/>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l" defTabSz="966479">
              <a:defRPr sz="1200" smtClean="0"/>
            </a:lvl1pPr>
          </a:lstStyle>
          <a:p>
            <a:pPr>
              <a:defRPr/>
            </a:pPr>
            <a:endParaRPr lang="en-US"/>
          </a:p>
        </p:txBody>
      </p:sp>
      <p:sp>
        <p:nvSpPr>
          <p:cNvPr id="64519" name="Rectangle 7"/>
          <p:cNvSpPr>
            <a:spLocks noGrp="1" noChangeArrowheads="1"/>
          </p:cNvSpPr>
          <p:nvPr>
            <p:ph type="sldNum" sz="quarter" idx="5"/>
          </p:nvPr>
        </p:nvSpPr>
        <p:spPr bwMode="auto">
          <a:xfrm>
            <a:off x="4144620" y="9120815"/>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r" defTabSz="966479">
              <a:defRPr sz="1200" smtClean="0"/>
            </a:lvl1pPr>
          </a:lstStyle>
          <a:p>
            <a:pPr>
              <a:defRPr/>
            </a:pPr>
            <a:fld id="{0A3EBC75-E27E-4C29-8D1F-C210F5625BD8}" type="slidenum">
              <a:rPr lang="en-US"/>
              <a:pPr>
                <a:defRPr/>
              </a:pPr>
              <a:t>‹#›</a:t>
            </a:fld>
            <a:endParaRPr lang="en-US"/>
          </a:p>
        </p:txBody>
      </p:sp>
    </p:spTree>
    <p:extLst>
      <p:ext uri="{BB962C8B-B14F-4D97-AF65-F5344CB8AC3E}">
        <p14:creationId xmlns:p14="http://schemas.microsoft.com/office/powerpoint/2010/main" val="143509331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a:t>Parsing</a:t>
            </a:r>
          </a:p>
        </p:txBody>
      </p:sp>
      <p:sp>
        <p:nvSpPr>
          <p:cNvPr id="36867" name="Rectangle 7"/>
          <p:cNvSpPr>
            <a:spLocks noGrp="1" noChangeArrowheads="1"/>
          </p:cNvSpPr>
          <p:nvPr>
            <p:ph type="sldNum" sz="quarter" idx="5"/>
          </p:nvPr>
        </p:nvSpPr>
        <p:spPr>
          <a:noFill/>
        </p:spPr>
        <p:txBody>
          <a:bodyPr/>
          <a:lstStyle/>
          <a:p>
            <a:fld id="{CC2E8EB1-791B-4C5D-84F8-9C75F68238B6}" type="slidenum">
              <a:rPr lang="en-US"/>
              <a:pPr/>
              <a:t>1</a:t>
            </a:fld>
            <a:endParaRPr lang="en-US"/>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p:spPr>
        <p:txBody>
          <a:bodyPr/>
          <a:lstStyle/>
          <a:p>
            <a:pPr eaLnBrk="1" hangingPunct="1"/>
            <a:endParaRPr lang="en-US"/>
          </a:p>
        </p:txBody>
      </p:sp>
      <p:sp>
        <p:nvSpPr>
          <p:cNvPr id="2" name="Footer Placeholder 1">
            <a:extLst>
              <a:ext uri="{FF2B5EF4-FFF2-40B4-BE49-F238E27FC236}">
                <a16:creationId xmlns:a16="http://schemas.microsoft.com/office/drawing/2014/main" id="{EF6F6BBB-54CD-2A41-47D6-EF97D09B0021}"/>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302080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a:p>
        </p:txBody>
      </p:sp>
      <p:sp>
        <p:nvSpPr>
          <p:cNvPr id="6" name="Footer Placeholder 5">
            <a:extLst>
              <a:ext uri="{FF2B5EF4-FFF2-40B4-BE49-F238E27FC236}">
                <a16:creationId xmlns:a16="http://schemas.microsoft.com/office/drawing/2014/main" id="{B0564266-3D50-1715-AA02-3D11DC2690FB}"/>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834208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13</a:t>
            </a:fld>
            <a:endParaRPr lang="en-US"/>
          </a:p>
        </p:txBody>
      </p:sp>
      <p:sp>
        <p:nvSpPr>
          <p:cNvPr id="6" name="Footer Placeholder 5">
            <a:extLst>
              <a:ext uri="{FF2B5EF4-FFF2-40B4-BE49-F238E27FC236}">
                <a16:creationId xmlns:a16="http://schemas.microsoft.com/office/drawing/2014/main" id="{3A8B4644-3E45-B7F2-F485-8189C1B18A63}"/>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069716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14</a:t>
            </a:fld>
            <a:endParaRPr lang="en-US"/>
          </a:p>
        </p:txBody>
      </p:sp>
      <p:sp>
        <p:nvSpPr>
          <p:cNvPr id="6" name="Footer Placeholder 5">
            <a:extLst>
              <a:ext uri="{FF2B5EF4-FFF2-40B4-BE49-F238E27FC236}">
                <a16:creationId xmlns:a16="http://schemas.microsoft.com/office/drawing/2014/main" id="{2FEB22EA-1098-2D62-C4BC-4658A9F0513E}"/>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228058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15</a:t>
            </a:fld>
            <a:endParaRPr lang="en-US"/>
          </a:p>
        </p:txBody>
      </p:sp>
      <p:sp>
        <p:nvSpPr>
          <p:cNvPr id="6" name="Footer Placeholder 5">
            <a:extLst>
              <a:ext uri="{FF2B5EF4-FFF2-40B4-BE49-F238E27FC236}">
                <a16:creationId xmlns:a16="http://schemas.microsoft.com/office/drawing/2014/main" id="{19791CEB-4539-CD14-4143-959511AE2626}"/>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954121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16</a:t>
            </a:fld>
            <a:endParaRPr lang="en-US"/>
          </a:p>
        </p:txBody>
      </p:sp>
      <p:sp>
        <p:nvSpPr>
          <p:cNvPr id="6" name="Footer Placeholder 5">
            <a:extLst>
              <a:ext uri="{FF2B5EF4-FFF2-40B4-BE49-F238E27FC236}">
                <a16:creationId xmlns:a16="http://schemas.microsoft.com/office/drawing/2014/main" id="{B03A319F-58E5-6D74-DAA8-5901A3667CB1}"/>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834462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17</a:t>
            </a:fld>
            <a:endParaRPr lang="en-US"/>
          </a:p>
        </p:txBody>
      </p:sp>
      <p:sp>
        <p:nvSpPr>
          <p:cNvPr id="6" name="Footer Placeholder 5">
            <a:extLst>
              <a:ext uri="{FF2B5EF4-FFF2-40B4-BE49-F238E27FC236}">
                <a16:creationId xmlns:a16="http://schemas.microsoft.com/office/drawing/2014/main" id="{589A4860-C86A-F40A-AF57-9ED8A350BD65}"/>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234334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18</a:t>
            </a:fld>
            <a:endParaRPr lang="en-US"/>
          </a:p>
        </p:txBody>
      </p:sp>
      <p:sp>
        <p:nvSpPr>
          <p:cNvPr id="6" name="Footer Placeholder 5">
            <a:extLst>
              <a:ext uri="{FF2B5EF4-FFF2-40B4-BE49-F238E27FC236}">
                <a16:creationId xmlns:a16="http://schemas.microsoft.com/office/drawing/2014/main" id="{A76FD7F7-3972-CE47-AAA4-E04EECAA7E9E}"/>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819352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19</a:t>
            </a:fld>
            <a:endParaRPr lang="en-US"/>
          </a:p>
        </p:txBody>
      </p:sp>
      <p:sp>
        <p:nvSpPr>
          <p:cNvPr id="6" name="Footer Placeholder 5">
            <a:extLst>
              <a:ext uri="{FF2B5EF4-FFF2-40B4-BE49-F238E27FC236}">
                <a16:creationId xmlns:a16="http://schemas.microsoft.com/office/drawing/2014/main" id="{A4A8A65C-E94F-9F6C-F239-10D7E9A743B8}"/>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926638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20</a:t>
            </a:fld>
            <a:endParaRPr lang="en-US"/>
          </a:p>
        </p:txBody>
      </p:sp>
      <p:sp>
        <p:nvSpPr>
          <p:cNvPr id="6" name="Footer Placeholder 5">
            <a:extLst>
              <a:ext uri="{FF2B5EF4-FFF2-40B4-BE49-F238E27FC236}">
                <a16:creationId xmlns:a16="http://schemas.microsoft.com/office/drawing/2014/main" id="{1F188A6D-6BC2-B694-5966-1E5AB972F30C}"/>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315681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a:p>
        </p:txBody>
      </p:sp>
      <p:sp>
        <p:nvSpPr>
          <p:cNvPr id="6" name="Footer Placeholder 5">
            <a:extLst>
              <a:ext uri="{FF2B5EF4-FFF2-40B4-BE49-F238E27FC236}">
                <a16:creationId xmlns:a16="http://schemas.microsoft.com/office/drawing/2014/main" id="{8A61B463-FF55-8966-B3BF-F9BCFB15F983}"/>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537099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0A3EBC75-E27E-4C29-8D1F-C210F5625BD8}" type="slidenum">
              <a:rPr lang="en-US" smtClean="0"/>
              <a:pPr>
                <a:defRPr/>
              </a:pPr>
              <a:t>4</a:t>
            </a:fld>
            <a:endParaRPr lang="en-US"/>
          </a:p>
        </p:txBody>
      </p:sp>
    </p:spTree>
    <p:extLst>
      <p:ext uri="{BB962C8B-B14F-4D97-AF65-F5344CB8AC3E}">
        <p14:creationId xmlns:p14="http://schemas.microsoft.com/office/powerpoint/2010/main" val="262514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
        <p:nvSpPr>
          <p:cNvPr id="6" name="Footer Placeholder 5">
            <a:extLst>
              <a:ext uri="{FF2B5EF4-FFF2-40B4-BE49-F238E27FC236}">
                <a16:creationId xmlns:a16="http://schemas.microsoft.com/office/drawing/2014/main" id="{CC179EFE-E5CE-2170-97CE-39DB0F648939}"/>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372514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a:p>
        </p:txBody>
      </p:sp>
      <p:sp>
        <p:nvSpPr>
          <p:cNvPr id="6" name="Footer Placeholder 5">
            <a:extLst>
              <a:ext uri="{FF2B5EF4-FFF2-40B4-BE49-F238E27FC236}">
                <a16:creationId xmlns:a16="http://schemas.microsoft.com/office/drawing/2014/main" id="{2C96E2EC-16E2-FF7B-F685-C22C76F86826}"/>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359941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24</a:t>
            </a:fld>
            <a:endParaRPr lang="en-US"/>
          </a:p>
        </p:txBody>
      </p:sp>
      <p:sp>
        <p:nvSpPr>
          <p:cNvPr id="6" name="Footer Placeholder 5">
            <a:extLst>
              <a:ext uri="{FF2B5EF4-FFF2-40B4-BE49-F238E27FC236}">
                <a16:creationId xmlns:a16="http://schemas.microsoft.com/office/drawing/2014/main" id="{564F2F33-AA3E-4570-6664-859343795968}"/>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570017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25</a:t>
            </a:fld>
            <a:endParaRPr lang="en-US"/>
          </a:p>
        </p:txBody>
      </p:sp>
      <p:sp>
        <p:nvSpPr>
          <p:cNvPr id="6" name="Footer Placeholder 5">
            <a:extLst>
              <a:ext uri="{FF2B5EF4-FFF2-40B4-BE49-F238E27FC236}">
                <a16:creationId xmlns:a16="http://schemas.microsoft.com/office/drawing/2014/main" id="{8257AB88-0481-5C22-997B-5F44B6699328}"/>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879667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26</a:t>
            </a:fld>
            <a:endParaRPr lang="en-US"/>
          </a:p>
        </p:txBody>
      </p:sp>
      <p:sp>
        <p:nvSpPr>
          <p:cNvPr id="6" name="Footer Placeholder 5">
            <a:extLst>
              <a:ext uri="{FF2B5EF4-FFF2-40B4-BE49-F238E27FC236}">
                <a16:creationId xmlns:a16="http://schemas.microsoft.com/office/drawing/2014/main" id="{A8F7926A-FCF8-9009-5170-B1B29D62CA19}"/>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3799024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27</a:t>
            </a:fld>
            <a:endParaRPr lang="en-US"/>
          </a:p>
        </p:txBody>
      </p:sp>
      <p:sp>
        <p:nvSpPr>
          <p:cNvPr id="6" name="Footer Placeholder 5">
            <a:extLst>
              <a:ext uri="{FF2B5EF4-FFF2-40B4-BE49-F238E27FC236}">
                <a16:creationId xmlns:a16="http://schemas.microsoft.com/office/drawing/2014/main" id="{82A23E28-E61E-4032-A72F-244E45C3B40E}"/>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059977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28</a:t>
            </a:fld>
            <a:endParaRPr lang="en-US"/>
          </a:p>
        </p:txBody>
      </p:sp>
      <p:sp>
        <p:nvSpPr>
          <p:cNvPr id="6" name="Footer Placeholder 5">
            <a:extLst>
              <a:ext uri="{FF2B5EF4-FFF2-40B4-BE49-F238E27FC236}">
                <a16:creationId xmlns:a16="http://schemas.microsoft.com/office/drawing/2014/main" id="{964E94CC-0460-3583-B843-79C6935C36C5}"/>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9713139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29</a:t>
            </a:fld>
            <a:endParaRPr lang="en-US"/>
          </a:p>
        </p:txBody>
      </p:sp>
      <p:sp>
        <p:nvSpPr>
          <p:cNvPr id="6" name="Footer Placeholder 5">
            <a:extLst>
              <a:ext uri="{FF2B5EF4-FFF2-40B4-BE49-F238E27FC236}">
                <a16:creationId xmlns:a16="http://schemas.microsoft.com/office/drawing/2014/main" id="{BBF55111-E228-0243-8F2C-68A64697C0D2}"/>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8728531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30</a:t>
            </a:fld>
            <a:endParaRPr lang="en-US"/>
          </a:p>
        </p:txBody>
      </p:sp>
      <p:sp>
        <p:nvSpPr>
          <p:cNvPr id="6" name="Footer Placeholder 5">
            <a:extLst>
              <a:ext uri="{FF2B5EF4-FFF2-40B4-BE49-F238E27FC236}">
                <a16:creationId xmlns:a16="http://schemas.microsoft.com/office/drawing/2014/main" id="{2BD9768C-7FF6-8511-7D53-EA2F1220D953}"/>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9841298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31</a:t>
            </a:fld>
            <a:endParaRPr lang="en-US"/>
          </a:p>
        </p:txBody>
      </p:sp>
      <p:sp>
        <p:nvSpPr>
          <p:cNvPr id="6" name="Footer Placeholder 5">
            <a:extLst>
              <a:ext uri="{FF2B5EF4-FFF2-40B4-BE49-F238E27FC236}">
                <a16:creationId xmlns:a16="http://schemas.microsoft.com/office/drawing/2014/main" id="{4FDADB7B-B04F-E46D-C352-344368E915DF}"/>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645447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96654-2EA9-2C14-8CB8-1965F52CD9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A579C9-EBEB-6B65-9B69-7394FF8CE7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969409-FCF9-67E9-EFBA-FA7D0D1B8EF0}"/>
              </a:ext>
            </a:extLst>
          </p:cNvPr>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id="{F6FD0D0D-6708-1D23-9196-A270C6B0CE67}"/>
              </a:ext>
            </a:extLst>
          </p:cNvPr>
          <p:cNvSpPr>
            <a:spLocks noGrp="1"/>
          </p:cNvSpPr>
          <p:nvPr>
            <p:ph type="hdr" sz="quarter"/>
          </p:nvPr>
        </p:nvSpPr>
        <p:spPr/>
        <p:txBody>
          <a:bodyPr/>
          <a:lstStyle/>
          <a:p>
            <a:pPr>
              <a:defRPr/>
            </a:pPr>
            <a:r>
              <a:rPr lang="en-US"/>
              <a:t>Parsing</a:t>
            </a:r>
          </a:p>
        </p:txBody>
      </p:sp>
      <p:sp>
        <p:nvSpPr>
          <p:cNvPr id="5" name="Footer Placeholder 4">
            <a:extLst>
              <a:ext uri="{FF2B5EF4-FFF2-40B4-BE49-F238E27FC236}">
                <a16:creationId xmlns:a16="http://schemas.microsoft.com/office/drawing/2014/main" id="{F658A6DC-EF66-D6BF-533B-2A4A105A2675}"/>
              </a:ext>
            </a:extLst>
          </p:cNvPr>
          <p:cNvSpPr>
            <a:spLocks noGrp="1"/>
          </p:cNvSpPr>
          <p:nvPr>
            <p:ph type="ftr" sz="quarter" idx="4"/>
          </p:nvPr>
        </p:nvSpPr>
        <p:spPr/>
        <p:txBody>
          <a:bodyPr/>
          <a:lstStyle/>
          <a:p>
            <a:pPr>
              <a:defRPr/>
            </a:pPr>
            <a:endParaRPr lang="en-US"/>
          </a:p>
        </p:txBody>
      </p:sp>
      <p:sp>
        <p:nvSpPr>
          <p:cNvPr id="6" name="Slide Number Placeholder 5">
            <a:extLst>
              <a:ext uri="{FF2B5EF4-FFF2-40B4-BE49-F238E27FC236}">
                <a16:creationId xmlns:a16="http://schemas.microsoft.com/office/drawing/2014/main" id="{E6B73D3D-9654-E16D-1421-604025CE97C6}"/>
              </a:ext>
            </a:extLst>
          </p:cNvPr>
          <p:cNvSpPr>
            <a:spLocks noGrp="1"/>
          </p:cNvSpPr>
          <p:nvPr>
            <p:ph type="sldNum" sz="quarter" idx="5"/>
          </p:nvPr>
        </p:nvSpPr>
        <p:spPr/>
        <p:txBody>
          <a:bodyPr/>
          <a:lstStyle/>
          <a:p>
            <a:pPr>
              <a:defRPr/>
            </a:pPr>
            <a:fld id="{0A3EBC75-E27E-4C29-8D1F-C210F5625BD8}" type="slidenum">
              <a:rPr lang="en-US" smtClean="0"/>
              <a:pPr>
                <a:defRPr/>
              </a:pPr>
              <a:t>5</a:t>
            </a:fld>
            <a:endParaRPr lang="en-US"/>
          </a:p>
        </p:txBody>
      </p:sp>
    </p:spTree>
    <p:extLst>
      <p:ext uri="{BB962C8B-B14F-4D97-AF65-F5344CB8AC3E}">
        <p14:creationId xmlns:p14="http://schemas.microsoft.com/office/powerpoint/2010/main" val="42431725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32</a:t>
            </a:fld>
            <a:endParaRPr lang="en-US"/>
          </a:p>
        </p:txBody>
      </p:sp>
      <p:sp>
        <p:nvSpPr>
          <p:cNvPr id="6" name="Footer Placeholder 5">
            <a:extLst>
              <a:ext uri="{FF2B5EF4-FFF2-40B4-BE49-F238E27FC236}">
                <a16:creationId xmlns:a16="http://schemas.microsoft.com/office/drawing/2014/main" id="{B969B7A0-1DBC-04BC-4C90-6C7B4AD4A101}"/>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4658683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33</a:t>
            </a:fld>
            <a:endParaRPr lang="en-US"/>
          </a:p>
        </p:txBody>
      </p:sp>
      <p:sp>
        <p:nvSpPr>
          <p:cNvPr id="6" name="Footer Placeholder 5">
            <a:extLst>
              <a:ext uri="{FF2B5EF4-FFF2-40B4-BE49-F238E27FC236}">
                <a16:creationId xmlns:a16="http://schemas.microsoft.com/office/drawing/2014/main" id="{700DA4D9-02AA-56F1-61FE-4FAB1DB2E264}"/>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3045991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34</a:t>
            </a:fld>
            <a:endParaRPr lang="en-US"/>
          </a:p>
        </p:txBody>
      </p:sp>
      <p:sp>
        <p:nvSpPr>
          <p:cNvPr id="6" name="Footer Placeholder 5">
            <a:extLst>
              <a:ext uri="{FF2B5EF4-FFF2-40B4-BE49-F238E27FC236}">
                <a16:creationId xmlns:a16="http://schemas.microsoft.com/office/drawing/2014/main" id="{548A51D2-7B80-999A-91BB-B673E8574C92}"/>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8403436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35</a:t>
            </a:fld>
            <a:endParaRPr lang="en-US"/>
          </a:p>
        </p:txBody>
      </p:sp>
      <p:sp>
        <p:nvSpPr>
          <p:cNvPr id="6" name="Footer Placeholder 5">
            <a:extLst>
              <a:ext uri="{FF2B5EF4-FFF2-40B4-BE49-F238E27FC236}">
                <a16:creationId xmlns:a16="http://schemas.microsoft.com/office/drawing/2014/main" id="{656E4406-33FC-9B35-62EF-D54EFB658161}"/>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6879014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36</a:t>
            </a:fld>
            <a:endParaRPr lang="en-US"/>
          </a:p>
        </p:txBody>
      </p:sp>
      <p:sp>
        <p:nvSpPr>
          <p:cNvPr id="6" name="Footer Placeholder 5">
            <a:extLst>
              <a:ext uri="{FF2B5EF4-FFF2-40B4-BE49-F238E27FC236}">
                <a16:creationId xmlns:a16="http://schemas.microsoft.com/office/drawing/2014/main" id="{C7125CBC-762B-A750-267E-9E55D709DD5D}"/>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1995778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38</a:t>
            </a:fld>
            <a:endParaRPr lang="en-US"/>
          </a:p>
        </p:txBody>
      </p:sp>
      <p:sp>
        <p:nvSpPr>
          <p:cNvPr id="6" name="Footer Placeholder 5">
            <a:extLst>
              <a:ext uri="{FF2B5EF4-FFF2-40B4-BE49-F238E27FC236}">
                <a16:creationId xmlns:a16="http://schemas.microsoft.com/office/drawing/2014/main" id="{A76B5BA9-7D21-0A84-A544-480E4134D64F}"/>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3247050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39</a:t>
            </a:fld>
            <a:endParaRPr lang="en-US"/>
          </a:p>
        </p:txBody>
      </p:sp>
      <p:sp>
        <p:nvSpPr>
          <p:cNvPr id="6" name="Footer Placeholder 5">
            <a:extLst>
              <a:ext uri="{FF2B5EF4-FFF2-40B4-BE49-F238E27FC236}">
                <a16:creationId xmlns:a16="http://schemas.microsoft.com/office/drawing/2014/main" id="{2CDCBFA7-E05E-0B80-4FF3-0CA68C443E0E}"/>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3437840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40</a:t>
            </a:fld>
            <a:endParaRPr lang="en-US"/>
          </a:p>
        </p:txBody>
      </p:sp>
      <p:sp>
        <p:nvSpPr>
          <p:cNvPr id="6" name="Footer Placeholder 5">
            <a:extLst>
              <a:ext uri="{FF2B5EF4-FFF2-40B4-BE49-F238E27FC236}">
                <a16:creationId xmlns:a16="http://schemas.microsoft.com/office/drawing/2014/main" id="{F5DB2E2C-6B16-66CE-03DF-87E9C8A45A7F}"/>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4650113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41</a:t>
            </a:fld>
            <a:endParaRPr lang="en-US"/>
          </a:p>
        </p:txBody>
      </p:sp>
      <p:sp>
        <p:nvSpPr>
          <p:cNvPr id="6" name="Footer Placeholder 5">
            <a:extLst>
              <a:ext uri="{FF2B5EF4-FFF2-40B4-BE49-F238E27FC236}">
                <a16:creationId xmlns:a16="http://schemas.microsoft.com/office/drawing/2014/main" id="{AD8E2FB4-5BC4-91C7-BE25-A1D3A2DD9D50}"/>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2284507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42</a:t>
            </a:fld>
            <a:endParaRPr lang="en-US"/>
          </a:p>
        </p:txBody>
      </p:sp>
      <p:sp>
        <p:nvSpPr>
          <p:cNvPr id="6" name="Footer Placeholder 5">
            <a:extLst>
              <a:ext uri="{FF2B5EF4-FFF2-40B4-BE49-F238E27FC236}">
                <a16:creationId xmlns:a16="http://schemas.microsoft.com/office/drawing/2014/main" id="{C9762A75-37CC-0C15-7007-8EB96DBE7193}"/>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87620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a:t>
            </a:fld>
            <a:endParaRPr lang="en-US"/>
          </a:p>
        </p:txBody>
      </p:sp>
      <p:sp>
        <p:nvSpPr>
          <p:cNvPr id="6" name="Footer Placeholder 5">
            <a:extLst>
              <a:ext uri="{FF2B5EF4-FFF2-40B4-BE49-F238E27FC236}">
                <a16:creationId xmlns:a16="http://schemas.microsoft.com/office/drawing/2014/main" id="{38F89F4A-55B7-9E9D-E9FA-8DA4BBF9514E}"/>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2092285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47</a:t>
            </a:fld>
            <a:endParaRPr lang="en-US"/>
          </a:p>
        </p:txBody>
      </p:sp>
      <p:sp>
        <p:nvSpPr>
          <p:cNvPr id="6" name="Footer Placeholder 5">
            <a:extLst>
              <a:ext uri="{FF2B5EF4-FFF2-40B4-BE49-F238E27FC236}">
                <a16:creationId xmlns:a16="http://schemas.microsoft.com/office/drawing/2014/main" id="{7ACD662D-734D-C59A-385E-3359174801A6}"/>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9845153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48</a:t>
            </a:fld>
            <a:endParaRPr lang="en-US"/>
          </a:p>
        </p:txBody>
      </p:sp>
      <p:sp>
        <p:nvSpPr>
          <p:cNvPr id="6" name="Footer Placeholder 5">
            <a:extLst>
              <a:ext uri="{FF2B5EF4-FFF2-40B4-BE49-F238E27FC236}">
                <a16:creationId xmlns:a16="http://schemas.microsoft.com/office/drawing/2014/main" id="{6D67DF14-C81D-3E26-E9F9-3578633F3C3A}"/>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4271924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49</a:t>
            </a:fld>
            <a:endParaRPr lang="en-US"/>
          </a:p>
        </p:txBody>
      </p:sp>
      <p:sp>
        <p:nvSpPr>
          <p:cNvPr id="6" name="Footer Placeholder 5">
            <a:extLst>
              <a:ext uri="{FF2B5EF4-FFF2-40B4-BE49-F238E27FC236}">
                <a16:creationId xmlns:a16="http://schemas.microsoft.com/office/drawing/2014/main" id="{79BDBAF2-BD23-F3DB-0749-8B412ABC8CBF}"/>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519882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51</a:t>
            </a:fld>
            <a:endParaRPr lang="en-US"/>
          </a:p>
        </p:txBody>
      </p:sp>
      <p:sp>
        <p:nvSpPr>
          <p:cNvPr id="6" name="Footer Placeholder 5">
            <a:extLst>
              <a:ext uri="{FF2B5EF4-FFF2-40B4-BE49-F238E27FC236}">
                <a16:creationId xmlns:a16="http://schemas.microsoft.com/office/drawing/2014/main" id="{0BAF33CC-F4E2-FBF7-BA19-46526A51017E}"/>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5527078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52</a:t>
            </a:fld>
            <a:endParaRPr lang="en-US"/>
          </a:p>
        </p:txBody>
      </p:sp>
      <p:sp>
        <p:nvSpPr>
          <p:cNvPr id="6" name="Footer Placeholder 5">
            <a:extLst>
              <a:ext uri="{FF2B5EF4-FFF2-40B4-BE49-F238E27FC236}">
                <a16:creationId xmlns:a16="http://schemas.microsoft.com/office/drawing/2014/main" id="{2F2B1B5B-DEDD-F824-8FF1-BA7B0BBF9A02}"/>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7821164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64832"/>
            <a:r>
              <a:rPr lang="en-US"/>
              <a:t>Subprograms</a:t>
            </a:r>
          </a:p>
        </p:txBody>
      </p:sp>
      <p:sp>
        <p:nvSpPr>
          <p:cNvPr id="39941" name="Slide Number Placeholder 4"/>
          <p:cNvSpPr>
            <a:spLocks noGrp="1"/>
          </p:cNvSpPr>
          <p:nvPr>
            <p:ph type="sldNum" sz="quarter" idx="5"/>
          </p:nvPr>
        </p:nvSpPr>
        <p:spPr>
          <a:noFill/>
        </p:spPr>
        <p:txBody>
          <a:bodyPr/>
          <a:lstStyle/>
          <a:p>
            <a:pPr defTabSz="964832"/>
            <a:fld id="{F7624EB1-F083-4E77-9F78-569C6646FEF6}" type="slidenum">
              <a:rPr lang="en-US" smtClean="0"/>
              <a:pPr defTabSz="964832"/>
              <a:t>53</a:t>
            </a:fld>
            <a:endParaRPr lang="en-US"/>
          </a:p>
        </p:txBody>
      </p:sp>
      <p:sp>
        <p:nvSpPr>
          <p:cNvPr id="2" name="Footer Placeholder 1">
            <a:extLst>
              <a:ext uri="{FF2B5EF4-FFF2-40B4-BE49-F238E27FC236}">
                <a16:creationId xmlns:a16="http://schemas.microsoft.com/office/drawing/2014/main" id="{36D74F12-0A3F-A6C5-B4EC-1BF916FA0EAE}"/>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7130880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64832"/>
            <a:r>
              <a:rPr lang="en-US"/>
              <a:t>Subprograms</a:t>
            </a:r>
          </a:p>
        </p:txBody>
      </p:sp>
      <p:sp>
        <p:nvSpPr>
          <p:cNvPr id="39941" name="Slide Number Placeholder 4"/>
          <p:cNvSpPr>
            <a:spLocks noGrp="1"/>
          </p:cNvSpPr>
          <p:nvPr>
            <p:ph type="sldNum" sz="quarter" idx="5"/>
          </p:nvPr>
        </p:nvSpPr>
        <p:spPr>
          <a:noFill/>
        </p:spPr>
        <p:txBody>
          <a:bodyPr/>
          <a:lstStyle/>
          <a:p>
            <a:pPr defTabSz="964832"/>
            <a:fld id="{F7624EB1-F083-4E77-9F78-569C6646FEF6}" type="slidenum">
              <a:rPr lang="en-US" smtClean="0"/>
              <a:pPr defTabSz="964832"/>
              <a:t>54</a:t>
            </a:fld>
            <a:endParaRPr lang="en-US"/>
          </a:p>
        </p:txBody>
      </p:sp>
      <p:sp>
        <p:nvSpPr>
          <p:cNvPr id="2" name="Footer Placeholder 1">
            <a:extLst>
              <a:ext uri="{FF2B5EF4-FFF2-40B4-BE49-F238E27FC236}">
                <a16:creationId xmlns:a16="http://schemas.microsoft.com/office/drawing/2014/main" id="{31225189-24E3-F07A-7FA8-A85FA076DB4B}"/>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218716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56</a:t>
            </a:fld>
            <a:endParaRPr lang="en-US"/>
          </a:p>
        </p:txBody>
      </p:sp>
      <p:sp>
        <p:nvSpPr>
          <p:cNvPr id="6" name="Footer Placeholder 5">
            <a:extLst>
              <a:ext uri="{FF2B5EF4-FFF2-40B4-BE49-F238E27FC236}">
                <a16:creationId xmlns:a16="http://schemas.microsoft.com/office/drawing/2014/main" id="{7CC76622-38D0-0D4C-6499-BD46CD1761CC}"/>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8431971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832"/>
            <a:r>
              <a:rPr lang="en-US"/>
              <a:t>Subprograms</a:t>
            </a:r>
          </a:p>
        </p:txBody>
      </p:sp>
      <p:sp>
        <p:nvSpPr>
          <p:cNvPr id="32773" name="Slide Number Placeholder 4"/>
          <p:cNvSpPr>
            <a:spLocks noGrp="1"/>
          </p:cNvSpPr>
          <p:nvPr>
            <p:ph type="sldNum" sz="quarter" idx="5"/>
          </p:nvPr>
        </p:nvSpPr>
        <p:spPr>
          <a:noFill/>
        </p:spPr>
        <p:txBody>
          <a:bodyPr/>
          <a:lstStyle/>
          <a:p>
            <a:pPr defTabSz="964832"/>
            <a:fld id="{D92411FA-7305-4EA7-A40B-F5D90476B901}" type="slidenum">
              <a:rPr lang="en-US" smtClean="0"/>
              <a:pPr defTabSz="964832"/>
              <a:t>57</a:t>
            </a:fld>
            <a:endParaRPr lang="en-US"/>
          </a:p>
        </p:txBody>
      </p:sp>
      <p:sp>
        <p:nvSpPr>
          <p:cNvPr id="2" name="Footer Placeholder 1">
            <a:extLst>
              <a:ext uri="{FF2B5EF4-FFF2-40B4-BE49-F238E27FC236}">
                <a16:creationId xmlns:a16="http://schemas.microsoft.com/office/drawing/2014/main" id="{772A73B1-1478-090B-45E1-21D0EC71ECCD}"/>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7380274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832"/>
            <a:r>
              <a:rPr lang="en-US"/>
              <a:t>Subprograms</a:t>
            </a:r>
          </a:p>
        </p:txBody>
      </p:sp>
      <p:sp>
        <p:nvSpPr>
          <p:cNvPr id="32773" name="Slide Number Placeholder 4"/>
          <p:cNvSpPr>
            <a:spLocks noGrp="1"/>
          </p:cNvSpPr>
          <p:nvPr>
            <p:ph type="sldNum" sz="quarter" idx="5"/>
          </p:nvPr>
        </p:nvSpPr>
        <p:spPr>
          <a:noFill/>
        </p:spPr>
        <p:txBody>
          <a:bodyPr/>
          <a:lstStyle/>
          <a:p>
            <a:pPr defTabSz="964832"/>
            <a:fld id="{D92411FA-7305-4EA7-A40B-F5D90476B901}" type="slidenum">
              <a:rPr lang="en-US" smtClean="0"/>
              <a:pPr defTabSz="964832"/>
              <a:t>58</a:t>
            </a:fld>
            <a:endParaRPr lang="en-US"/>
          </a:p>
        </p:txBody>
      </p:sp>
      <p:sp>
        <p:nvSpPr>
          <p:cNvPr id="2" name="Footer Placeholder 1">
            <a:extLst>
              <a:ext uri="{FF2B5EF4-FFF2-40B4-BE49-F238E27FC236}">
                <a16:creationId xmlns:a16="http://schemas.microsoft.com/office/drawing/2014/main" id="{E8C10080-F208-4D70-6F07-007FC328BFC9}"/>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89471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a:t>
            </a:fld>
            <a:endParaRPr lang="en-US"/>
          </a:p>
        </p:txBody>
      </p:sp>
      <p:sp>
        <p:nvSpPr>
          <p:cNvPr id="6" name="Footer Placeholder 5">
            <a:extLst>
              <a:ext uri="{FF2B5EF4-FFF2-40B4-BE49-F238E27FC236}">
                <a16:creationId xmlns:a16="http://schemas.microsoft.com/office/drawing/2014/main" id="{E41429C7-4DE7-3237-9441-0DA18D749CE0}"/>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5047578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59</a:t>
            </a:fld>
            <a:endParaRPr lang="en-US" dirty="0"/>
          </a:p>
        </p:txBody>
      </p:sp>
      <p:sp>
        <p:nvSpPr>
          <p:cNvPr id="6" name="Footer Placeholder 5">
            <a:extLst>
              <a:ext uri="{FF2B5EF4-FFF2-40B4-BE49-F238E27FC236}">
                <a16:creationId xmlns:a16="http://schemas.microsoft.com/office/drawing/2014/main" id="{F772B800-ABED-A093-D54B-819B02B53716}"/>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3544987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4963487-933C-4DBA-A7C2-D88BC4B3A77E}" type="slidenum">
              <a:rPr lang="en-US" smtClean="0"/>
              <a:pPr defTabSz="964832"/>
              <a:t>60</a:t>
            </a:fld>
            <a:endParaRPr lang="en-US"/>
          </a:p>
        </p:txBody>
      </p:sp>
      <p:sp>
        <p:nvSpPr>
          <p:cNvPr id="2" name="Footer Placeholder 1">
            <a:extLst>
              <a:ext uri="{FF2B5EF4-FFF2-40B4-BE49-F238E27FC236}">
                <a16:creationId xmlns:a16="http://schemas.microsoft.com/office/drawing/2014/main" id="{E8D34BB8-FDA8-C5EB-392F-C8019CF9DBA0}"/>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3335323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4963487-933C-4DBA-A7C2-D88BC4B3A77E}" type="slidenum">
              <a:rPr lang="en-US" smtClean="0"/>
              <a:pPr defTabSz="964832"/>
              <a:t>61</a:t>
            </a:fld>
            <a:endParaRPr lang="en-US"/>
          </a:p>
        </p:txBody>
      </p:sp>
      <p:sp>
        <p:nvSpPr>
          <p:cNvPr id="2" name="Footer Placeholder 1">
            <a:extLst>
              <a:ext uri="{FF2B5EF4-FFF2-40B4-BE49-F238E27FC236}">
                <a16:creationId xmlns:a16="http://schemas.microsoft.com/office/drawing/2014/main" id="{E3FEBB74-773B-E94A-DCB0-43654F4307CB}"/>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9255113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4963487-933C-4DBA-A7C2-D88BC4B3A77E}" type="slidenum">
              <a:rPr lang="en-US" smtClean="0"/>
              <a:pPr defTabSz="964832"/>
              <a:t>62</a:t>
            </a:fld>
            <a:endParaRPr lang="en-US"/>
          </a:p>
        </p:txBody>
      </p:sp>
      <p:sp>
        <p:nvSpPr>
          <p:cNvPr id="2" name="Footer Placeholder 1">
            <a:extLst>
              <a:ext uri="{FF2B5EF4-FFF2-40B4-BE49-F238E27FC236}">
                <a16:creationId xmlns:a16="http://schemas.microsoft.com/office/drawing/2014/main" id="{ED4B69BF-1C52-6261-A262-1E7A2B78D599}"/>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6951291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63</a:t>
            </a:fld>
            <a:endParaRPr lang="en-US" dirty="0"/>
          </a:p>
        </p:txBody>
      </p:sp>
      <p:sp>
        <p:nvSpPr>
          <p:cNvPr id="6" name="Footer Placeholder 5">
            <a:extLst>
              <a:ext uri="{FF2B5EF4-FFF2-40B4-BE49-F238E27FC236}">
                <a16:creationId xmlns:a16="http://schemas.microsoft.com/office/drawing/2014/main" id="{826A039A-F97C-4F88-E93F-8529A44143F9}"/>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41668843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64</a:t>
            </a:fld>
            <a:endParaRPr lang="en-US" dirty="0"/>
          </a:p>
        </p:txBody>
      </p:sp>
      <p:sp>
        <p:nvSpPr>
          <p:cNvPr id="6" name="Footer Placeholder 5">
            <a:extLst>
              <a:ext uri="{FF2B5EF4-FFF2-40B4-BE49-F238E27FC236}">
                <a16:creationId xmlns:a16="http://schemas.microsoft.com/office/drawing/2014/main" id="{59E64430-E633-AECE-D73B-A399EF01C8CD}"/>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7678297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65</a:t>
            </a:fld>
            <a:endParaRPr lang="en-US" dirty="0"/>
          </a:p>
        </p:txBody>
      </p:sp>
      <p:sp>
        <p:nvSpPr>
          <p:cNvPr id="6" name="Footer Placeholder 5">
            <a:extLst>
              <a:ext uri="{FF2B5EF4-FFF2-40B4-BE49-F238E27FC236}">
                <a16:creationId xmlns:a16="http://schemas.microsoft.com/office/drawing/2014/main" id="{C7AD30B5-F13A-5EAE-2262-FC9F5B9BA48E}"/>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40255520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66</a:t>
            </a:fld>
            <a:endParaRPr lang="en-US" dirty="0"/>
          </a:p>
        </p:txBody>
      </p:sp>
      <p:sp>
        <p:nvSpPr>
          <p:cNvPr id="6" name="Footer Placeholder 5">
            <a:extLst>
              <a:ext uri="{FF2B5EF4-FFF2-40B4-BE49-F238E27FC236}">
                <a16:creationId xmlns:a16="http://schemas.microsoft.com/office/drawing/2014/main" id="{176B2B6A-A45F-167E-291A-F05FF6724998}"/>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41979534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67</a:t>
            </a:fld>
            <a:endParaRPr lang="en-US"/>
          </a:p>
        </p:txBody>
      </p:sp>
      <p:sp>
        <p:nvSpPr>
          <p:cNvPr id="6" name="Footer Placeholder 5">
            <a:extLst>
              <a:ext uri="{FF2B5EF4-FFF2-40B4-BE49-F238E27FC236}">
                <a16:creationId xmlns:a16="http://schemas.microsoft.com/office/drawing/2014/main" id="{CA80B2A6-FDB4-B8F3-7391-4CA2DA66C725}"/>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4985434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68</a:t>
            </a:fld>
            <a:endParaRPr lang="en-US"/>
          </a:p>
        </p:txBody>
      </p:sp>
      <p:sp>
        <p:nvSpPr>
          <p:cNvPr id="6" name="Footer Placeholder 5">
            <a:extLst>
              <a:ext uri="{FF2B5EF4-FFF2-40B4-BE49-F238E27FC236}">
                <a16:creationId xmlns:a16="http://schemas.microsoft.com/office/drawing/2014/main" id="{6DBA83EB-7719-347D-0DB1-77EFCD6D3166}"/>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406391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8</a:t>
            </a:fld>
            <a:endParaRPr lang="en-US"/>
          </a:p>
        </p:txBody>
      </p:sp>
      <p:sp>
        <p:nvSpPr>
          <p:cNvPr id="6" name="Footer Placeholder 5">
            <a:extLst>
              <a:ext uri="{FF2B5EF4-FFF2-40B4-BE49-F238E27FC236}">
                <a16:creationId xmlns:a16="http://schemas.microsoft.com/office/drawing/2014/main" id="{CF36A529-B680-7469-7F62-94B5171B6CD3}"/>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8629189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69</a:t>
            </a:fld>
            <a:endParaRPr lang="en-US"/>
          </a:p>
        </p:txBody>
      </p:sp>
      <p:sp>
        <p:nvSpPr>
          <p:cNvPr id="6" name="Footer Placeholder 5">
            <a:extLst>
              <a:ext uri="{FF2B5EF4-FFF2-40B4-BE49-F238E27FC236}">
                <a16:creationId xmlns:a16="http://schemas.microsoft.com/office/drawing/2014/main" id="{B02201BB-0225-D070-4E18-D0A12F1B9FEA}"/>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5742424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70</a:t>
            </a:fld>
            <a:endParaRPr lang="en-US"/>
          </a:p>
        </p:txBody>
      </p:sp>
      <p:sp>
        <p:nvSpPr>
          <p:cNvPr id="6" name="Footer Placeholder 5">
            <a:extLst>
              <a:ext uri="{FF2B5EF4-FFF2-40B4-BE49-F238E27FC236}">
                <a16:creationId xmlns:a16="http://schemas.microsoft.com/office/drawing/2014/main" id="{3A1C9420-8BB0-F766-5C79-25AACC04CE9D}"/>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646324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US"/>
              <a:t>Parsing</a:t>
            </a:r>
          </a:p>
        </p:txBody>
      </p:sp>
      <p:sp>
        <p:nvSpPr>
          <p:cNvPr id="37891" name="Rectangle 7"/>
          <p:cNvSpPr>
            <a:spLocks noGrp="1" noChangeArrowheads="1"/>
          </p:cNvSpPr>
          <p:nvPr>
            <p:ph type="sldNum" sz="quarter" idx="5"/>
          </p:nvPr>
        </p:nvSpPr>
        <p:spPr>
          <a:noFill/>
        </p:spPr>
        <p:txBody>
          <a:bodyPr/>
          <a:lstStyle/>
          <a:p>
            <a:fld id="{F7A787B2-CA22-4F43-97B5-008638377A11}" type="slidenum">
              <a:rPr lang="en-US"/>
              <a:pPr/>
              <a:t>9</a:t>
            </a:fld>
            <a:endParaRPr lang="en-US"/>
          </a:p>
        </p:txBody>
      </p:sp>
      <p:sp>
        <p:nvSpPr>
          <p:cNvPr id="37892" name="Rectangle 2"/>
          <p:cNvSpPr>
            <a:spLocks noGrp="1" noRot="1" noChangeAspect="1" noChangeArrowheads="1" noTextEdit="1"/>
          </p:cNvSpPr>
          <p:nvPr>
            <p:ph type="sldImg"/>
          </p:nvPr>
        </p:nvSpPr>
        <p:spPr>
          <a:solidFill>
            <a:srgbClr val="FFFFFF"/>
          </a:solidFill>
          <a:ln/>
        </p:spPr>
      </p:sp>
      <p:sp>
        <p:nvSpPr>
          <p:cNvPr id="3789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
        <p:nvSpPr>
          <p:cNvPr id="2" name="Footer Placeholder 1">
            <a:extLst>
              <a:ext uri="{FF2B5EF4-FFF2-40B4-BE49-F238E27FC236}">
                <a16:creationId xmlns:a16="http://schemas.microsoft.com/office/drawing/2014/main" id="{524B82C4-7688-AAA5-832D-130CDDBCD0C9}"/>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4158391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10</a:t>
            </a:fld>
            <a:endParaRPr lang="en-US"/>
          </a:p>
        </p:txBody>
      </p:sp>
      <p:sp>
        <p:nvSpPr>
          <p:cNvPr id="6" name="Footer Placeholder 5">
            <a:extLst>
              <a:ext uri="{FF2B5EF4-FFF2-40B4-BE49-F238E27FC236}">
                <a16:creationId xmlns:a16="http://schemas.microsoft.com/office/drawing/2014/main" id="{44F66C79-0D80-4958-88F2-F255AE223AD4}"/>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537072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a:p>
        </p:txBody>
      </p:sp>
      <p:sp>
        <p:nvSpPr>
          <p:cNvPr id="6" name="Footer Placeholder 5">
            <a:extLst>
              <a:ext uri="{FF2B5EF4-FFF2-40B4-BE49-F238E27FC236}">
                <a16:creationId xmlns:a16="http://schemas.microsoft.com/office/drawing/2014/main" id="{FC294F83-5544-41C2-6DDE-9C8934041873}"/>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665165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smtClean="0"/>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smtClean="0"/>
            </a:lvl1pPr>
          </a:lstStyle>
          <a:p>
            <a:pPr>
              <a:defRPr/>
            </a:pPr>
            <a:r>
              <a:rPr lang="en-US"/>
              <a:t>Slide </a:t>
            </a:r>
            <a:fld id="{C4B77F53-B4BB-4C95-959A-F68CD984A56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0F05040F-3DD5-4422-8E21-6095A5B4132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B622C74-3FF6-46ED-9482-DE5C443F48E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AE0313BD-28D9-42AB-B321-D9B25AE6CB4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5FAEBB37-5ED1-4F30-8B79-CCD3B55E85D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smtClean="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smtClean="0"/>
            </a:lvl1pPr>
          </a:lstStyle>
          <a:p>
            <a:pPr>
              <a:defRPr/>
            </a:pPr>
            <a:r>
              <a:rPr lang="en-US"/>
              <a:t>Slide </a:t>
            </a:r>
            <a:fld id="{D15FCA4C-2A1F-43BB-B092-08212C3F7273}"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74" r:id="rId1"/>
    <p:sldLayoutId id="2147483664" r:id="rId2"/>
    <p:sldLayoutId id="2147483666" r:id="rId3"/>
    <p:sldLayoutId id="2147483668" r:id="rId4"/>
    <p:sldLayoutId id="214748366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6" name="Rectangle 2"/>
          <p:cNvSpPr>
            <a:spLocks noGrp="1" noChangeArrowheads="1"/>
          </p:cNvSpPr>
          <p:nvPr>
            <p:ph type="ctrTitle"/>
          </p:nvPr>
        </p:nvSpPr>
        <p:spPr/>
        <p:txBody>
          <a:bodyPr/>
          <a:lstStyle/>
          <a:p>
            <a:r>
              <a:rPr lang="en-US" dirty="0"/>
              <a:t>Syntax Analysis</a:t>
            </a:r>
            <a:br>
              <a:rPr lang="en-US" dirty="0"/>
            </a:br>
            <a:r>
              <a:rPr lang="en-US" sz="3000" dirty="0"/>
              <a:t>(a.k.a. Parsing)</a:t>
            </a:r>
          </a:p>
        </p:txBody>
      </p:sp>
      <p:sp>
        <p:nvSpPr>
          <p:cNvPr id="3077" name="Rectangle 3"/>
          <p:cNvSpPr>
            <a:spLocks noGrp="1" noChangeArrowheads="1"/>
          </p:cNvSpPr>
          <p:nvPr>
            <p:ph type="subTitle" idx="1"/>
          </p:nvPr>
        </p:nvSpPr>
        <p:spPr/>
        <p:txBody>
          <a:bodyPr/>
          <a:lstStyle/>
          <a:p>
            <a:pPr algn="ctr"/>
            <a:r>
              <a:rPr lang="en-US" sz="2700" dirty="0"/>
              <a:t>Grammar analysis and recursive descent parsing.</a:t>
            </a:r>
          </a:p>
        </p:txBody>
      </p:sp>
      <p:sp>
        <p:nvSpPr>
          <p:cNvPr id="3" name="Slide Number Placeholder 2">
            <a:extLst>
              <a:ext uri="{FF2B5EF4-FFF2-40B4-BE49-F238E27FC236}">
                <a16:creationId xmlns:a16="http://schemas.microsoft.com/office/drawing/2014/main" id="{880DF012-93A4-4B16-4AF9-45643B866160}"/>
              </a:ext>
            </a:extLst>
          </p:cNvPr>
          <p:cNvSpPr>
            <a:spLocks noGrp="1"/>
          </p:cNvSpPr>
          <p:nvPr>
            <p:ph type="sldNum" sz="quarter" idx="11"/>
          </p:nvPr>
        </p:nvSpPr>
        <p:spPr/>
        <p:txBody>
          <a:bodyPr/>
          <a:lstStyle/>
          <a:p>
            <a:pPr>
              <a:defRPr/>
            </a:pPr>
            <a:r>
              <a:rPr lang="en-US"/>
              <a:t>Slide </a:t>
            </a:r>
            <a:fld id="{C4B77F53-B4BB-4C95-959A-F68CD984A564}"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a:t>©SoftMoore Consulting</a:t>
            </a:r>
          </a:p>
        </p:txBody>
      </p:sp>
      <p:sp>
        <p:nvSpPr>
          <p:cNvPr id="8196" name="Rectangle 1026"/>
          <p:cNvSpPr>
            <a:spLocks noGrp="1" noChangeArrowheads="1"/>
          </p:cNvSpPr>
          <p:nvPr>
            <p:ph type="title"/>
          </p:nvPr>
        </p:nvSpPr>
        <p:spPr/>
        <p:txBody>
          <a:bodyPr/>
          <a:lstStyle/>
          <a:p>
            <a:r>
              <a:rPr lang="en-US"/>
              <a:t>Initial Grammar Transformations</a:t>
            </a:r>
          </a:p>
        </p:txBody>
      </p:sp>
      <p:sp>
        <p:nvSpPr>
          <p:cNvPr id="8197" name="Rectangle 1027"/>
          <p:cNvSpPr>
            <a:spLocks noGrp="1" noChangeArrowheads="1"/>
          </p:cNvSpPr>
          <p:nvPr>
            <p:ph type="body" idx="1"/>
          </p:nvPr>
        </p:nvSpPr>
        <p:spPr/>
        <p:txBody>
          <a:bodyPr/>
          <a:lstStyle/>
          <a:p>
            <a:r>
              <a:rPr lang="en-US" dirty="0"/>
              <a:t>Start with a context-free grammar.</a:t>
            </a:r>
          </a:p>
          <a:p>
            <a:r>
              <a:rPr lang="en-US" dirty="0"/>
              <a:t>Separate lexical grammar rules from structural rules.</a:t>
            </a:r>
          </a:p>
          <a:p>
            <a:pPr lvl="1"/>
            <a:r>
              <a:rPr lang="en-US" dirty="0"/>
              <a:t>Let the scanner handle simple rules (identifiers, literals, etc.).</a:t>
            </a:r>
          </a:p>
          <a:p>
            <a:pPr lvl="1"/>
            <a:r>
              <a:rPr lang="en-US" dirty="0"/>
              <a:t>Symbols returned by the scanner become terminal symbols in the grammar for the parser.</a:t>
            </a:r>
          </a:p>
          <a:p>
            <a:r>
              <a:rPr lang="en-US" b="1" dirty="0"/>
              <a:t>Grammar Restriction 1</a:t>
            </a:r>
            <a:r>
              <a:rPr lang="en-US" dirty="0"/>
              <a:t>: Each nonterminal appears on the left side of exactly one rule.</a:t>
            </a:r>
          </a:p>
          <a:p>
            <a:r>
              <a:rPr lang="en-US" b="1" dirty="0"/>
              <a:t>Grammar Restriction 2</a:t>
            </a:r>
            <a:r>
              <a:rPr lang="en-US" dirty="0"/>
              <a:t>: Left recursion has been eliminated.</a:t>
            </a:r>
          </a:p>
          <a:p>
            <a:r>
              <a:rPr lang="en-US" dirty="0"/>
              <a:t>Substitute </a:t>
            </a:r>
            <a:r>
              <a:rPr lang="en-US" dirty="0" err="1"/>
              <a:t>nonterminals</a:t>
            </a:r>
            <a:r>
              <a:rPr lang="en-US" dirty="0"/>
              <a:t> and left factor as appropriate.</a:t>
            </a:r>
          </a:p>
        </p:txBody>
      </p:sp>
      <p:sp>
        <p:nvSpPr>
          <p:cNvPr id="3" name="Slide Number Placeholder 2">
            <a:extLst>
              <a:ext uri="{FF2B5EF4-FFF2-40B4-BE49-F238E27FC236}">
                <a16:creationId xmlns:a16="http://schemas.microsoft.com/office/drawing/2014/main" id="{43B8BC66-4366-56A7-80C2-DC698188952A}"/>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20" name="Rectangle 4"/>
          <p:cNvSpPr>
            <a:spLocks noGrp="1" noChangeArrowheads="1"/>
          </p:cNvSpPr>
          <p:nvPr>
            <p:ph type="title"/>
          </p:nvPr>
        </p:nvSpPr>
        <p:spPr/>
        <p:txBody>
          <a:bodyPr/>
          <a:lstStyle/>
          <a:p>
            <a:r>
              <a:rPr lang="en-US" dirty="0"/>
              <a:t>Parsing Guideline 1</a:t>
            </a:r>
          </a:p>
        </p:txBody>
      </p:sp>
      <p:sp>
        <p:nvSpPr>
          <p:cNvPr id="9221" name="Rectangle 5"/>
          <p:cNvSpPr>
            <a:spLocks noGrp="1" noChangeArrowheads="1"/>
          </p:cNvSpPr>
          <p:nvPr>
            <p:ph type="body" idx="1"/>
          </p:nvPr>
        </p:nvSpPr>
        <p:spPr/>
        <p:txBody>
          <a:bodyPr/>
          <a:lstStyle/>
          <a:p>
            <a:r>
              <a:rPr lang="en-US" dirty="0"/>
              <a:t>For (almost) every rule in the grammar</a:t>
            </a:r>
          </a:p>
          <a:p>
            <a:pPr lvl="1">
              <a:buFontTx/>
              <a:buNone/>
            </a:pPr>
            <a:r>
              <a:rPr lang="en-US" sz="1800" dirty="0">
                <a:latin typeface="Consolas" pitchFamily="49" charset="0"/>
              </a:rPr>
              <a:t>  N = ...</a:t>
            </a:r>
          </a:p>
          <a:p>
            <a:pPr>
              <a:spcBef>
                <a:spcPts val="600"/>
              </a:spcBef>
              <a:buFontTx/>
              <a:buNone/>
            </a:pPr>
            <a:r>
              <a:rPr lang="en-US" dirty="0"/>
              <a:t>	we define a parsing method with the name</a:t>
            </a:r>
          </a:p>
          <a:p>
            <a:pPr lvl="1">
              <a:buFontTx/>
              <a:buNone/>
            </a:pPr>
            <a:r>
              <a:rPr lang="en-US" sz="1800" dirty="0">
                <a:latin typeface="Consolas" pitchFamily="49" charset="0"/>
              </a:rPr>
              <a:t>  </a:t>
            </a:r>
            <a:r>
              <a:rPr lang="en-US" sz="1800" dirty="0" err="1">
                <a:latin typeface="Consolas" pitchFamily="49" charset="0"/>
              </a:rPr>
              <a:t>parseN</a:t>
            </a:r>
            <a:r>
              <a:rPr lang="en-US" sz="1800" dirty="0">
                <a:latin typeface="Consolas" pitchFamily="49" charset="0"/>
              </a:rPr>
              <a:t>()</a:t>
            </a:r>
            <a:endParaRPr lang="en-US" dirty="0"/>
          </a:p>
          <a:p>
            <a:r>
              <a:rPr lang="en-US" dirty="0"/>
              <a:t>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define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r>
              <a:rPr lang="en-US" dirty="0"/>
              <a:t>Grammar transformations can be used to simplify the grammar before applying this refinement; e.g., substitution of </a:t>
            </a:r>
            <a:r>
              <a:rPr lang="en-US" dirty="0" err="1"/>
              <a:t>nonterminals</a:t>
            </a:r>
            <a:r>
              <a:rPr lang="en-US" dirty="0"/>
              <a:t>.</a:t>
            </a:r>
          </a:p>
        </p:txBody>
      </p:sp>
      <p:sp>
        <p:nvSpPr>
          <p:cNvPr id="3" name="Slide Number Placeholder 2">
            <a:extLst>
              <a:ext uri="{FF2B5EF4-FFF2-40B4-BE49-F238E27FC236}">
                <a16:creationId xmlns:a16="http://schemas.microsoft.com/office/drawing/2014/main" id="{4DAE85FA-B614-A1B2-F6F1-24D4B2A9716B}"/>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p>
        </p:txBody>
      </p:sp>
      <p:sp>
        <p:nvSpPr>
          <p:cNvPr id="3" name="Content Placeholder 2"/>
          <p:cNvSpPr>
            <a:spLocks noGrp="1"/>
          </p:cNvSpPr>
          <p:nvPr>
            <p:ph idx="1"/>
          </p:nvPr>
        </p:nvSpPr>
        <p:spPr/>
        <p:txBody>
          <a:bodyPr/>
          <a:lstStyle/>
          <a:p>
            <a:pPr>
              <a:buNone/>
            </a:pPr>
            <a:r>
              <a:rPr lang="en-US" dirty="0"/>
              <a:t>The </a:t>
            </a:r>
            <a:r>
              <a:rPr lang="en-US" dirty="0">
                <a:latin typeface="Consolas" pitchFamily="49" charset="0"/>
                <a:cs typeface="Consolas" pitchFamily="49" charset="0"/>
              </a:rPr>
              <a:t>parseN()</a:t>
            </a:r>
            <a:r>
              <a:rPr lang="en-US" dirty="0"/>
              <a:t> methods of the parser function as follows.</a:t>
            </a:r>
          </a:p>
          <a:p>
            <a:r>
              <a:rPr lang="en-US" dirty="0"/>
              <a:t>Scanner method </a:t>
            </a:r>
            <a:r>
              <a:rPr lang="en-US" dirty="0" err="1">
                <a:latin typeface="Consolas" pitchFamily="49" charset="0"/>
                <a:cs typeface="Consolas" pitchFamily="49" charset="0"/>
              </a:rPr>
              <a:t>getSymbol</a:t>
            </a:r>
            <a:r>
              <a:rPr lang="en-US" dirty="0">
                <a:latin typeface="Consolas" pitchFamily="49" charset="0"/>
                <a:cs typeface="Consolas" pitchFamily="49" charset="0"/>
              </a:rPr>
              <a:t>()</a:t>
            </a:r>
            <a:r>
              <a:rPr lang="en-US" dirty="0"/>
              <a:t> provides one “lookahead” symbol for the parsing methods.</a:t>
            </a:r>
          </a:p>
          <a:p>
            <a:r>
              <a:rPr lang="en-US" dirty="0"/>
              <a:t>Additional lookahead symbols can be examined by using the </a:t>
            </a:r>
            <a:r>
              <a:rPr lang="en-US" dirty="0" err="1">
                <a:latin typeface="Consolas" panose="020B0609020204030204" pitchFamily="49" charset="0"/>
              </a:rPr>
              <a:t>getSymbol</a:t>
            </a:r>
            <a:r>
              <a:rPr lang="en-US" dirty="0">
                <a:latin typeface="Consolas" panose="020B0609020204030204" pitchFamily="49" charset="0"/>
              </a:rPr>
              <a:t>()</a:t>
            </a:r>
            <a:r>
              <a:rPr lang="en-US" dirty="0"/>
              <a:t> method of tokens obtained from scanner method </a:t>
            </a:r>
            <a:r>
              <a:rPr lang="en-US" dirty="0">
                <a:latin typeface="Consolas" panose="020B0609020204030204" pitchFamily="49" charset="0"/>
              </a:rPr>
              <a:t>lookahead()</a:t>
            </a:r>
            <a:r>
              <a:rPr lang="en-US" dirty="0"/>
              <a:t>; e.g., </a:t>
            </a:r>
            <a:r>
              <a:rPr lang="en-US" dirty="0">
                <a:latin typeface="Consolas" panose="020B0609020204030204" pitchFamily="49" charset="0"/>
              </a:rPr>
              <a:t>lookahead(2).</a:t>
            </a:r>
            <a:r>
              <a:rPr lang="en-US" dirty="0" err="1">
                <a:latin typeface="Consolas" panose="020B0609020204030204" pitchFamily="49" charset="0"/>
              </a:rPr>
              <a:t>getSymbol</a:t>
            </a:r>
            <a:r>
              <a:rPr lang="en-US" dirty="0">
                <a:latin typeface="Consolas" panose="020B0609020204030204" pitchFamily="49" charset="0"/>
              </a:rPr>
              <a:t>()</a:t>
            </a:r>
            <a:r>
              <a:rPr lang="en-US" dirty="0"/>
              <a:t>.</a:t>
            </a:r>
          </a:p>
          <a:p>
            <a:r>
              <a:rPr lang="en-US" dirty="0"/>
              <a:t>On entry into the method </a:t>
            </a:r>
            <a:r>
              <a:rPr lang="en-US" dirty="0">
                <a:latin typeface="Consolas" pitchFamily="49" charset="0"/>
                <a:cs typeface="Consolas" pitchFamily="49" charset="0"/>
              </a:rPr>
              <a:t>parseN()</a:t>
            </a:r>
            <a:r>
              <a:rPr lang="en-US" dirty="0"/>
              <a:t>, the symbol returned from the scanner should be a symbol that could start on the right side of the rule </a:t>
            </a:r>
            <a:r>
              <a:rPr lang="en-US" dirty="0">
                <a:latin typeface="Consolas" pitchFamily="49" charset="0"/>
                <a:cs typeface="Consolas" pitchFamily="49" charset="0"/>
              </a:rPr>
              <a:t>N =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3B2D1AD5-35C2-10ED-7E52-7917271AB185}"/>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br>
              <a:rPr lang="en-US" dirty="0"/>
            </a:br>
            <a:r>
              <a:rPr lang="en-US" sz="2400" dirty="0"/>
              <a:t>(continued)</a:t>
            </a:r>
          </a:p>
        </p:txBody>
      </p:sp>
      <p:sp>
        <p:nvSpPr>
          <p:cNvPr id="3" name="Content Placeholder 2"/>
          <p:cNvSpPr>
            <a:spLocks noGrp="1"/>
          </p:cNvSpPr>
          <p:nvPr>
            <p:ph idx="1"/>
          </p:nvPr>
        </p:nvSpPr>
        <p:spPr/>
        <p:txBody>
          <a:bodyPr/>
          <a:lstStyle/>
          <a:p>
            <a:r>
              <a:rPr lang="en-US" dirty="0"/>
              <a:t>On exit from the method </a:t>
            </a:r>
            <a:r>
              <a:rPr lang="en-US" dirty="0">
                <a:latin typeface="Consolas" pitchFamily="49" charset="0"/>
                <a:cs typeface="Consolas" pitchFamily="49" charset="0"/>
              </a:rPr>
              <a:t>parseN()</a:t>
            </a:r>
            <a:r>
              <a:rPr lang="en-US" dirty="0"/>
              <a:t>, the symbol returned from the scanner should be a symbol that could follow </a:t>
            </a:r>
            <a:r>
              <a:rPr lang="en-US" dirty="0">
                <a:latin typeface="Consolas" panose="020B0609020204030204" pitchFamily="49" charset="0"/>
              </a:rPr>
              <a:t>N</a:t>
            </a:r>
            <a:r>
              <a:rPr lang="en-US" dirty="0"/>
              <a:t>.</a:t>
            </a:r>
          </a:p>
          <a:p>
            <a:pPr marL="457200" lvl="1" indent="0">
              <a:buNone/>
            </a:pPr>
            <a:r>
              <a:rPr lang="en-US" dirty="0"/>
              <a:t>(We will use this idea to implement error recovery in the next chapter.)</a:t>
            </a:r>
          </a:p>
          <a:p>
            <a:r>
              <a:rPr lang="en-US" dirty="0"/>
              <a:t>If the production rules contain recursive references, the parsing methods will also contain recursive calls.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5EF51D0F-25AF-4851-9EE8-FE82361AD22A}"/>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13</a:t>
            </a:fld>
            <a:endParaRPr lang="en-US"/>
          </a:p>
        </p:txBody>
      </p:sp>
    </p:spTree>
    <p:extLst>
      <p:ext uri="{BB962C8B-B14F-4D97-AF65-F5344CB8AC3E}">
        <p14:creationId xmlns:p14="http://schemas.microsoft.com/office/powerpoint/2010/main" val="3006220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4" name="Rectangle 2"/>
          <p:cNvSpPr>
            <a:spLocks noGrp="1" noChangeArrowheads="1"/>
          </p:cNvSpPr>
          <p:nvPr>
            <p:ph type="title"/>
          </p:nvPr>
        </p:nvSpPr>
        <p:spPr/>
        <p:txBody>
          <a:bodyPr/>
          <a:lstStyle/>
          <a:p>
            <a:r>
              <a:rPr lang="en-US"/>
              <a:t>Parsing the “Right” Side of a Rule</a:t>
            </a:r>
          </a:p>
        </p:txBody>
      </p:sp>
      <p:sp>
        <p:nvSpPr>
          <p:cNvPr id="10245" name="Rectangle 3"/>
          <p:cNvSpPr>
            <a:spLocks noGrp="1" noChangeArrowheads="1"/>
          </p:cNvSpPr>
          <p:nvPr>
            <p:ph type="body" idx="1"/>
          </p:nvPr>
        </p:nvSpPr>
        <p:spPr/>
        <p:txBody>
          <a:bodyPr/>
          <a:lstStyle/>
          <a:p>
            <a:r>
              <a:rPr lang="en-US" dirty="0"/>
              <a:t>We now turn our attention to refinement of the method </a:t>
            </a:r>
            <a:r>
              <a:rPr lang="en-US" dirty="0">
                <a:latin typeface="Consolas" pitchFamily="49" charset="0"/>
              </a:rPr>
              <a:t>  parseN()</a:t>
            </a:r>
            <a:r>
              <a:rPr lang="en-US" dirty="0"/>
              <a:t> associated with rule “</a:t>
            </a:r>
            <a:r>
              <a:rPr lang="en-US" dirty="0">
                <a:latin typeface="Consolas" pitchFamily="49" charset="0"/>
              </a:rPr>
              <a:t>N = ...</a:t>
            </a:r>
            <a:r>
              <a:rPr lang="en-US" dirty="0"/>
              <a:t>”</a:t>
            </a:r>
            <a:r>
              <a:rPr lang="en-US" dirty="0">
                <a:latin typeface="Consolas" pitchFamily="49" charset="0"/>
              </a:rPr>
              <a:t> </a:t>
            </a:r>
            <a:r>
              <a:rPr lang="en-US" dirty="0"/>
              <a:t>by examining the form of the grammatical expression on the right side of the rule.</a:t>
            </a:r>
          </a:p>
          <a:p>
            <a:r>
              <a:rPr lang="en-US" dirty="0"/>
              <a:t>As an 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have defined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pPr>
              <a:spcBef>
                <a:spcPts val="600"/>
              </a:spcBef>
              <a:buFontTx/>
              <a:buNone/>
            </a:pPr>
            <a:r>
              <a:rPr lang="en-US" dirty="0"/>
              <a:t>	We focus on systematic implementation of this method by examining the right side of the rule.</a:t>
            </a:r>
          </a:p>
        </p:txBody>
      </p:sp>
      <p:sp>
        <p:nvSpPr>
          <p:cNvPr id="3" name="Slide Number Placeholder 2">
            <a:extLst>
              <a:ext uri="{FF2B5EF4-FFF2-40B4-BE49-F238E27FC236}">
                <a16:creationId xmlns:a16="http://schemas.microsoft.com/office/drawing/2014/main" id="{291AD283-02BF-33A7-2F60-7D8698941F1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US"/>
              <a:t>©SoftMoore Consulting</a:t>
            </a:r>
          </a:p>
        </p:txBody>
      </p:sp>
      <p:sp>
        <p:nvSpPr>
          <p:cNvPr id="11268" name="Rectangle 2"/>
          <p:cNvSpPr>
            <a:spLocks noGrp="1" noChangeArrowheads="1"/>
          </p:cNvSpPr>
          <p:nvPr>
            <p:ph type="title"/>
          </p:nvPr>
        </p:nvSpPr>
        <p:spPr/>
        <p:txBody>
          <a:bodyPr/>
          <a:lstStyle/>
          <a:p>
            <a:r>
              <a:rPr lang="en-US" dirty="0"/>
              <a:t>Parsing Guideline 2</a:t>
            </a:r>
          </a:p>
        </p:txBody>
      </p:sp>
      <p:sp>
        <p:nvSpPr>
          <p:cNvPr id="11269" name="Rectangle 3"/>
          <p:cNvSpPr>
            <a:spLocks noGrp="1" noChangeArrowheads="1"/>
          </p:cNvSpPr>
          <p:nvPr>
            <p:ph type="body" idx="1"/>
          </p:nvPr>
        </p:nvSpPr>
        <p:spPr/>
        <p:txBody>
          <a:bodyPr/>
          <a:lstStyle/>
          <a:p>
            <a:r>
              <a:rPr lang="en-US" dirty="0"/>
              <a:t>A sequence of syntax factors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recognized by parsing the individual factors one at a time in order.</a:t>
            </a:r>
          </a:p>
          <a:p>
            <a:r>
              <a:rPr lang="en-US" dirty="0"/>
              <a:t>In other words, 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simply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2</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3</a:t>
            </a:r>
            <a:r>
              <a:rPr lang="en-US" dirty="0"/>
              <a:t> followed by</a:t>
            </a:r>
          </a:p>
          <a:p>
            <a:pPr lvl="1"/>
            <a:r>
              <a:rPr lang="en-US" dirty="0"/>
              <a:t>…</a:t>
            </a:r>
          </a:p>
        </p:txBody>
      </p:sp>
      <p:sp>
        <p:nvSpPr>
          <p:cNvPr id="3" name="Slide Number Placeholder 2">
            <a:extLst>
              <a:ext uri="{FF2B5EF4-FFF2-40B4-BE49-F238E27FC236}">
                <a16:creationId xmlns:a16="http://schemas.microsoft.com/office/drawing/2014/main" id="{C5ACC5A4-FC82-DC77-62CB-0EB282C16F2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a:t>©SoftMoore Consulting</a:t>
            </a:r>
          </a:p>
        </p:txBody>
      </p:sp>
      <p:sp>
        <p:nvSpPr>
          <p:cNvPr id="12292" name="Rectangle 4"/>
          <p:cNvSpPr>
            <a:spLocks noGrp="1" noChangeArrowheads="1"/>
          </p:cNvSpPr>
          <p:nvPr>
            <p:ph type="title"/>
          </p:nvPr>
        </p:nvSpPr>
        <p:spPr/>
        <p:txBody>
          <a:bodyPr/>
          <a:lstStyle/>
          <a:p>
            <a:r>
              <a:rPr lang="en-US" dirty="0"/>
              <a:t>Example: Recursive Descent Parsing</a:t>
            </a:r>
            <a:br>
              <a:rPr lang="en-US" dirty="0"/>
            </a:br>
            <a:r>
              <a:rPr lang="en-US" dirty="0"/>
              <a:t>Refinement 2</a:t>
            </a:r>
          </a:p>
        </p:txBody>
      </p:sp>
      <p:sp>
        <p:nvSpPr>
          <p:cNvPr id="12293" name="Rectangle 5"/>
          <p:cNvSpPr>
            <a:spLocks noGrp="1" noChangeArrowheads="1"/>
          </p:cNvSpPr>
          <p:nvPr>
            <p:ph type="body" idx="1"/>
          </p:nvPr>
        </p:nvSpPr>
        <p:spPr/>
        <p:txBody>
          <a:bodyPr/>
          <a:lstStyle/>
          <a:p>
            <a:pPr>
              <a:buFontTx/>
              <a:buNone/>
            </a:pPr>
            <a:r>
              <a:rPr lang="en-US" dirty="0"/>
              <a:t>	The algorithm used to parse the right side of the rule for </a:t>
            </a:r>
            <a:r>
              <a:rPr lang="en-US" dirty="0">
                <a:latin typeface="Consolas" panose="020B0609020204030204" pitchFamily="49" charset="0"/>
              </a:rPr>
              <a:t>assignmentStmt</a:t>
            </a:r>
          </a:p>
          <a:p>
            <a:pPr lvl="1">
              <a:buFontTx/>
              <a:buNone/>
            </a:pPr>
            <a:r>
              <a:rPr lang="en-US" dirty="0">
                <a:latin typeface="Consolas" panose="020B0609020204030204" pitchFamily="49" charset="0"/>
              </a:rPr>
              <a:t> variable ":=" expression ";"</a:t>
            </a:r>
          </a:p>
          <a:p>
            <a:pPr>
              <a:spcBef>
                <a:spcPts val="600"/>
              </a:spcBef>
              <a:buFontTx/>
              <a:buNone/>
            </a:pPr>
            <a:r>
              <a:rPr lang="en-US" dirty="0"/>
              <a:t>	is simply</a:t>
            </a:r>
          </a:p>
          <a:p>
            <a:pPr lvl="1"/>
            <a:r>
              <a:rPr lang="en-US" dirty="0"/>
              <a:t>the algorithm used to parse </a:t>
            </a:r>
            <a:r>
              <a:rPr lang="en-US" dirty="0">
                <a:latin typeface="Consolas" pitchFamily="49" charset="0"/>
              </a:rPr>
              <a:t>variable</a:t>
            </a:r>
            <a:r>
              <a:rPr lang="en-US" dirty="0"/>
              <a:t> followed by</a:t>
            </a:r>
          </a:p>
          <a:p>
            <a:pPr lvl="1"/>
            <a:r>
              <a:rPr lang="en-US" dirty="0"/>
              <a:t>the algorithm used to parse  </a:t>
            </a:r>
            <a:r>
              <a:rPr lang="en-US" dirty="0">
                <a:latin typeface="Consolas" pitchFamily="49" charset="0"/>
              </a:rPr>
              <a:t>":="</a:t>
            </a:r>
            <a:r>
              <a:rPr lang="en-US" dirty="0"/>
              <a:t> followed by</a:t>
            </a:r>
          </a:p>
          <a:p>
            <a:pPr lvl="1"/>
            <a:r>
              <a:rPr lang="en-US" dirty="0"/>
              <a:t>the algorithm used to parse </a:t>
            </a:r>
            <a:r>
              <a:rPr lang="en-US" dirty="0">
                <a:latin typeface="Consolas" pitchFamily="49" charset="0"/>
              </a:rPr>
              <a:t>expression</a:t>
            </a:r>
            <a:r>
              <a:rPr lang="en-US" dirty="0"/>
              <a:t> followed by</a:t>
            </a:r>
          </a:p>
          <a:p>
            <a:pPr lvl="1"/>
            <a:r>
              <a:rPr lang="en-US" dirty="0"/>
              <a:t>the algorithm used to parse </a:t>
            </a:r>
            <a:r>
              <a:rPr lang="en-US" dirty="0">
                <a:latin typeface="Consolas" pitchFamily="49" charset="0"/>
              </a:rPr>
              <a:t>";"</a:t>
            </a:r>
            <a:endParaRPr lang="en-US" dirty="0"/>
          </a:p>
        </p:txBody>
      </p:sp>
      <p:sp>
        <p:nvSpPr>
          <p:cNvPr id="3" name="Slide Number Placeholder 2">
            <a:extLst>
              <a:ext uri="{FF2B5EF4-FFF2-40B4-BE49-F238E27FC236}">
                <a16:creationId xmlns:a16="http://schemas.microsoft.com/office/drawing/2014/main" id="{EF7B611A-8F5B-131D-FAA6-D6FE8A458497}"/>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6" name="Rectangle 4"/>
          <p:cNvSpPr>
            <a:spLocks noGrp="1" noChangeArrowheads="1"/>
          </p:cNvSpPr>
          <p:nvPr>
            <p:ph type="title"/>
          </p:nvPr>
        </p:nvSpPr>
        <p:spPr/>
        <p:txBody>
          <a:bodyPr/>
          <a:lstStyle/>
          <a:p>
            <a:r>
              <a:rPr lang="en-US" dirty="0"/>
              <a:t>Parsing Guideline 3</a:t>
            </a:r>
          </a:p>
        </p:txBody>
      </p:sp>
      <p:sp>
        <p:nvSpPr>
          <p:cNvPr id="13317" name="Rectangle 5"/>
          <p:cNvSpPr>
            <a:spLocks noGrp="1" noChangeArrowheads="1"/>
          </p:cNvSpPr>
          <p:nvPr>
            <p:ph type="body" idx="1"/>
          </p:nvPr>
        </p:nvSpPr>
        <p:spPr/>
        <p:txBody>
          <a:bodyPr/>
          <a:lstStyle/>
          <a:p>
            <a:r>
              <a:rPr lang="en-US" dirty="0"/>
              <a:t>A single terminal symbol </a:t>
            </a:r>
            <a:r>
              <a:rPr lang="en-US" dirty="0">
                <a:latin typeface="Consolas" pitchFamily="49" charset="0"/>
              </a:rPr>
              <a:t>t</a:t>
            </a:r>
            <a:r>
              <a:rPr lang="en-US" dirty="0"/>
              <a:t> on the right side of a rule is recognized by calling the “helper” parsing method </a:t>
            </a:r>
            <a:r>
              <a:rPr lang="en-US" dirty="0">
                <a:latin typeface="Consolas" pitchFamily="49" charset="0"/>
              </a:rPr>
              <a:t>match(t)</a:t>
            </a:r>
            <a:r>
              <a:rPr lang="en-US" dirty="0"/>
              <a:t> defined as</a:t>
            </a:r>
          </a:p>
          <a:p>
            <a:pPr lvl="1">
              <a:buFontTx/>
              <a:buNone/>
            </a:pPr>
            <a:r>
              <a:rPr lang="en-US" sz="1800" dirty="0">
                <a:latin typeface="Consolas" pitchFamily="49" charset="0"/>
              </a:rPr>
              <a:t> private void match(Symbol </a:t>
            </a:r>
            <a:r>
              <a:rPr lang="en-US" sz="1800" dirty="0" err="1">
                <a:latin typeface="Consolas" pitchFamily="49" charset="0"/>
              </a:rPr>
              <a:t>expectedSymbol</a:t>
            </a:r>
            <a:r>
              <a:rPr lang="en-US" sz="1800" dirty="0">
                <a:latin typeface="Consolas" pitchFamily="49" charset="0"/>
              </a:rPr>
              <a:t>)</a:t>
            </a:r>
          </a:p>
          <a:p>
            <a:pPr lvl="1">
              <a:buFontTx/>
              <a:buNone/>
            </a:pPr>
            <a:r>
              <a:rPr lang="en-US" sz="1800" dirty="0">
                <a:latin typeface="Consolas" pitchFamily="49" charset="0"/>
              </a:rPr>
              <a:t>     throws </a:t>
            </a:r>
            <a:r>
              <a:rPr lang="en-US" sz="1800" dirty="0" err="1">
                <a:latin typeface="Consolas" pitchFamily="49" charset="0"/>
              </a:rPr>
              <a:t>IOException</a:t>
            </a:r>
            <a:r>
              <a:rPr lang="en-US" sz="1800" dirty="0">
                <a:latin typeface="Consolas" pitchFamily="49" charset="0"/>
              </a:rPr>
              <a:t>,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pPr lvl="1">
              <a:spcBef>
                <a:spcPts val="100"/>
              </a:spcBef>
              <a:buFontTx/>
              <a:buNone/>
            </a:pPr>
            <a:r>
              <a:rPr lang="en-US" sz="1800" dirty="0">
                <a:latin typeface="Consolas" pitchFamily="49" charset="0"/>
              </a:rPr>
              <a:t>     if (</a:t>
            </a:r>
            <a:r>
              <a:rPr lang="en-US" sz="1800" dirty="0" err="1">
                <a:latin typeface="Consolas" pitchFamily="49" charset="0"/>
              </a:rPr>
              <a:t>scanner.getSymbol</a:t>
            </a:r>
            <a:r>
              <a:rPr lang="en-US" sz="1800" dirty="0">
                <a:latin typeface="Consolas" pitchFamily="49" charset="0"/>
              </a:rPr>
              <a:t>() == </a:t>
            </a:r>
            <a:r>
              <a:rPr lang="en-US" sz="1800" dirty="0" err="1">
                <a:latin typeface="Consolas" pitchFamily="49" charset="0"/>
              </a:rPr>
              <a:t>expectedSymbol</a:t>
            </a:r>
            <a:r>
              <a:rPr lang="en-US" sz="1800" dirty="0">
                <a:latin typeface="Consolas" pitchFamily="49" charset="0"/>
              </a:rPr>
              <a:t>)</a:t>
            </a:r>
          </a:p>
          <a:p>
            <a:pPr lvl="1">
              <a:spcBef>
                <a:spcPts val="100"/>
              </a:spcBef>
              <a:buFontTx/>
              <a:buNone/>
            </a:pPr>
            <a:r>
              <a:rPr lang="en-US" sz="1800" dirty="0">
                <a:latin typeface="Consolas" pitchFamily="49" charset="0"/>
              </a:rPr>
              <a:t>         </a:t>
            </a:r>
            <a:r>
              <a:rPr lang="en-US" sz="1800" dirty="0" err="1">
                <a:latin typeface="Consolas" pitchFamily="49" charset="0"/>
              </a:rPr>
              <a:t>scanner.advance</a:t>
            </a:r>
            <a:r>
              <a:rPr lang="en-US" sz="1800" dirty="0">
                <a:latin typeface="Consolas" pitchFamily="49" charset="0"/>
              </a:rPr>
              <a:t>();</a:t>
            </a:r>
          </a:p>
          <a:p>
            <a:pPr lvl="1">
              <a:spcBef>
                <a:spcPts val="100"/>
              </a:spcBef>
              <a:buFontTx/>
              <a:buNone/>
            </a:pPr>
            <a:r>
              <a:rPr lang="en-US" sz="1800" dirty="0">
                <a:latin typeface="Consolas" pitchFamily="49" charset="0"/>
              </a:rPr>
              <a:t>      else</a:t>
            </a:r>
          </a:p>
          <a:p>
            <a:pPr lvl="1">
              <a:spcBef>
                <a:spcPts val="100"/>
              </a:spcBef>
              <a:buFontTx/>
              <a:buNone/>
            </a:pPr>
            <a:r>
              <a:rPr lang="en-US" sz="1800" dirty="0">
                <a:latin typeface="Consolas" pitchFamily="49" charset="0"/>
              </a:rPr>
              <a:t>         ...   // throw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r>
              <a:rPr lang="en-US" dirty="0"/>
              <a:t>Example: The algorithm for recognizing the assignment operator </a:t>
            </a:r>
            <a:r>
              <a:rPr lang="en-US" dirty="0">
                <a:latin typeface="Consolas" pitchFamily="49" charset="0"/>
              </a:rPr>
              <a:t>":="</a:t>
            </a:r>
            <a:r>
              <a:rPr lang="en-US" dirty="0"/>
              <a:t> is simply the method call</a:t>
            </a:r>
          </a:p>
          <a:p>
            <a:pPr lvl="1">
              <a:buFontTx/>
              <a:buNone/>
            </a:pPr>
            <a:r>
              <a:rPr lang="en-US" sz="1800" dirty="0">
                <a:latin typeface="Consolas" pitchFamily="49" charset="0"/>
              </a:rPr>
              <a:t> match(Symbol.assign);</a:t>
            </a:r>
            <a:endParaRPr lang="en-US" sz="1800" dirty="0"/>
          </a:p>
        </p:txBody>
      </p:sp>
      <p:sp>
        <p:nvSpPr>
          <p:cNvPr id="3" name="Slide Number Placeholder 2">
            <a:extLst>
              <a:ext uri="{FF2B5EF4-FFF2-40B4-BE49-F238E27FC236}">
                <a16:creationId xmlns:a16="http://schemas.microsoft.com/office/drawing/2014/main" id="{B260C657-82D6-6F89-A51A-18BFF91D9C74}"/>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40" name="Rectangle 4"/>
          <p:cNvSpPr>
            <a:spLocks noGrp="1" noChangeArrowheads="1"/>
          </p:cNvSpPr>
          <p:nvPr>
            <p:ph type="title"/>
          </p:nvPr>
        </p:nvSpPr>
        <p:spPr/>
        <p:txBody>
          <a:bodyPr/>
          <a:lstStyle/>
          <a:p>
            <a:r>
              <a:rPr lang="en-US" dirty="0"/>
              <a:t>Parsing Guideline 4</a:t>
            </a:r>
          </a:p>
        </p:txBody>
      </p:sp>
      <p:sp>
        <p:nvSpPr>
          <p:cNvPr id="14341" name="Rectangle 5"/>
          <p:cNvSpPr>
            <a:spLocks noGrp="1" noChangeArrowheads="1"/>
          </p:cNvSpPr>
          <p:nvPr>
            <p:ph type="body" idx="1"/>
          </p:nvPr>
        </p:nvSpPr>
        <p:spPr/>
        <p:txBody>
          <a:bodyPr/>
          <a:lstStyle/>
          <a:p>
            <a:r>
              <a:rPr lang="en-US" dirty="0"/>
              <a:t>A nonterminal symbol </a:t>
            </a:r>
            <a:r>
              <a:rPr lang="en-US" dirty="0">
                <a:latin typeface="Consolas" panose="020B0609020204030204" pitchFamily="49" charset="0"/>
              </a:rPr>
              <a:t>N</a:t>
            </a:r>
            <a:r>
              <a:rPr lang="en-US" dirty="0"/>
              <a:t> on the right side of a rule is recognized by calling the method corresponding to the rule for </a:t>
            </a:r>
            <a:r>
              <a:rPr lang="en-US" dirty="0">
                <a:latin typeface="Consolas" panose="020B0609020204030204" pitchFamily="49" charset="0"/>
              </a:rPr>
              <a:t>N</a:t>
            </a:r>
            <a:r>
              <a:rPr lang="en-US" dirty="0"/>
              <a:t>; i.e., the algorithm for recognizing nonterminal </a:t>
            </a:r>
            <a:r>
              <a:rPr lang="en-US" dirty="0">
                <a:latin typeface="Consolas" panose="020B0609020204030204" pitchFamily="49" charset="0"/>
              </a:rPr>
              <a:t>N</a:t>
            </a:r>
            <a:r>
              <a:rPr lang="en-US" dirty="0"/>
              <a:t> is simply a call to the method </a:t>
            </a:r>
            <a:r>
              <a:rPr lang="en-US" dirty="0" err="1">
                <a:latin typeface="Consolas" pitchFamily="49" charset="0"/>
              </a:rPr>
              <a:t>parseN</a:t>
            </a:r>
            <a:r>
              <a:rPr lang="en-US" dirty="0">
                <a:latin typeface="Consolas" pitchFamily="49" charset="0"/>
              </a:rPr>
              <a:t>()</a:t>
            </a:r>
            <a:r>
              <a:rPr lang="en-US" dirty="0"/>
              <a:t>.</a:t>
            </a:r>
          </a:p>
          <a:p>
            <a:r>
              <a:rPr lang="en-US" dirty="0"/>
              <a:t>Example: The algorithm for recognizing the nonterminal symbol </a:t>
            </a:r>
            <a:r>
              <a:rPr lang="en-US" dirty="0">
                <a:latin typeface="Consolas" pitchFamily="49" charset="0"/>
              </a:rPr>
              <a:t>expression</a:t>
            </a:r>
            <a:r>
              <a:rPr lang="en-US" dirty="0"/>
              <a:t> on the right side of a rule is simply</a:t>
            </a:r>
            <a:br>
              <a:rPr lang="en-US" dirty="0"/>
            </a:br>
            <a:r>
              <a:rPr lang="en-US" dirty="0"/>
              <a:t>a call to the method </a:t>
            </a:r>
            <a:r>
              <a:rPr lang="en-US" dirty="0" err="1">
                <a:latin typeface="Consolas" pitchFamily="49" charset="0"/>
              </a:rPr>
              <a:t>parseExpression</a:t>
            </a:r>
            <a:r>
              <a:rPr lang="en-US" dirty="0">
                <a:latin typeface="Consolas" pitchFamily="49" charset="0"/>
              </a:rPr>
              <a:t>()</a:t>
            </a:r>
            <a:r>
              <a:rPr lang="en-US" dirty="0"/>
              <a:t>.</a:t>
            </a:r>
          </a:p>
        </p:txBody>
      </p:sp>
      <p:sp>
        <p:nvSpPr>
          <p:cNvPr id="3" name="Slide Number Placeholder 2">
            <a:extLst>
              <a:ext uri="{FF2B5EF4-FFF2-40B4-BE49-F238E27FC236}">
                <a16:creationId xmlns:a16="http://schemas.microsoft.com/office/drawing/2014/main" id="{A9BA252C-FCA3-C918-9732-0B7D3C67D70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4" name="Rectangle 4"/>
          <p:cNvSpPr>
            <a:spLocks noGrp="1" noChangeArrowheads="1"/>
          </p:cNvSpPr>
          <p:nvPr>
            <p:ph type="title"/>
          </p:nvPr>
        </p:nvSpPr>
        <p:spPr/>
        <p:txBody>
          <a:bodyPr/>
          <a:lstStyle/>
          <a:p>
            <a:r>
              <a:rPr lang="en-US" dirty="0"/>
              <a:t>Example: Application of the</a:t>
            </a:r>
            <a:br>
              <a:rPr lang="en-US" dirty="0"/>
            </a:br>
            <a:r>
              <a:rPr lang="en-US" dirty="0"/>
              <a:t>Parsing Guidelines</a:t>
            </a:r>
          </a:p>
        </p:txBody>
      </p:sp>
      <p:sp>
        <p:nvSpPr>
          <p:cNvPr id="15365" name="Rectangle 5"/>
          <p:cNvSpPr>
            <a:spLocks noGrp="1" noChangeArrowheads="1"/>
          </p:cNvSpPr>
          <p:nvPr>
            <p:ph type="body" idx="1"/>
          </p:nvPr>
        </p:nvSpPr>
        <p:spPr/>
        <p:txBody>
          <a:bodyPr/>
          <a:lstStyle/>
          <a:p>
            <a:pPr marL="182880" lvl="1" indent="0">
              <a:spcBef>
                <a:spcPts val="200"/>
              </a:spcBef>
              <a:buFontTx/>
              <a:buNone/>
            </a:pPr>
            <a:r>
              <a:rPr lang="en-US" sz="1800" dirty="0">
                <a:latin typeface="Consolas" pitchFamily="49" charset="0"/>
              </a:rPr>
              <a:t>// assignmentStmt = variable ":=" expression ";" .</a:t>
            </a:r>
          </a:p>
          <a:p>
            <a:pPr marL="182880" lvl="1" indent="0">
              <a:spcBef>
                <a:spcPts val="200"/>
              </a:spcBef>
              <a:buFontTx/>
              <a:buNone/>
            </a:pPr>
            <a:r>
              <a:rPr lang="en-US" sz="1800" dirty="0">
                <a:latin typeface="Consolas" pitchFamily="49" charset="0"/>
              </a:rPr>
              <a:t>private void parseAssignmentStmt() throws </a:t>
            </a:r>
            <a:r>
              <a:rPr lang="en-US" sz="1800" dirty="0" err="1">
                <a:latin typeface="Consolas" pitchFamily="49" charset="0"/>
              </a:rPr>
              <a:t>IOException</a:t>
            </a:r>
            <a:endParaRPr lang="en-US" sz="1800" dirty="0">
              <a:latin typeface="Consolas" pitchFamily="49" charset="0"/>
            </a:endParaRP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try</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parseVariable</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match(Symbol.assign);</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match(Symbol.semicolon);</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lvl="1" indent="0">
              <a:spcBef>
                <a:spcPts val="200"/>
              </a:spcBef>
              <a:buFontTx/>
              <a:buNone/>
            </a:pPr>
            <a:r>
              <a:rPr lang="en-US" sz="1800" dirty="0">
                <a:latin typeface="Consolas" pitchFamily="49" charset="0"/>
              </a:rPr>
              <a:t>        recover(</a:t>
            </a:r>
            <a:r>
              <a:rPr lang="en-US" sz="1800" dirty="0" err="1">
                <a:latin typeface="Consolas" pitchFamily="49" charset="0"/>
              </a:rPr>
              <a:t>emptySet</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p>
        </p:txBody>
      </p:sp>
      <p:sp>
        <p:nvSpPr>
          <p:cNvPr id="6" name="Slide Number Placeholder 5">
            <a:extLst>
              <a:ext uri="{FF2B5EF4-FFF2-40B4-BE49-F238E27FC236}">
                <a16:creationId xmlns:a16="http://schemas.microsoft.com/office/drawing/2014/main" id="{ECED8654-FC6C-08ED-4A44-7362DBF8CBF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r>
              <a:rPr lang="en-US" dirty="0"/>
              <a:t>Parsing method</a:t>
            </a:r>
          </a:p>
          <a:p>
            <a:pPr marL="457200" lvl="1" indent="0">
              <a:buNone/>
            </a:pPr>
            <a:r>
              <a:rPr lang="en-US" sz="1800" dirty="0">
                <a:latin typeface="Consolas" panose="020B0609020204030204" pitchFamily="49" charset="0"/>
              </a:rPr>
              <a:t>private void parseLoopStmt()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endParaRPr lang="en-US" dirty="0"/>
          </a:p>
          <a:p>
            <a:r>
              <a:rPr lang="en-US" dirty="0"/>
              <a:t>Helper methods</a:t>
            </a:r>
          </a:p>
          <a:p>
            <a:pPr marL="457200" lvl="1" indent="0">
              <a:buNone/>
            </a:pPr>
            <a:r>
              <a:rPr lang="en-US" sz="1800" dirty="0">
                <a:latin typeface="Consolas" panose="020B0609020204030204" pitchFamily="49" charset="0"/>
              </a:rPr>
              <a:t>private void match(Symbol expectedSymbol)</a:t>
            </a:r>
          </a:p>
          <a:p>
            <a:pPr marL="457200" lvl="1" indent="0">
              <a:spcBef>
                <a:spcPts val="0"/>
              </a:spcBef>
              <a:buNone/>
            </a:pPr>
            <a:r>
              <a:rPr lang="en-US" sz="1800" dirty="0">
                <a:latin typeface="Consolas" panose="020B0609020204030204" pitchFamily="49" charset="0"/>
              </a:rPr>
              <a:t>    throws </a:t>
            </a:r>
            <a:r>
              <a:rPr lang="en-US" sz="1800" dirty="0" err="1">
                <a:latin typeface="Consolas" panose="020B0609020204030204" pitchFamily="49" charset="0"/>
              </a:rPr>
              <a:t>IOException</a:t>
            </a:r>
            <a:r>
              <a:rPr lang="en-US" sz="1800" dirty="0">
                <a:latin typeface="Consolas" panose="020B0609020204030204" pitchFamily="49" charset="0"/>
              </a:rPr>
              <a:t>, </a:t>
            </a:r>
            <a:r>
              <a:rPr lang="en-US" sz="1800" dirty="0" err="1">
                <a:latin typeface="Consolas" panose="020B0609020204030204" pitchFamily="49" charset="0"/>
              </a:rPr>
              <a:t>ParserException</a:t>
            </a:r>
            <a:endParaRPr lang="en-US" sz="1800" dirty="0">
              <a:latin typeface="Consolas" panose="020B0609020204030204" pitchFamily="49" charset="0"/>
            </a:endParaRPr>
          </a:p>
          <a:p>
            <a:pPr marL="457200" lvl="1" indent="0">
              <a:spcBef>
                <a:spcPts val="600"/>
              </a:spcBef>
              <a:buNone/>
            </a:pPr>
            <a:r>
              <a:rPr lang="en-US" sz="1800" dirty="0">
                <a:latin typeface="Consolas" panose="020B0609020204030204" pitchFamily="49" charset="0"/>
              </a:rPr>
              <a:t>private void matchCurrentSymbol()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buNone/>
            </a:pPr>
            <a:endParaRPr lang="en-US" dirty="0"/>
          </a:p>
          <a:p>
            <a:pPr lvl="1"/>
            <a:endParaRPr lang="en-US" dirty="0"/>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43BE07F7-E916-5072-527C-7FD207B7763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a:t>
            </a:fld>
            <a:endParaRPr lang="en-US"/>
          </a:p>
        </p:txBody>
      </p:sp>
    </p:spTree>
    <p:extLst>
      <p:ext uri="{BB962C8B-B14F-4D97-AF65-F5344CB8AC3E}">
        <p14:creationId xmlns:p14="http://schemas.microsoft.com/office/powerpoint/2010/main" val="2676809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8" name="Rectangle 2"/>
          <p:cNvSpPr>
            <a:spLocks noGrp="1" noChangeArrowheads="1"/>
          </p:cNvSpPr>
          <p:nvPr>
            <p:ph type="title"/>
          </p:nvPr>
        </p:nvSpPr>
        <p:spPr/>
        <p:txBody>
          <a:bodyPr/>
          <a:lstStyle/>
          <a:p>
            <a:r>
              <a:rPr lang="en-US" dirty="0"/>
              <a:t>First Sets</a:t>
            </a:r>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appear at the start of a syntax expression </a:t>
            </a:r>
            <a:r>
              <a:rPr lang="en-US" dirty="0">
                <a:latin typeface="Consolas" panose="020B0609020204030204" pitchFamily="49" charset="0"/>
              </a:rPr>
              <a:t>E</a:t>
            </a:r>
            <a:r>
              <a:rPr lang="en-US" dirty="0"/>
              <a:t> is denoted </a:t>
            </a:r>
            <a:r>
              <a:rPr lang="en-US" dirty="0">
                <a:latin typeface="Consolas" panose="020B0609020204030204" pitchFamily="49" charset="0"/>
              </a:rPr>
              <a:t>First(E)</a:t>
            </a:r>
            <a:r>
              <a:rPr lang="en-US" dirty="0"/>
              <a:t>.</a:t>
            </a:r>
          </a:p>
          <a:p>
            <a:r>
              <a:rPr lang="en-US" dirty="0"/>
              <a:t>First sets provide important information that can be used to guide decisions during parser development.</a:t>
            </a:r>
          </a:p>
        </p:txBody>
      </p:sp>
      <p:sp>
        <p:nvSpPr>
          <p:cNvPr id="2" name="TextBox 1">
            <a:extLst>
              <a:ext uri="{FF2B5EF4-FFF2-40B4-BE49-F238E27FC236}">
                <a16:creationId xmlns:a16="http://schemas.microsoft.com/office/drawing/2014/main" id="{934EE5EE-765C-EEA0-0C72-F050BF27EDA5}"/>
              </a:ext>
            </a:extLst>
          </p:cNvPr>
          <p:cNvSpPr txBox="1"/>
          <p:nvPr/>
        </p:nvSpPr>
        <p:spPr>
          <a:xfrm>
            <a:off x="1201526" y="3505200"/>
            <a:ext cx="6740948" cy="1569660"/>
          </a:xfrm>
          <a:prstGeom prst="rect">
            <a:avLst/>
          </a:prstGeom>
          <a:noFill/>
          <a:ln>
            <a:solidFill>
              <a:schemeClr val="tx1"/>
            </a:solidFill>
          </a:ln>
        </p:spPr>
        <p:txBody>
          <a:bodyPr wrap="none" rtlCol="0">
            <a:spAutoFit/>
          </a:bodyPr>
          <a:lstStyle/>
          <a:p>
            <a:pPr algn="l"/>
            <a:r>
              <a:rPr lang="en-US" dirty="0"/>
              <a:t>The examples that follow use braces “{” and “}” </a:t>
            </a:r>
          </a:p>
          <a:p>
            <a:pPr algn="l"/>
            <a:r>
              <a:rPr lang="en-US" dirty="0"/>
              <a:t>both as set notation to indicate membership and</a:t>
            </a:r>
          </a:p>
          <a:p>
            <a:pPr algn="l"/>
            <a:r>
              <a:rPr lang="en-US" dirty="0"/>
              <a:t>as grammar notation to indicate zero or more.  </a:t>
            </a:r>
          </a:p>
          <a:p>
            <a:pPr algn="l"/>
            <a:r>
              <a:rPr lang="en-US" dirty="0"/>
              <a:t>The meaning should be clear from the context.</a:t>
            </a:r>
          </a:p>
        </p:txBody>
      </p:sp>
      <p:sp>
        <p:nvSpPr>
          <p:cNvPr id="4" name="Slide Number Placeholder 3">
            <a:extLst>
              <a:ext uri="{FF2B5EF4-FFF2-40B4-BE49-F238E27FC236}">
                <a16:creationId xmlns:a16="http://schemas.microsoft.com/office/drawing/2014/main" id="{21B2F504-4BAF-781C-DF70-891A15EA5DD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a:t>First Set Examples from CPRL</a:t>
            </a:r>
          </a:p>
        </p:txBody>
      </p:sp>
      <p:sp>
        <p:nvSpPr>
          <p:cNvPr id="16389" name="Rectangle 3"/>
          <p:cNvSpPr>
            <a:spLocks noGrp="1" noChangeArrowheads="1"/>
          </p:cNvSpPr>
          <p:nvPr>
            <p:ph type="body" idx="1"/>
          </p:nvPr>
        </p:nvSpPr>
        <p:spPr/>
        <p:txBody>
          <a:bodyPr/>
          <a:lstStyle/>
          <a:p>
            <a:r>
              <a:rPr lang="en-US" sz="2000" dirty="0" err="1">
                <a:latin typeface="Consolas" panose="020B0609020204030204" pitchFamily="49" charset="0"/>
              </a:rPr>
              <a:t>constDecl</a:t>
            </a:r>
            <a:r>
              <a:rPr lang="en-US" sz="2000" dirty="0">
                <a:latin typeface="Consolas" panose="020B0609020204030204" pitchFamily="49" charset="0"/>
              </a:rPr>
              <a:t> = "</a:t>
            </a:r>
            <a:r>
              <a:rPr lang="en-US" sz="2000" dirty="0" err="1">
                <a:latin typeface="Consolas" panose="020B0609020204030204" pitchFamily="49" charset="0"/>
              </a:rPr>
              <a:t>const</a:t>
            </a:r>
            <a:r>
              <a:rPr lang="en-US" sz="2000" dirty="0">
                <a:latin typeface="Consolas" panose="020B0609020204030204" pitchFamily="49" charset="0"/>
              </a:rPr>
              <a:t>" </a:t>
            </a:r>
            <a:r>
              <a:rPr lang="en-US" sz="2000" dirty="0" err="1">
                <a:latin typeface="Consolas" panose="020B0609020204030204" pitchFamily="49" charset="0"/>
              </a:rPr>
              <a:t>constId</a:t>
            </a:r>
            <a:r>
              <a:rPr lang="en-US" sz="2000" dirty="0">
                <a:latin typeface="Consolas" panose="020B0609020204030204" pitchFamily="49" charset="0"/>
              </a:rPr>
              <a:t> ":=" literal ";"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constDecl</a:t>
            </a:r>
            <a:r>
              <a:rPr lang="en-US" sz="2000" dirty="0">
                <a:latin typeface="Consolas" panose="020B0609020204030204" pitchFamily="49" charset="0"/>
              </a:rPr>
              <a:t>) = { "const" }</a:t>
            </a:r>
          </a:p>
          <a:p>
            <a:r>
              <a:rPr lang="en-US" sz="2000" dirty="0" err="1">
                <a:latin typeface="Consolas" panose="020B0609020204030204" pitchFamily="49" charset="0"/>
              </a:rPr>
              <a:t>varDecl</a:t>
            </a:r>
            <a:r>
              <a:rPr lang="en-US" sz="2000" dirty="0">
                <a:latin typeface="Consolas" panose="020B0609020204030204" pitchFamily="49" charset="0"/>
              </a:rPr>
              <a:t> = "</a:t>
            </a:r>
            <a:r>
              <a:rPr lang="en-US" sz="2000" dirty="0" err="1">
                <a:latin typeface="Consolas" panose="020B0609020204030204" pitchFamily="49" charset="0"/>
              </a:rPr>
              <a:t>var</a:t>
            </a:r>
            <a:r>
              <a:rPr lang="en-US" sz="2000" dirty="0">
                <a:latin typeface="Consolas" panose="020B0609020204030204" pitchFamily="49" charset="0"/>
              </a:rPr>
              <a:t>" identifiers ":" </a:t>
            </a:r>
            <a:r>
              <a:rPr lang="en-US" sz="2000" dirty="0" err="1">
                <a:latin typeface="Consolas" panose="020B0609020204030204" pitchFamily="49" charset="0"/>
              </a:rPr>
              <a:t>typeName</a:t>
            </a: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First(varDecl) = { "var" }</a:t>
            </a:r>
          </a:p>
          <a:p>
            <a:r>
              <a:rPr lang="en-US" sz="2000" dirty="0" err="1">
                <a:latin typeface="Consolas" panose="020B0609020204030204" pitchFamily="49" charset="0"/>
              </a:rPr>
              <a:t>typeDecl</a:t>
            </a:r>
            <a:r>
              <a:rPr lang="en-US" sz="2000" dirty="0">
                <a:latin typeface="Consolas" panose="020B0609020204030204" pitchFamily="49" charset="0"/>
              </a:rPr>
              <a:t> = "type" </a:t>
            </a:r>
            <a:r>
              <a:rPr lang="en-US" sz="2000" dirty="0" err="1">
                <a:latin typeface="Consolas" panose="020B0609020204030204" pitchFamily="49" charset="0"/>
              </a:rPr>
              <a:t>typeId</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    ( </a:t>
            </a:r>
            <a:r>
              <a:rPr lang="en-US" sz="2000" dirty="0" err="1">
                <a:latin typeface="Consolas" panose="020B0609020204030204" pitchFamily="49" charset="0"/>
              </a:rPr>
              <a:t>arrayTypeDecl</a:t>
            </a:r>
            <a:r>
              <a:rPr lang="en-US" sz="2000" dirty="0">
                <a:latin typeface="Consolas" panose="020B0609020204030204" pitchFamily="49" charset="0"/>
              </a:rPr>
              <a:t> | </a:t>
            </a:r>
            <a:r>
              <a:rPr lang="en-US" sz="2000" dirty="0" err="1">
                <a:latin typeface="Consolas" panose="020B0609020204030204" pitchFamily="49" charset="0"/>
              </a:rPr>
              <a:t>recordTypeDecl</a:t>
            </a:r>
            <a:r>
              <a:rPr lang="en-US" sz="2000" dirty="0">
                <a:latin typeface="Consolas" panose="020B0609020204030204" pitchFamily="49" charset="0"/>
              </a:rPr>
              <a:t> | </a:t>
            </a:r>
            <a:r>
              <a:rPr lang="en-US" sz="2000" dirty="0" err="1">
                <a:latin typeface="Consolas" panose="020B0609020204030204" pitchFamily="49" charset="0"/>
              </a:rPr>
              <a:t>stringTypeDecl</a:t>
            </a: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typeDecl</a:t>
            </a:r>
            <a:r>
              <a:rPr lang="en-US" sz="2000" dirty="0">
                <a:latin typeface="Consolas" panose="020B0609020204030204" pitchFamily="49" charset="0"/>
              </a:rPr>
              <a:t>) = { "type" }</a:t>
            </a:r>
          </a:p>
          <a:p>
            <a:r>
              <a:rPr lang="en-US" sz="2000" dirty="0" err="1">
                <a:latin typeface="Consolas" panose="020B0609020204030204" pitchFamily="49" charset="0"/>
              </a:rPr>
              <a:t>initialDecl</a:t>
            </a:r>
            <a:r>
              <a:rPr lang="en-US" sz="2000" dirty="0">
                <a:latin typeface="Consolas" panose="020B0609020204030204" pitchFamily="49" charset="0"/>
              </a:rPr>
              <a:t> = </a:t>
            </a:r>
            <a:r>
              <a:rPr lang="en-US" sz="2000" dirty="0" err="1">
                <a:latin typeface="Consolas" panose="020B0609020204030204" pitchFamily="49" charset="0"/>
              </a:rPr>
              <a:t>constDecl</a:t>
            </a:r>
            <a:r>
              <a:rPr lang="en-US" sz="2000" dirty="0">
                <a:latin typeface="Consolas" panose="020B0609020204030204" pitchFamily="49" charset="0"/>
              </a:rPr>
              <a:t> | varDecl | </a:t>
            </a:r>
            <a:r>
              <a:rPr lang="en-US" sz="2000" dirty="0" err="1">
                <a:latin typeface="Consolas" panose="020B0609020204030204" pitchFamily="49" charset="0"/>
              </a:rPr>
              <a:t>typeDecl</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initialDecl</a:t>
            </a:r>
            <a:r>
              <a:rPr lang="en-US" sz="2000" dirty="0">
                <a:latin typeface="Consolas" panose="020B0609020204030204" pitchFamily="49" charset="0"/>
              </a:rPr>
              <a:t>) = { "const", "var", "type" }</a:t>
            </a:r>
          </a:p>
          <a:p>
            <a:r>
              <a:rPr lang="en-US" sz="2000" dirty="0" err="1">
                <a:latin typeface="Consolas" panose="020B0609020204030204" pitchFamily="49" charset="0"/>
              </a:rPr>
              <a:t>procedureDecl</a:t>
            </a:r>
            <a:r>
              <a:rPr lang="en-US" sz="2000" dirty="0">
                <a:latin typeface="Consolas" panose="020B0609020204030204" pitchFamily="49" charset="0"/>
              </a:rPr>
              <a:t> = "proc" </a:t>
            </a:r>
            <a:r>
              <a:rPr lang="en-US" sz="2000" dirty="0" err="1">
                <a:latin typeface="Consolas" panose="020B0609020204030204" pitchFamily="49" charset="0"/>
              </a:rPr>
              <a:t>procId</a:t>
            </a: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procedureDecl</a:t>
            </a:r>
            <a:r>
              <a:rPr lang="en-US" sz="2000" dirty="0">
                <a:latin typeface="Consolas" panose="020B0609020204030204" pitchFamily="49" charset="0"/>
              </a:rPr>
              <a:t>) = { "proc" }</a:t>
            </a:r>
          </a:p>
          <a:p>
            <a:r>
              <a:rPr lang="en-US" sz="2000" dirty="0" err="1">
                <a:latin typeface="Consolas" panose="020B0609020204030204" pitchFamily="49" charset="0"/>
              </a:rPr>
              <a:t>loopStmt</a:t>
            </a:r>
            <a:r>
              <a:rPr lang="en-US" sz="2000" dirty="0">
                <a:latin typeface="Consolas" panose="020B0609020204030204" pitchFamily="49" charset="0"/>
              </a:rPr>
              <a:t> = [ "while" </a:t>
            </a:r>
            <a:r>
              <a:rPr lang="en-US" sz="2000" dirty="0" err="1">
                <a:latin typeface="Consolas" panose="020B0609020204030204" pitchFamily="49" charset="0"/>
              </a:rPr>
              <a:t>booleanExpr</a:t>
            </a:r>
            <a:r>
              <a:rPr lang="en-US" sz="2000" dirty="0">
                <a:latin typeface="Consolas" panose="020B0609020204030204" pitchFamily="49" charset="0"/>
              </a:rPr>
              <a:t> ] "loop" statement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loopStmt</a:t>
            </a:r>
            <a:r>
              <a:rPr lang="en-US" sz="2000" dirty="0">
                <a:latin typeface="Consolas" panose="020B0609020204030204" pitchFamily="49" charset="0"/>
              </a:rPr>
              <a:t>) = { "while", "loop" }</a:t>
            </a:r>
          </a:p>
        </p:txBody>
      </p:sp>
      <p:sp>
        <p:nvSpPr>
          <p:cNvPr id="16386" name="Footer Placeholder 3"/>
          <p:cNvSpPr>
            <a:spLocks noGrp="1"/>
          </p:cNvSpPr>
          <p:nvPr>
            <p:ph type="ftr" sz="quarter" idx="10"/>
          </p:nvPr>
        </p:nvSpPr>
        <p:spPr/>
        <p:txBody>
          <a:bodyPr/>
          <a:lstStyle/>
          <a:p>
            <a:r>
              <a:rPr lang="en-US"/>
              <a:t>©SoftMoore Consulting</a:t>
            </a:r>
          </a:p>
        </p:txBody>
      </p:sp>
      <p:sp>
        <p:nvSpPr>
          <p:cNvPr id="3" name="Slide Number Placeholder 2">
            <a:extLst>
              <a:ext uri="{FF2B5EF4-FFF2-40B4-BE49-F238E27FC236}">
                <a16:creationId xmlns:a16="http://schemas.microsoft.com/office/drawing/2014/main" id="{D98086D2-23CB-0C4E-D860-26083CF3D27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21</a:t>
            </a:fld>
            <a:endParaRPr lang="en-US"/>
          </a:p>
        </p:txBody>
      </p:sp>
    </p:spTree>
    <p:extLst>
      <p:ext uri="{BB962C8B-B14F-4D97-AF65-F5344CB8AC3E}">
        <p14:creationId xmlns:p14="http://schemas.microsoft.com/office/powerpoint/2010/main" val="2121325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a:t>Computing First Sets</a:t>
            </a:r>
          </a:p>
        </p:txBody>
      </p:sp>
      <p:sp>
        <p:nvSpPr>
          <p:cNvPr id="26629" name="Rectangle 3"/>
          <p:cNvSpPr>
            <a:spLocks noGrp="1" noChangeArrowheads="1"/>
          </p:cNvSpPr>
          <p:nvPr>
            <p:ph type="body" idx="1"/>
          </p:nvPr>
        </p:nvSpPr>
        <p:spPr/>
        <p:txBody>
          <a:bodyPr/>
          <a:lstStyle/>
          <a:p>
            <a:pPr lvl="0"/>
            <a:r>
              <a:rPr lang="en-US" sz="2200" dirty="0">
                <a:latin typeface="Consolas" panose="020B0609020204030204" pitchFamily="49" charset="0"/>
              </a:rPr>
              <a:t>First(t) = { t }</a:t>
            </a:r>
            <a:r>
              <a:rPr lang="en-US" sz="2200" dirty="0"/>
              <a:t> if </a:t>
            </a:r>
            <a:r>
              <a:rPr lang="en-US" sz="2200" dirty="0">
                <a:latin typeface="Consolas" panose="020B0609020204030204" pitchFamily="49" charset="0"/>
              </a:rPr>
              <a:t>t</a:t>
            </a:r>
            <a:r>
              <a:rPr lang="en-US" sz="2200" dirty="0"/>
              <a:t> is a terminal symbol.</a:t>
            </a:r>
          </a:p>
          <a:p>
            <a:pPr lvl="0"/>
            <a:r>
              <a:rPr lang="en-US" sz="2200" dirty="0">
                <a:latin typeface="Consolas" panose="020B0609020204030204" pitchFamily="49" charset="0"/>
              </a:rPr>
              <a:t>First(E|F) = First(E) ∪ First(F) .</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mathematically we write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equivalently,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p:txBody>
      </p:sp>
      <p:sp>
        <p:nvSpPr>
          <p:cNvPr id="26626" name="Footer Placeholder 3"/>
          <p:cNvSpPr>
            <a:spLocks noGrp="1"/>
          </p:cNvSpPr>
          <p:nvPr>
            <p:ph type="ftr" sz="quarter" idx="10"/>
          </p:nvPr>
        </p:nvSpPr>
        <p:spPr/>
        <p:txBody>
          <a:bodyPr/>
          <a:lstStyle/>
          <a:p>
            <a:r>
              <a:rPr lang="en-US" dirty="0"/>
              <a:t>©SoftMoore Consulting</a:t>
            </a:r>
          </a:p>
        </p:txBody>
      </p:sp>
      <p:sp>
        <p:nvSpPr>
          <p:cNvPr id="3" name="Slide Number Placeholder 2">
            <a:extLst>
              <a:ext uri="{FF2B5EF4-FFF2-40B4-BE49-F238E27FC236}">
                <a16:creationId xmlns:a16="http://schemas.microsoft.com/office/drawing/2014/main" id="{E067E506-27D2-88AF-A8FB-C022FF61B466}"/>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22</a:t>
            </a:fld>
            <a:endParaRPr lang="en-US"/>
          </a:p>
        </p:txBody>
      </p:sp>
    </p:spTree>
    <p:extLst>
      <p:ext uri="{BB962C8B-B14F-4D97-AF65-F5344CB8AC3E}">
        <p14:creationId xmlns:p14="http://schemas.microsoft.com/office/powerpoint/2010/main" val="3257074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2" name="Rectangle 2"/>
          <p:cNvSpPr>
            <a:spLocks noGrp="1" noChangeArrowheads="1"/>
          </p:cNvSpPr>
          <p:nvPr>
            <p:ph type="title"/>
          </p:nvPr>
        </p:nvSpPr>
        <p:spPr/>
        <p:txBody>
          <a:bodyPr/>
          <a:lstStyle/>
          <a:p>
            <a:r>
              <a:rPr lang="en-US"/>
              <a:t>Strategy for Computing First Sets</a:t>
            </a:r>
          </a:p>
        </p:txBody>
      </p:sp>
      <p:sp>
        <p:nvSpPr>
          <p:cNvPr id="27653" name="Rectangle 3"/>
          <p:cNvSpPr>
            <a:spLocks noGrp="1" noChangeArrowheads="1"/>
          </p:cNvSpPr>
          <p:nvPr>
            <p:ph type="body" idx="1"/>
          </p:nvPr>
        </p:nvSpPr>
        <p:spPr/>
        <p:txBody>
          <a:bodyPr/>
          <a:lstStyle/>
          <a:p>
            <a:r>
              <a:rPr lang="en-US" dirty="0"/>
              <a:t>Use a bottom-up approach</a:t>
            </a:r>
          </a:p>
          <a:p>
            <a:r>
              <a:rPr lang="en-US" dirty="0"/>
              <a:t>Start with simplest rules and work toward more complicated (composite) rules.</a:t>
            </a:r>
          </a:p>
        </p:txBody>
      </p:sp>
      <p:sp>
        <p:nvSpPr>
          <p:cNvPr id="3" name="Slide Number Placeholder 2">
            <a:extLst>
              <a:ext uri="{FF2B5EF4-FFF2-40B4-BE49-F238E27FC236}">
                <a16:creationId xmlns:a16="http://schemas.microsoft.com/office/drawing/2014/main" id="{8C111EFB-4CEC-9292-FF0F-24DA17CE99C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23</a:t>
            </a:fld>
            <a:endParaRPr lang="en-US"/>
          </a:p>
        </p:txBody>
      </p:sp>
    </p:spTree>
    <p:extLst>
      <p:ext uri="{BB962C8B-B14F-4D97-AF65-F5344CB8AC3E}">
        <p14:creationId xmlns:p14="http://schemas.microsoft.com/office/powerpoint/2010/main" val="307722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8" name="Rectangle 2"/>
          <p:cNvSpPr>
            <a:spLocks noGrp="1" noChangeArrowheads="1"/>
          </p:cNvSpPr>
          <p:nvPr>
            <p:ph type="title"/>
          </p:nvPr>
        </p:nvSpPr>
        <p:spPr/>
        <p:txBody>
          <a:bodyPr/>
          <a:lstStyle/>
          <a:p>
            <a:r>
              <a:rPr lang="en-US" dirty="0"/>
              <a:t>Follow Sets</a:t>
            </a:r>
            <a:endParaRPr lang="en-US" sz="2400" dirty="0"/>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follow immediately after a syntax expression E is denoted </a:t>
            </a:r>
            <a:r>
              <a:rPr lang="en-US" dirty="0">
                <a:latin typeface="Consolas" panose="020B0609020204030204" pitchFamily="49" charset="0"/>
              </a:rPr>
              <a:t>Follow(E)</a:t>
            </a:r>
            <a:r>
              <a:rPr lang="en-US" dirty="0"/>
              <a:t>.</a:t>
            </a:r>
          </a:p>
          <a:p>
            <a:r>
              <a:rPr lang="en-US" dirty="0"/>
              <a:t>Understanding follow sets is important not only for parser development but also for error recovery.  </a:t>
            </a:r>
          </a:p>
          <a:p>
            <a:r>
              <a:rPr lang="en-US" dirty="0"/>
              <a:t>If </a:t>
            </a:r>
            <a:r>
              <a:rPr lang="en-US" dirty="0">
                <a:latin typeface="Consolas" panose="020B0609020204030204" pitchFamily="49" charset="0"/>
              </a:rPr>
              <a:t>N</a:t>
            </a:r>
            <a:r>
              <a:rPr lang="en-US" dirty="0"/>
              <a:t> is a nonterminal, we will use </a:t>
            </a:r>
            <a:r>
              <a:rPr lang="en-US" dirty="0">
                <a:latin typeface="Consolas" panose="020B0609020204030204" pitchFamily="49" charset="0"/>
              </a:rPr>
              <a:t>Follow(N)</a:t>
            </a:r>
            <a:r>
              <a:rPr lang="en-US" dirty="0"/>
              <a:t> during error recovery when trying to parse </a:t>
            </a:r>
            <a:r>
              <a:rPr lang="en-US" dirty="0">
                <a:latin typeface="Consolas" panose="020B0609020204030204" pitchFamily="49" charset="0"/>
              </a:rPr>
              <a:t>N</a:t>
            </a:r>
            <a:r>
              <a:rPr lang="en-US" dirty="0"/>
              <a:t>.  To compute </a:t>
            </a:r>
            <a:r>
              <a:rPr lang="en-US" dirty="0">
                <a:latin typeface="Consolas" panose="020B0609020204030204" pitchFamily="49" charset="0"/>
              </a:rPr>
              <a:t>Follow(N)</a:t>
            </a:r>
            <a:r>
              <a:rPr lang="en-US" dirty="0"/>
              <a:t> for a nonterminal </a:t>
            </a:r>
            <a:r>
              <a:rPr lang="en-US" dirty="0">
                <a:latin typeface="Consolas" panose="020B0609020204030204" pitchFamily="49" charset="0"/>
              </a:rPr>
              <a:t>N</a:t>
            </a:r>
            <a:r>
              <a:rPr lang="en-US" dirty="0"/>
              <a:t>, you must analyze all rules that reference </a:t>
            </a:r>
            <a:r>
              <a:rPr lang="en-US" dirty="0">
                <a:latin typeface="Consolas" panose="020B0609020204030204" pitchFamily="49" charset="0"/>
              </a:rPr>
              <a:t>N</a:t>
            </a:r>
            <a:r>
              <a:rPr lang="en-US" dirty="0"/>
              <a:t>.</a:t>
            </a:r>
          </a:p>
          <a:p>
            <a:r>
              <a:rPr lang="en-US" dirty="0"/>
              <a:t>Computation of follow sets can be a bit more involved than computation of first sets.</a:t>
            </a:r>
          </a:p>
        </p:txBody>
      </p:sp>
      <p:sp>
        <p:nvSpPr>
          <p:cNvPr id="3" name="Slide Number Placeholder 2">
            <a:extLst>
              <a:ext uri="{FF2B5EF4-FFF2-40B4-BE49-F238E27FC236}">
                <a16:creationId xmlns:a16="http://schemas.microsoft.com/office/drawing/2014/main" id="{FA8B8A73-050B-2076-32C8-14A04567212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24</a:t>
            </a:fld>
            <a:endParaRPr lang="en-US"/>
          </a:p>
        </p:txBody>
      </p:sp>
    </p:spTree>
    <p:extLst>
      <p:ext uri="{BB962C8B-B14F-4D97-AF65-F5344CB8AC3E}">
        <p14:creationId xmlns:p14="http://schemas.microsoft.com/office/powerpoint/2010/main" val="2170715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a:t>Follow Sets from CPRL: Example 1</a:t>
            </a:r>
            <a:endParaRPr lang="en-US" dirty="0"/>
          </a:p>
        </p:txBody>
      </p:sp>
      <p:sp>
        <p:nvSpPr>
          <p:cNvPr id="16389" name="Rectangle 3"/>
          <p:cNvSpPr>
            <a:spLocks noGrp="1" noChangeArrowheads="1"/>
          </p:cNvSpPr>
          <p:nvPr>
            <p:ph type="body" idx="1"/>
          </p:nvPr>
        </p:nvSpPr>
        <p:spPr/>
        <p:txBody>
          <a:bodyPr/>
          <a:lstStyle/>
          <a:p>
            <a:pPr marL="0" indent="0">
              <a:buNone/>
            </a:pPr>
            <a:r>
              <a:rPr lang="en-US" sz="2200" dirty="0"/>
              <a:t>What can follow </a:t>
            </a:r>
            <a:r>
              <a:rPr lang="en-US" sz="2200" dirty="0">
                <a:latin typeface="Consolas" panose="020B0609020204030204" pitchFamily="49" charset="0"/>
              </a:rPr>
              <a:t>subprogramDecl</a:t>
            </a:r>
            <a:r>
              <a:rPr lang="en-US" sz="2200" dirty="0"/>
              <a:t>?</a:t>
            </a:r>
          </a:p>
          <a:p>
            <a:r>
              <a:rPr lang="en-US" sz="2100" dirty="0"/>
              <a:t>From the rule</a:t>
            </a:r>
          </a:p>
          <a:p>
            <a:pPr marL="514350" lvl="1" indent="0">
              <a:buNone/>
            </a:pPr>
            <a:r>
              <a:rPr lang="en-US" sz="1800" dirty="0"/>
              <a:t>subprogramDecls = subprogramDecl { subprogramDecl } .</a:t>
            </a:r>
          </a:p>
          <a:p>
            <a:pPr marL="340614" indent="0">
              <a:spcBef>
                <a:spcPts val="500"/>
              </a:spcBef>
              <a:buNone/>
            </a:pPr>
            <a:r>
              <a:rPr lang="en-US" sz="2100" dirty="0"/>
              <a:t>we know that </a:t>
            </a:r>
            <a:r>
              <a:rPr lang="en-US" sz="2100" dirty="0">
                <a:latin typeface="Consolas" panose="020B0609020204030204" pitchFamily="49" charset="0"/>
              </a:rPr>
              <a:t>subprogramDecl</a:t>
            </a:r>
            <a:r>
              <a:rPr lang="en-US" sz="2100" dirty="0"/>
              <a:t> can follow another </a:t>
            </a: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the first set of </a:t>
            </a:r>
            <a:r>
              <a:rPr lang="en-US" sz="2100" dirty="0">
                <a:latin typeface="Consolas" panose="020B0609020204030204" pitchFamily="49" charset="0"/>
              </a:rPr>
              <a:t>subprogramDecl</a:t>
            </a:r>
            <a:r>
              <a:rPr lang="en-US" sz="2100" dirty="0"/>
              <a:t>; i.e., “</a:t>
            </a:r>
            <a:r>
              <a:rPr lang="en-US" sz="2100" dirty="0">
                <a:latin typeface="Consolas" panose="020B0609020204030204" pitchFamily="49" charset="0"/>
              </a:rPr>
              <a:t>proc</a:t>
            </a:r>
            <a:r>
              <a:rPr lang="en-US" sz="2100" dirty="0"/>
              <a:t>” and “</a:t>
            </a:r>
            <a:r>
              <a:rPr lang="en-US" sz="2100" dirty="0">
                <a:latin typeface="Consolas" panose="020B0609020204030204" pitchFamily="49" charset="0"/>
              </a:rPr>
              <a:t>fun</a:t>
            </a:r>
            <a:r>
              <a:rPr lang="en-US" sz="2100" dirty="0"/>
              <a:t>”.</a:t>
            </a:r>
          </a:p>
          <a:p>
            <a:r>
              <a:rPr lang="en-US" sz="2100" dirty="0"/>
              <a:t>From the rule</a:t>
            </a:r>
          </a:p>
          <a:p>
            <a:pPr marL="514350" lvl="1" indent="0">
              <a:buNone/>
            </a:pPr>
            <a:r>
              <a:rPr lang="en-US" sz="1800" dirty="0">
                <a:latin typeface="Consolas" panose="020B0609020204030204" pitchFamily="49" charset="0"/>
              </a:rPr>
              <a:t>program = </a:t>
            </a:r>
            <a:r>
              <a:rPr lang="en-US" sz="1800" dirty="0" err="1">
                <a:latin typeface="Consolas" panose="020B0609020204030204" pitchFamily="49" charset="0"/>
              </a:rPr>
              <a:t>initialDecls</a:t>
            </a:r>
            <a:r>
              <a:rPr lang="en-US" sz="1800" dirty="0">
                <a:latin typeface="Consolas" panose="020B0609020204030204" pitchFamily="49" charset="0"/>
              </a:rPr>
              <a:t> subprogramDecls .</a:t>
            </a:r>
          </a:p>
          <a:p>
            <a:pPr marL="340614" lvl="1" indent="0">
              <a:spcBef>
                <a:spcPts val="500"/>
              </a:spcBef>
              <a:buNone/>
            </a:pPr>
            <a:r>
              <a:rPr lang="en-US" sz="2100" dirty="0"/>
              <a:t>we know that anything that can follow </a:t>
            </a:r>
            <a:r>
              <a:rPr lang="en-US" sz="2100" dirty="0">
                <a:latin typeface="Consolas" panose="020B0609020204030204" pitchFamily="49" charset="0"/>
              </a:rPr>
              <a:t>program</a:t>
            </a:r>
            <a:r>
              <a:rPr lang="en-US" sz="2100" dirty="0"/>
              <a:t> can also follow</a:t>
            </a:r>
            <a:br>
              <a:rPr lang="en-US" sz="2100" dirty="0"/>
            </a:b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a:t>
            </a:r>
            <a:r>
              <a:rPr lang="en-US" sz="2100" dirty="0">
                <a:latin typeface="Consolas" panose="020B0609020204030204" pitchFamily="49" charset="0"/>
              </a:rPr>
              <a:t>EOF</a:t>
            </a:r>
            <a:r>
              <a:rPr lang="en-US" sz="2100" dirty="0"/>
              <a:t>.  (remember augmenting rule)</a:t>
            </a:r>
          </a:p>
          <a:p>
            <a:r>
              <a:rPr lang="en-US" sz="2100" dirty="0"/>
              <a:t>Conclusion:</a:t>
            </a:r>
          </a:p>
          <a:p>
            <a:pPr marL="514350" lvl="1" indent="0">
              <a:buNone/>
            </a:pPr>
            <a:r>
              <a:rPr lang="en-US" sz="1800" dirty="0">
                <a:latin typeface="Consolas" panose="020B0609020204030204" pitchFamily="49" charset="0"/>
              </a:rPr>
              <a:t>Follow(subprogramDecl) = { "proc", "fun", EOF }</a:t>
            </a:r>
          </a:p>
        </p:txBody>
      </p:sp>
      <p:sp>
        <p:nvSpPr>
          <p:cNvPr id="16386" name="Footer Placeholder 3"/>
          <p:cNvSpPr>
            <a:spLocks noGrp="1"/>
          </p:cNvSpPr>
          <p:nvPr>
            <p:ph type="ftr" sz="quarter" idx="10"/>
          </p:nvPr>
        </p:nvSpPr>
        <p:spPr/>
        <p:txBody>
          <a:bodyPr/>
          <a:lstStyle/>
          <a:p>
            <a:r>
              <a:rPr lang="en-US"/>
              <a:t>©SoftMoore Consulting</a:t>
            </a:r>
            <a:endParaRPr lang="en-US" dirty="0"/>
          </a:p>
        </p:txBody>
      </p:sp>
      <p:sp>
        <p:nvSpPr>
          <p:cNvPr id="3" name="Slide Number Placeholder 2">
            <a:extLst>
              <a:ext uri="{FF2B5EF4-FFF2-40B4-BE49-F238E27FC236}">
                <a16:creationId xmlns:a16="http://schemas.microsoft.com/office/drawing/2014/main" id="{C8056D6B-A3BD-A095-702E-76123671B73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25</a:t>
            </a:fld>
            <a:endParaRPr lang="en-US"/>
          </a:p>
        </p:txBody>
      </p:sp>
    </p:spTree>
    <p:extLst>
      <p:ext uri="{BB962C8B-B14F-4D97-AF65-F5344CB8AC3E}">
        <p14:creationId xmlns:p14="http://schemas.microsoft.com/office/powerpoint/2010/main" val="664005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8" name="Rectangle 2"/>
          <p:cNvSpPr>
            <a:spLocks noGrp="1" noChangeArrowheads="1"/>
          </p:cNvSpPr>
          <p:nvPr>
            <p:ph type="title"/>
          </p:nvPr>
        </p:nvSpPr>
        <p:spPr/>
        <p:txBody>
          <a:bodyPr/>
          <a:lstStyle/>
          <a:p>
            <a:r>
              <a:rPr lang="en-US" dirty="0"/>
              <a:t>Follow Sets from CPRL: Example 2</a:t>
            </a:r>
            <a:endParaRPr lang="en-US" sz="2000" dirty="0"/>
          </a:p>
        </p:txBody>
      </p:sp>
      <p:sp>
        <p:nvSpPr>
          <p:cNvPr id="16389" name="Rectangle 3"/>
          <p:cNvSpPr>
            <a:spLocks noGrp="1" noChangeArrowheads="1"/>
          </p:cNvSpPr>
          <p:nvPr>
            <p:ph type="body" idx="1"/>
          </p:nvPr>
        </p:nvSpPr>
        <p:spPr>
          <a:xfrm>
            <a:off x="458787" y="1363663"/>
            <a:ext cx="8229600" cy="4935537"/>
          </a:xfrm>
        </p:spPr>
        <p:txBody>
          <a:bodyPr/>
          <a:lstStyle/>
          <a:p>
            <a:pPr marL="0" indent="0">
              <a:buNone/>
            </a:pPr>
            <a:r>
              <a:rPr lang="en-US" dirty="0"/>
              <a:t>What can follow </a:t>
            </a:r>
            <a:r>
              <a:rPr lang="en-US" dirty="0" err="1">
                <a:latin typeface="Consolas" panose="020B0609020204030204" pitchFamily="49" charset="0"/>
              </a:rPr>
              <a:t>loopStmt</a:t>
            </a:r>
            <a:r>
              <a:rPr lang="en-US" dirty="0"/>
              <a:t>?</a:t>
            </a:r>
          </a:p>
          <a:p>
            <a:r>
              <a:rPr lang="en-US" dirty="0"/>
              <a:t>...   (left as an exercise)</a:t>
            </a:r>
            <a:br>
              <a:rPr lang="en-US" dirty="0"/>
            </a:br>
            <a:r>
              <a:rPr lang="en-US" dirty="0"/>
              <a:t>Hints:</a:t>
            </a:r>
          </a:p>
          <a:p>
            <a:pPr lvl="1"/>
            <a:r>
              <a:rPr lang="en-US" dirty="0"/>
              <a:t>Any statement can follow a loop statement.</a:t>
            </a:r>
          </a:p>
          <a:p>
            <a:pPr lvl="1"/>
            <a:r>
              <a:rPr lang="en-US" dirty="0"/>
              <a:t>A loop statement can be the last statement of a procedure.</a:t>
            </a:r>
          </a:p>
          <a:p>
            <a:r>
              <a:rPr lang="en-US" dirty="0"/>
              <a:t>Conclusion:</a:t>
            </a:r>
          </a:p>
          <a:p>
            <a:pPr marL="457200" lvl="2" indent="0">
              <a:buNone/>
            </a:pPr>
            <a:r>
              <a:rPr lang="en-US" dirty="0">
                <a:latin typeface="Consolas" panose="020B0609020204030204" pitchFamily="49" charset="0"/>
              </a:rPr>
              <a:t>Follow(</a:t>
            </a:r>
            <a:r>
              <a:rPr lang="en-US" dirty="0" err="1">
                <a:latin typeface="Consolas" panose="020B0609020204030204" pitchFamily="49" charset="0"/>
              </a:rPr>
              <a:t>loopStmt</a:t>
            </a:r>
            <a:r>
              <a:rPr lang="en-US" dirty="0">
                <a:latin typeface="Consolas" panose="020B0609020204030204" pitchFamily="49" charset="0"/>
              </a:rPr>
              <a:t>) = { identifier, "if", "else", "while",</a:t>
            </a:r>
            <a:br>
              <a:rPr lang="en-US" dirty="0">
                <a:latin typeface="Consolas" panose="020B0609020204030204" pitchFamily="49" charset="0"/>
              </a:rPr>
            </a:br>
            <a:r>
              <a:rPr lang="en-US" dirty="0">
                <a:latin typeface="Consolas" panose="020B0609020204030204" pitchFamily="49" charset="0"/>
              </a:rPr>
              <a:t>                     "loop", "exit", "read", "write",</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writeln</a:t>
            </a:r>
            <a:r>
              <a:rPr lang="en-US" dirty="0">
                <a:latin typeface="Consolas" panose="020B0609020204030204" pitchFamily="49" charset="0"/>
              </a:rPr>
              <a:t>", "{", "}", "return" }</a:t>
            </a:r>
          </a:p>
        </p:txBody>
      </p:sp>
      <p:sp>
        <p:nvSpPr>
          <p:cNvPr id="2" name="TextBox 1">
            <a:extLst>
              <a:ext uri="{FF2B5EF4-FFF2-40B4-BE49-F238E27FC236}">
                <a16:creationId xmlns:a16="http://schemas.microsoft.com/office/drawing/2014/main" id="{CE9894C2-5789-4391-8451-033BCEC64FBD}"/>
              </a:ext>
            </a:extLst>
          </p:cNvPr>
          <p:cNvSpPr txBox="1"/>
          <p:nvPr/>
        </p:nvSpPr>
        <p:spPr>
          <a:xfrm>
            <a:off x="741464" y="5113347"/>
            <a:ext cx="7661072" cy="754053"/>
          </a:xfrm>
          <a:prstGeom prst="rect">
            <a:avLst/>
          </a:prstGeom>
          <a:noFill/>
          <a:ln>
            <a:solidFill>
              <a:schemeClr val="tx1"/>
            </a:solidFill>
          </a:ln>
        </p:spPr>
        <p:txBody>
          <a:bodyPr wrap="none" rtlCol="0">
            <a:spAutoFit/>
          </a:bodyPr>
          <a:lstStyle/>
          <a:p>
            <a:pPr algn="l"/>
            <a:r>
              <a:rPr lang="en-US" sz="2300" dirty="0"/>
              <a:t>Note that the same analysis applies for any statement, so</a:t>
            </a:r>
          </a:p>
          <a:p>
            <a:pPr algn="l"/>
            <a:r>
              <a:rPr lang="en-US" sz="2000" dirty="0">
                <a:latin typeface="Consolas" panose="020B0609020204030204" pitchFamily="49" charset="0"/>
              </a:rPr>
              <a:t>Follow(</a:t>
            </a:r>
            <a:r>
              <a:rPr lang="en-US" sz="2000" dirty="0" err="1">
                <a:latin typeface="Consolas" panose="020B0609020204030204" pitchFamily="49" charset="0"/>
              </a:rPr>
              <a:t>ifStmt</a:t>
            </a:r>
            <a:r>
              <a:rPr lang="en-US" sz="2000" dirty="0">
                <a:latin typeface="Consolas" panose="020B0609020204030204" pitchFamily="49" charset="0"/>
              </a:rPr>
              <a:t>) = Follow(</a:t>
            </a:r>
            <a:r>
              <a:rPr lang="en-US" sz="2000" dirty="0" err="1">
                <a:latin typeface="Consolas" panose="020B0609020204030204" pitchFamily="49" charset="0"/>
              </a:rPr>
              <a:t>loopStmt</a:t>
            </a:r>
            <a:r>
              <a:rPr lang="en-US" sz="2000" dirty="0">
                <a:latin typeface="Consolas" panose="020B0609020204030204" pitchFamily="49" charset="0"/>
              </a:rPr>
              <a:t>) = Follow(statement)</a:t>
            </a:r>
          </a:p>
        </p:txBody>
      </p:sp>
      <p:sp>
        <p:nvSpPr>
          <p:cNvPr id="4" name="Slide Number Placeholder 3">
            <a:extLst>
              <a:ext uri="{FF2B5EF4-FFF2-40B4-BE49-F238E27FC236}">
                <a16:creationId xmlns:a16="http://schemas.microsoft.com/office/drawing/2014/main" id="{C0431EA7-511E-5DD3-FB56-2E5A638B835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26</a:t>
            </a:fld>
            <a:endParaRPr lang="en-US"/>
          </a:p>
        </p:txBody>
      </p:sp>
    </p:spTree>
    <p:extLst>
      <p:ext uri="{BB962C8B-B14F-4D97-AF65-F5344CB8AC3E}">
        <p14:creationId xmlns:p14="http://schemas.microsoft.com/office/powerpoint/2010/main" val="1774830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700" name="Rectangle 2"/>
          <p:cNvSpPr>
            <a:spLocks noGrp="1" noChangeArrowheads="1"/>
          </p:cNvSpPr>
          <p:nvPr>
            <p:ph type="title"/>
          </p:nvPr>
        </p:nvSpPr>
        <p:spPr/>
        <p:txBody>
          <a:bodyPr/>
          <a:lstStyle/>
          <a:p>
            <a:r>
              <a:rPr lang="en-US"/>
              <a:t>Rules for Computing Follow Sets</a:t>
            </a:r>
          </a:p>
        </p:txBody>
      </p:sp>
      <p:sp>
        <p:nvSpPr>
          <p:cNvPr id="29701" name="Rectangle 3"/>
          <p:cNvSpPr>
            <a:spLocks noGrp="1" noChangeArrowheads="1"/>
          </p:cNvSpPr>
          <p:nvPr>
            <p:ph type="body" idx="1"/>
          </p:nvPr>
        </p:nvSpPr>
        <p:spPr/>
        <p:txBody>
          <a:bodyPr/>
          <a:lstStyle/>
          <a:p>
            <a:pPr>
              <a:buFontTx/>
              <a:buNone/>
            </a:pPr>
            <a:r>
              <a:rPr lang="en-US" dirty="0"/>
              <a:t>Computing </a:t>
            </a:r>
            <a:r>
              <a:rPr lang="en-US" dirty="0">
                <a:latin typeface="Consolas" panose="020B0609020204030204" pitchFamily="49" charset="0"/>
              </a:rPr>
              <a:t>Follow(T)</a:t>
            </a:r>
          </a:p>
          <a:p>
            <a:r>
              <a:rPr lang="en-US" dirty="0"/>
              <a:t>Consider all production rules similar to the following:</a:t>
            </a:r>
          </a:p>
          <a:p>
            <a:pPr marL="914400" lvl="2" indent="0">
              <a:buNone/>
            </a:pPr>
            <a:r>
              <a:rPr lang="en-US" dirty="0">
                <a:latin typeface="Consolas" panose="020B0609020204030204" pitchFamily="49" charset="0"/>
              </a:rPr>
              <a:t>N = S T U .      N = S {T} U .      N = S [T] U .</a:t>
            </a:r>
          </a:p>
          <a:p>
            <a:pPr lvl="1"/>
            <a:r>
              <a:rPr lang="en-US" dirty="0"/>
              <a:t>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First(U)</a:t>
            </a:r>
            <a:r>
              <a:rPr lang="en-US" dirty="0"/>
              <a:t>.</a:t>
            </a:r>
          </a:p>
          <a:p>
            <a:pPr lvl="1"/>
            <a:r>
              <a:rPr lang="en-US" dirty="0"/>
              <a:t>If </a:t>
            </a:r>
            <a:r>
              <a:rPr lang="en-US" dirty="0">
                <a:latin typeface="Consolas" panose="020B0609020204030204" pitchFamily="49" charset="0"/>
              </a:rPr>
              <a:t>U</a:t>
            </a:r>
            <a:r>
              <a:rPr lang="en-US" dirty="0"/>
              <a:t> can be empty, then </a:t>
            </a:r>
            <a:r>
              <a:rPr lang="en-US" dirty="0">
                <a:latin typeface="Consolas" panose="020B0609020204030204" pitchFamily="49" charset="0"/>
              </a:rPr>
              <a:t>Follow(T)</a:t>
            </a:r>
            <a:r>
              <a:rPr lang="en-US" dirty="0"/>
              <a:t> also includes </a:t>
            </a:r>
            <a:r>
              <a:rPr lang="en-US" dirty="0">
                <a:latin typeface="Consolas" panose="020B0609020204030204" pitchFamily="49" charset="0"/>
              </a:rPr>
              <a:t>Follow(N)</a:t>
            </a:r>
            <a:r>
              <a:rPr lang="en-US" dirty="0"/>
              <a:t>.</a:t>
            </a:r>
          </a:p>
          <a:p>
            <a:r>
              <a:rPr lang="en-US" dirty="0"/>
              <a:t>Consider all production rules similar to the following:</a:t>
            </a:r>
          </a:p>
          <a:p>
            <a:pPr marL="914400" lvl="2" indent="0">
              <a:buNone/>
            </a:pPr>
            <a:r>
              <a:rPr lang="en-US" dirty="0">
                <a:latin typeface="Consolas" panose="020B0609020204030204" pitchFamily="49" charset="0"/>
              </a:rPr>
              <a:t>N = S T .      N = S {T} .      N = S [T] .</a:t>
            </a:r>
          </a:p>
          <a:p>
            <a:pPr lvl="1"/>
            <a:r>
              <a:rPr lang="en-US" dirty="0"/>
              <a:t>In all these cases, </a:t>
            </a:r>
            <a:r>
              <a:rPr lang="en-US" dirty="0">
                <a:latin typeface="Consolas" panose="020B0609020204030204" pitchFamily="49" charset="0"/>
              </a:rPr>
              <a:t>Follow(T)</a:t>
            </a:r>
            <a:r>
              <a:rPr lang="en-US" dirty="0"/>
              <a:t> includes </a:t>
            </a:r>
            <a:r>
              <a:rPr lang="en-US" dirty="0">
                <a:latin typeface="Consolas" panose="020B0609020204030204" pitchFamily="49" charset="0"/>
              </a:rPr>
              <a:t>Follow(N)</a:t>
            </a:r>
            <a:r>
              <a:rPr lang="en-US" dirty="0"/>
              <a:t>.</a:t>
            </a:r>
          </a:p>
          <a:p>
            <a:r>
              <a:rPr lang="en-US" dirty="0"/>
              <a:t>If </a:t>
            </a:r>
            <a:r>
              <a:rPr lang="en-US" dirty="0">
                <a:latin typeface="Consolas" panose="020B0609020204030204" pitchFamily="49" charset="0"/>
              </a:rPr>
              <a:t>T</a:t>
            </a:r>
            <a:r>
              <a:rPr lang="en-US" dirty="0"/>
              <a:t> occurs in the form </a:t>
            </a:r>
            <a:r>
              <a:rPr lang="en-US" dirty="0">
                <a:latin typeface="Consolas" panose="020B0609020204030204" pitchFamily="49" charset="0"/>
              </a:rPr>
              <a:t>{T}</a:t>
            </a:r>
            <a:r>
              <a:rPr lang="en-US" dirty="0"/>
              <a:t>, 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First(T)</a:t>
            </a:r>
            <a:r>
              <a:rPr lang="en-US" dirty="0"/>
              <a:t>.</a:t>
            </a:r>
          </a:p>
        </p:txBody>
      </p:sp>
      <p:sp>
        <p:nvSpPr>
          <p:cNvPr id="3" name="Slide Number Placeholder 2">
            <a:extLst>
              <a:ext uri="{FF2B5EF4-FFF2-40B4-BE49-F238E27FC236}">
                <a16:creationId xmlns:a16="http://schemas.microsoft.com/office/drawing/2014/main" id="{978C3F26-761A-5AB8-2C6B-09E6FEFB8677}"/>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27</a:t>
            </a:fld>
            <a:endParaRPr lang="en-US"/>
          </a:p>
        </p:txBody>
      </p:sp>
    </p:spTree>
    <p:extLst>
      <p:ext uri="{BB962C8B-B14F-4D97-AF65-F5344CB8AC3E}">
        <p14:creationId xmlns:p14="http://schemas.microsoft.com/office/powerpoint/2010/main" val="3223346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4" name="Rectangle 2"/>
          <p:cNvSpPr>
            <a:spLocks noGrp="1" noChangeArrowheads="1"/>
          </p:cNvSpPr>
          <p:nvPr>
            <p:ph type="title"/>
          </p:nvPr>
        </p:nvSpPr>
        <p:spPr/>
        <p:txBody>
          <a:bodyPr/>
          <a:lstStyle/>
          <a:p>
            <a:r>
              <a:rPr lang="en-US"/>
              <a:t>Strategy for Computing Follow Sets</a:t>
            </a:r>
          </a:p>
        </p:txBody>
      </p:sp>
      <p:sp>
        <p:nvSpPr>
          <p:cNvPr id="30725" name="Rectangle 3"/>
          <p:cNvSpPr>
            <a:spLocks noGrp="1" noChangeArrowheads="1"/>
          </p:cNvSpPr>
          <p:nvPr>
            <p:ph type="body" idx="1"/>
          </p:nvPr>
        </p:nvSpPr>
        <p:spPr/>
        <p:txBody>
          <a:bodyPr/>
          <a:lstStyle/>
          <a:p>
            <a:r>
              <a:rPr lang="en-US" dirty="0"/>
              <a:t>Use a top-down approach.</a:t>
            </a:r>
          </a:p>
          <a:p>
            <a:r>
              <a:rPr lang="en-US" dirty="0"/>
              <a:t>Start with first rule (the one containing the start symbol) and work toward the simpler rules.</a:t>
            </a:r>
          </a:p>
        </p:txBody>
      </p:sp>
      <p:sp>
        <p:nvSpPr>
          <p:cNvPr id="3" name="Slide Number Placeholder 2">
            <a:extLst>
              <a:ext uri="{FF2B5EF4-FFF2-40B4-BE49-F238E27FC236}">
                <a16:creationId xmlns:a16="http://schemas.microsoft.com/office/drawing/2014/main" id="{D5437ACB-E84D-6BAD-DB82-9461E18C8BAA}"/>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28</a:t>
            </a:fld>
            <a:endParaRPr lang="en-US"/>
          </a:p>
        </p:txBody>
      </p:sp>
    </p:spTree>
    <p:extLst>
      <p:ext uri="{BB962C8B-B14F-4D97-AF65-F5344CB8AC3E}">
        <p14:creationId xmlns:p14="http://schemas.microsoft.com/office/powerpoint/2010/main" val="21971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2" name="Rectangle 4"/>
          <p:cNvSpPr>
            <a:spLocks noGrp="1" noChangeArrowheads="1"/>
          </p:cNvSpPr>
          <p:nvPr>
            <p:ph type="title"/>
          </p:nvPr>
        </p:nvSpPr>
        <p:spPr/>
        <p:txBody>
          <a:bodyPr/>
          <a:lstStyle/>
          <a:p>
            <a:r>
              <a:rPr lang="en-US" dirty="0"/>
              <a:t>Parsing Guideline 5</a:t>
            </a:r>
          </a:p>
        </p:txBody>
      </p:sp>
      <p:sp>
        <p:nvSpPr>
          <p:cNvPr id="17413" name="Rectangle 5"/>
          <p:cNvSpPr>
            <a:spLocks noGrp="1" noChangeArrowheads="1"/>
          </p:cNvSpPr>
          <p:nvPr>
            <p:ph type="body" idx="1"/>
          </p:nvPr>
        </p:nvSpPr>
        <p:spPr>
          <a:xfrm>
            <a:off x="458788" y="1363663"/>
            <a:ext cx="8321040" cy="4935537"/>
          </a:xfrm>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sz="1950" dirty="0">
                <a:latin typeface="Consolas" panose="020B0609020204030204" pitchFamily="49" charset="0"/>
              </a:rPr>
              <a:t>while &lt;condition involving lookahead symbols for E&gt; loop</a:t>
            </a:r>
          </a:p>
          <a:p>
            <a:pPr lvl="1">
              <a:spcBef>
                <a:spcPct val="5000"/>
              </a:spcBef>
              <a:buFontTx/>
              <a:buNone/>
            </a:pPr>
            <a:r>
              <a:rPr lang="en-US" sz="1950" dirty="0">
                <a:latin typeface="Consolas" panose="020B0609020204030204" pitchFamily="49" charset="0"/>
              </a:rPr>
              <a:t>     apply the algorithm for recognizing E</a:t>
            </a:r>
          </a:p>
          <a:p>
            <a:pPr marL="347472" indent="0">
              <a:buNone/>
            </a:pPr>
            <a:r>
              <a:rPr lang="en-US" dirty="0"/>
              <a:t>What if a terminal symbol in </a:t>
            </a:r>
            <a:r>
              <a:rPr lang="en-US" dirty="0">
                <a:latin typeface="Consolas" panose="020B0609020204030204" pitchFamily="49" charset="0"/>
              </a:rPr>
              <a:t>First(E)</a:t>
            </a:r>
            <a:r>
              <a:rPr lang="en-US" dirty="0"/>
              <a:t> could also follow </a:t>
            </a:r>
            <a:r>
              <a:rPr lang="en-US" dirty="0">
                <a:latin typeface="Consolas" panose="020B0609020204030204" pitchFamily="49" charset="0"/>
              </a:rPr>
              <a:t>{E}</a:t>
            </a:r>
            <a:r>
              <a:rPr lang="en-US" dirty="0"/>
              <a:t>?</a:t>
            </a:r>
          </a:p>
          <a:p>
            <a:r>
              <a:rPr lang="en-US" b="1" dirty="0"/>
              <a:t>Grammar Restriction 3</a:t>
            </a:r>
            <a:r>
              <a:rPr lang="en-US" dirty="0"/>
              <a:t>: 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For the case involving only one lookahead symbol, this means that </a:t>
            </a:r>
            <a:r>
              <a:rPr lang="en-US" dirty="0">
                <a:latin typeface="Consolas" panose="020B0609020204030204" pitchFamily="49" charset="0"/>
              </a:rPr>
              <a:t>First(E)</a:t>
            </a:r>
            <a:r>
              <a:rPr lang="en-US" dirty="0"/>
              <a:t> and </a:t>
            </a:r>
            <a:r>
              <a:rPr lang="en-US" dirty="0">
                <a:latin typeface="Consolas" panose="020B0609020204030204" pitchFamily="49" charset="0"/>
              </a:rPr>
              <a:t>Follow({E})</a:t>
            </a:r>
            <a:r>
              <a:rPr lang="en-US" dirty="0"/>
              <a:t> must be disjoint; in mathematical terms,</a:t>
            </a:r>
          </a:p>
          <a:p>
            <a:pPr marL="457200" lvl="1" indent="0">
              <a:buNone/>
            </a:pPr>
            <a:r>
              <a:rPr lang="en-US" dirty="0">
                <a:latin typeface="Consolas" panose="020B0609020204030204" pitchFamily="49" charset="0"/>
              </a:rPr>
              <a:t>First(E) ∩ Follow({E}) = ∅.</a:t>
            </a:r>
          </a:p>
        </p:txBody>
      </p:sp>
      <p:sp>
        <p:nvSpPr>
          <p:cNvPr id="3" name="Slide Number Placeholder 2">
            <a:extLst>
              <a:ext uri="{FF2B5EF4-FFF2-40B4-BE49-F238E27FC236}">
                <a16:creationId xmlns:a16="http://schemas.microsoft.com/office/drawing/2014/main" id="{127A7828-E1B3-AC97-50B0-8986738CF1A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1)</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pPr marL="0" indent="0">
              <a:spcBef>
                <a:spcPts val="200"/>
              </a:spcBef>
              <a:buNone/>
            </a:pPr>
            <a:r>
              <a:rPr lang="en-US" sz="1800" dirty="0">
                <a:latin typeface="Consolas" panose="020B0609020204030204" pitchFamily="49" charset="0"/>
              </a:rPr>
              <a:t>private void parseLoopStmt()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if (scanner.getSymbol() == Symbol.whileRW)</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matchCurrentSymbol();</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match(Symbol.loopRW);</a:t>
            </a:r>
          </a:p>
          <a:p>
            <a:pPr marL="0" indent="0">
              <a:spcBef>
                <a:spcPts val="200"/>
              </a:spcBef>
              <a:buNone/>
            </a:pPr>
            <a:r>
              <a:rPr lang="en-US" sz="1800" dirty="0">
                <a:latin typeface="Consolas" panose="020B0609020204030204" pitchFamily="49" charset="0"/>
              </a:rPr>
              <a:t>    parseStatement();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8FFB8407-CF48-6F19-4D91-229D92C81B2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a:t>
            </a:fld>
            <a:endParaRPr lang="en-US"/>
          </a:p>
        </p:txBody>
      </p:sp>
    </p:spTree>
    <p:extLst>
      <p:ext uri="{BB962C8B-B14F-4D97-AF65-F5344CB8AC3E}">
        <p14:creationId xmlns:p14="http://schemas.microsoft.com/office/powerpoint/2010/main" val="3132711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1026"/>
          <p:cNvSpPr>
            <a:spLocks noGrp="1" noChangeArrowheads="1"/>
          </p:cNvSpPr>
          <p:nvPr>
            <p:ph type="title"/>
          </p:nvPr>
        </p:nvSpPr>
        <p:spPr/>
        <p:txBody>
          <a:bodyPr/>
          <a:lstStyle/>
          <a:p>
            <a:r>
              <a:rPr lang="en-US" dirty="0"/>
              <a:t>Example: Parsing Guideline 5</a:t>
            </a:r>
          </a:p>
        </p:txBody>
      </p:sp>
      <p:sp>
        <p:nvSpPr>
          <p:cNvPr id="18437" name="Rectangle 1027"/>
          <p:cNvSpPr>
            <a:spLocks noGrp="1" noChangeArrowheads="1"/>
          </p:cNvSpPr>
          <p:nvPr>
            <p:ph type="body" idx="1"/>
          </p:nvPr>
        </p:nvSpPr>
        <p:spPr/>
        <p:txBody>
          <a:bodyPr/>
          <a:lstStyle/>
          <a:p>
            <a:r>
              <a:rPr lang="en-US" sz="2300" dirty="0"/>
              <a:t>Consider the rule for </a:t>
            </a:r>
            <a:r>
              <a:rPr lang="en-US" sz="2300" dirty="0" err="1">
                <a:latin typeface="Consolas" pitchFamily="49" charset="0"/>
                <a:cs typeface="Consolas" pitchFamily="49" charset="0"/>
              </a:rPr>
              <a:t>initialDecls</a:t>
            </a:r>
            <a:r>
              <a:rPr lang="en-US" sz="2300" dirty="0"/>
              <a:t>.</a:t>
            </a:r>
          </a:p>
          <a:p>
            <a:pPr lvl="1">
              <a:buNone/>
            </a:pP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 .</a:t>
            </a:r>
          </a:p>
          <a:p>
            <a:r>
              <a:rPr lang="en-US" sz="2300" dirty="0"/>
              <a:t>The CPRL method for parsing </a:t>
            </a:r>
            <a:r>
              <a:rPr lang="en-US" sz="2300" dirty="0" err="1">
                <a:latin typeface="Consolas" pitchFamily="49" charset="0"/>
                <a:cs typeface="Consolas" pitchFamily="49" charset="0"/>
              </a:rPr>
              <a:t>initialDecls</a:t>
            </a:r>
            <a:r>
              <a:rPr lang="en-US" sz="2300" dirty="0"/>
              <a:t> is</a:t>
            </a:r>
          </a:p>
          <a:p>
            <a:pPr lvl="1">
              <a:buNone/>
            </a:pPr>
            <a:r>
              <a:rPr lang="en-US" sz="1800" dirty="0">
                <a:latin typeface="Consolas" pitchFamily="49" charset="0"/>
                <a:cs typeface="Consolas" pitchFamily="49" charset="0"/>
              </a:rPr>
              <a:t>private void parseInitialDecls()</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while (scanner.getSymbol() == Symbol.constRW ||</a:t>
            </a:r>
          </a:p>
          <a:p>
            <a:pPr lvl="1">
              <a:spcBef>
                <a:spcPts val="100"/>
              </a:spcBef>
              <a:buNone/>
            </a:pPr>
            <a:r>
              <a:rPr lang="en-US" sz="1800" dirty="0">
                <a:latin typeface="Consolas" pitchFamily="49" charset="0"/>
                <a:cs typeface="Consolas" pitchFamily="49" charset="0"/>
              </a:rPr>
              <a:t>           scanner.getSymbol() == Symbol.varRW   ||</a:t>
            </a:r>
          </a:p>
          <a:p>
            <a:pPr lvl="1">
              <a:spcBef>
                <a:spcPts val="100"/>
              </a:spcBef>
              <a:buNone/>
            </a:pPr>
            <a:r>
              <a:rPr lang="en-US" sz="1800" dirty="0">
                <a:latin typeface="Consolas" pitchFamily="49" charset="0"/>
                <a:cs typeface="Consolas" pitchFamily="49" charset="0"/>
              </a:rPr>
              <a:t>           scanner.getSymbol() == Symbol.typeRW)</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parseInitialDecl();</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endParaRPr lang="en-US" dirty="0">
              <a:latin typeface="Consolas" pitchFamily="49" charset="0"/>
              <a:cs typeface="Consolas" pitchFamily="49" charset="0"/>
            </a:endParaRPr>
          </a:p>
        </p:txBody>
      </p:sp>
      <p:sp>
        <p:nvSpPr>
          <p:cNvPr id="18434" name="Footer Placeholder 3"/>
          <p:cNvSpPr>
            <a:spLocks noGrp="1"/>
          </p:cNvSpPr>
          <p:nvPr>
            <p:ph type="ftr" sz="quarter" idx="10"/>
          </p:nvPr>
        </p:nvSpPr>
        <p:spPr/>
        <p:txBody>
          <a:bodyPr/>
          <a:lstStyle/>
          <a:p>
            <a:r>
              <a:rPr lang="en-US"/>
              <a:t>©SoftMoore Consulting</a:t>
            </a:r>
          </a:p>
        </p:txBody>
      </p:sp>
      <p:sp>
        <p:nvSpPr>
          <p:cNvPr id="3" name="Slide Number Placeholder 2">
            <a:extLst>
              <a:ext uri="{FF2B5EF4-FFF2-40B4-BE49-F238E27FC236}">
                <a16:creationId xmlns:a16="http://schemas.microsoft.com/office/drawing/2014/main" id="{572C0F45-9B88-8FD2-E46A-88926A619145}"/>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p:txBody>
          <a:bodyPr/>
          <a:lstStyle/>
          <a:p>
            <a:pPr>
              <a:buNone/>
            </a:pPr>
            <a:r>
              <a:rPr lang="en-US" dirty="0"/>
              <a:t>Class </a:t>
            </a:r>
            <a:r>
              <a:rPr lang="en-US" dirty="0">
                <a:latin typeface="Consolas" pitchFamily="49" charset="0"/>
                <a:cs typeface="Consolas" pitchFamily="49" charset="0"/>
              </a:rPr>
              <a:t>Symbol</a:t>
            </a:r>
            <a:r>
              <a:rPr lang="en-US" dirty="0"/>
              <a:t> provides several helper methods for</a:t>
            </a:r>
          </a:p>
          <a:p>
            <a:pPr>
              <a:spcBef>
                <a:spcPts val="0"/>
              </a:spcBef>
              <a:buNone/>
            </a:pPr>
            <a:r>
              <a:rPr lang="en-US" dirty="0"/>
              <a:t>testing properties of symbols.</a:t>
            </a:r>
          </a:p>
          <a:p>
            <a:pPr lvl="1">
              <a:spcBef>
                <a:spcPts val="1200"/>
              </a:spcBef>
              <a:buNone/>
            </a:pPr>
            <a:r>
              <a:rPr lang="en-US" sz="1800" dirty="0">
                <a:latin typeface="Consolas" pitchFamily="49" charset="0"/>
                <a:cs typeface="Consolas" pitchFamily="49" charset="0"/>
              </a:rPr>
              <a:t>public boolean </a:t>
            </a:r>
            <a:r>
              <a:rPr lang="en-US" sz="1800" dirty="0" err="1">
                <a:latin typeface="Consolas" pitchFamily="49" charset="0"/>
                <a:cs typeface="Consolas" pitchFamily="49" charset="0"/>
              </a:rPr>
              <a:t>isReservedWord</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boolean isInitialDeclStarter()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isSubprogramDeclStarter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isLiteral()</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isExprStarter()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isSelectorStarter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isLogicalOperator()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isRelationalOperator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isAddingOperator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isMultiplyingOperator</a:t>
            </a:r>
            <a:r>
              <a:rPr lang="en-US" sz="1800" dirty="0">
                <a:latin typeface="Consolas" pitchFamily="49" charset="0"/>
                <a:cs typeface="Consolas" pitchFamily="49" charset="0"/>
              </a:rPr>
              <a:t>()</a:t>
            </a:r>
          </a:p>
          <a:p>
            <a:pPr lvl="1">
              <a:spcBef>
                <a:spcPts val="6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56E37DF4-C3D6-1D52-99D5-17763E4A0EF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isStmtStarter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return this == identifier || this == </a:t>
            </a:r>
            <a:r>
              <a:rPr lang="en-US" sz="1800" dirty="0" err="1">
                <a:latin typeface="Consolas" pitchFamily="49" charset="0"/>
                <a:cs typeface="Consolas" pitchFamily="49" charset="0"/>
              </a:rPr>
              <a:t>leftBrace</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ifRW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loopRW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whileRW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exitRW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readRW</a:t>
            </a:r>
            <a:r>
              <a:rPr lang="en-US" sz="1800" dirty="0">
                <a:latin typeface="Consolas" pitchFamily="49" charset="0"/>
                <a:cs typeface="Consolas" pitchFamily="49" charset="0"/>
              </a:rPr>
              <a:t>     || this == writer</a:t>
            </a: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writelnRW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returnRW</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6" name="Slide Number Placeholder 5">
            <a:extLst>
              <a:ext uri="{FF2B5EF4-FFF2-40B4-BE49-F238E27FC236}">
                <a16:creationId xmlns:a16="http://schemas.microsoft.com/office/drawing/2014/main" id="{0C9E3DC6-FA12-52BA-E663-7CA11648891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isInitialDeclStarter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a:xfrm>
            <a:off x="458787" y="1363663"/>
            <a:ext cx="8321040" cy="4935537"/>
          </a:xfrm>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an initial declaration.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isInitialDeclStarter</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return this == Symbol.constRW</a:t>
            </a:r>
          </a:p>
          <a:p>
            <a:pPr marL="0" indent="0">
              <a:spcBef>
                <a:spcPts val="200"/>
              </a:spcBef>
              <a:buNone/>
            </a:pPr>
            <a:r>
              <a:rPr lang="en-US" sz="1800" dirty="0">
                <a:latin typeface="Consolas" pitchFamily="49" charset="0"/>
                <a:cs typeface="Consolas" pitchFamily="49" charset="0"/>
              </a:rPr>
              <a:t>        || this == Symbol.varRW</a:t>
            </a:r>
          </a:p>
          <a:p>
            <a:pPr marL="0" indent="0">
              <a:spcBef>
                <a:spcPts val="200"/>
              </a:spcBef>
              <a:buNone/>
            </a:pPr>
            <a:r>
              <a:rPr lang="en-US" sz="1800" dirty="0">
                <a:latin typeface="Consolas" pitchFamily="49" charset="0"/>
                <a:cs typeface="Consolas" pitchFamily="49" charset="0"/>
              </a:rPr>
              <a:t>        || this == Symbol.typeRW;</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6" name="Slide Number Placeholder 5">
            <a:extLst>
              <a:ext uri="{FF2B5EF4-FFF2-40B4-BE49-F238E27FC236}">
                <a16:creationId xmlns:a16="http://schemas.microsoft.com/office/drawing/2014/main" id="{2BC508AB-D768-9CF3-1C82-EA6968A9325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33</a:t>
            </a:fld>
            <a:endParaRPr lang="en-US"/>
          </a:p>
        </p:txBody>
      </p:sp>
    </p:spTree>
    <p:extLst>
      <p:ext uri="{BB962C8B-B14F-4D97-AF65-F5344CB8AC3E}">
        <p14:creationId xmlns:p14="http://schemas.microsoft.com/office/powerpoint/2010/main" val="4268313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a:xfrm>
            <a:off x="458787" y="1363663"/>
            <a:ext cx="8321040" cy="4935537"/>
          </a:xfrm>
        </p:spPr>
        <p:txBody>
          <a:bodyPr lIns="182880" tIns="91440"/>
          <a:lstStyle/>
          <a:p>
            <a:pPr>
              <a:buNone/>
            </a:pPr>
            <a:r>
              <a:rPr lang="en-US" dirty="0"/>
              <a:t>Using the helper methods in class </a:t>
            </a:r>
            <a:r>
              <a:rPr lang="en-US" dirty="0">
                <a:latin typeface="Consolas" pitchFamily="49" charset="0"/>
                <a:cs typeface="Consolas" pitchFamily="49" charset="0"/>
              </a:rPr>
              <a:t>Symbol</a:t>
            </a:r>
            <a:r>
              <a:rPr lang="en-US" dirty="0"/>
              <a:t>, we can rewrite</a:t>
            </a:r>
          </a:p>
          <a:p>
            <a:pPr>
              <a:spcBef>
                <a:spcPts val="0"/>
              </a:spcBef>
              <a:buNone/>
            </a:pPr>
            <a:r>
              <a:rPr lang="en-US" dirty="0"/>
              <a:t>the code for </a:t>
            </a:r>
            <a:r>
              <a:rPr lang="en-US" dirty="0">
                <a:latin typeface="Consolas" pitchFamily="49" charset="0"/>
                <a:cs typeface="Consolas" pitchFamily="49" charset="0"/>
              </a:rPr>
              <a:t>parseInitialDecls()</a:t>
            </a:r>
            <a:r>
              <a:rPr lang="en-US" dirty="0"/>
              <a:t> as follows.</a:t>
            </a:r>
            <a:br>
              <a:rPr lang="en-US" dirty="0"/>
            </a:br>
            <a:endParaRPr lang="en-US" sz="1600" dirty="0">
              <a:latin typeface="Consolas" pitchFamily="49" charset="0"/>
              <a:cs typeface="Consolas" pitchFamily="49" charset="0"/>
            </a:endParaRPr>
          </a:p>
          <a:p>
            <a:pPr marL="182880" lvl="1">
              <a:buNone/>
            </a:pPr>
            <a:r>
              <a:rPr lang="en-US" sz="1800" dirty="0">
                <a:latin typeface="Consolas" pitchFamily="49" charset="0"/>
                <a:cs typeface="Consolas" pitchFamily="49" charset="0"/>
              </a:rPr>
              <a:t> private void parseInitialDecls()</a:t>
            </a:r>
          </a:p>
          <a:p>
            <a:pPr marL="182880" lvl="1">
              <a:spcBef>
                <a:spcPts val="200"/>
              </a:spcBef>
              <a:buNone/>
            </a:pPr>
            <a:r>
              <a:rPr lang="en-US" sz="1800" dirty="0">
                <a:latin typeface="Consolas" pitchFamily="49" charset="0"/>
                <a:cs typeface="Consolas" pitchFamily="49" charset="0"/>
              </a:rPr>
              <a:t>   {</a:t>
            </a:r>
          </a:p>
          <a:p>
            <a:pPr marL="182880" lvl="1">
              <a:spcBef>
                <a:spcPts val="200"/>
              </a:spcBef>
              <a:buNone/>
            </a:pPr>
            <a:r>
              <a:rPr lang="en-US" sz="1800" dirty="0">
                <a:latin typeface="Consolas" pitchFamily="49" charset="0"/>
                <a:cs typeface="Consolas" pitchFamily="49" charset="0"/>
              </a:rPr>
              <a:t>     while (scanner.getSymbol().isInitialDeclStarter())</a:t>
            </a:r>
          </a:p>
          <a:p>
            <a:pPr marL="182880" lvl="1">
              <a:spcBef>
                <a:spcPts val="200"/>
              </a:spcBef>
              <a:buNone/>
            </a:pPr>
            <a:r>
              <a:rPr lang="en-US" sz="1800" dirty="0">
                <a:latin typeface="Consolas" pitchFamily="49" charset="0"/>
                <a:cs typeface="Consolas" pitchFamily="49" charset="0"/>
              </a:rPr>
              <a:t>         parseInitialDecl();</a:t>
            </a:r>
          </a:p>
          <a:p>
            <a:pPr marL="182880" lvl="1">
              <a:spcBef>
                <a:spcPts val="200"/>
              </a:spcBef>
              <a:buNone/>
            </a:pPr>
            <a:r>
              <a:rPr lang="en-US" sz="1800" dirty="0">
                <a:latin typeface="Consolas" pitchFamily="49" charset="0"/>
                <a:cs typeface="Consolas" pitchFamily="49" charset="0"/>
              </a:rPr>
              <a:t>   }</a:t>
            </a:r>
          </a:p>
          <a:p>
            <a:pPr marL="182880" lvl="1">
              <a:spcBef>
                <a:spcPts val="0"/>
              </a:spcBef>
              <a:buNone/>
            </a:pPr>
            <a:endParaRPr lang="en-US" sz="17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2F168EDE-3F2E-445C-7E4F-DDEA4F74B6B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60" name="Rectangle 2"/>
          <p:cNvSpPr>
            <a:spLocks noGrp="1" noChangeArrowheads="1"/>
          </p:cNvSpPr>
          <p:nvPr>
            <p:ph type="title"/>
          </p:nvPr>
        </p:nvSpPr>
        <p:spPr/>
        <p:txBody>
          <a:bodyPr/>
          <a:lstStyle/>
          <a:p>
            <a:r>
              <a:rPr lang="en-US" dirty="0"/>
              <a:t>Parsing Guideline 6</a:t>
            </a:r>
          </a:p>
        </p:txBody>
      </p:sp>
      <p:sp>
        <p:nvSpPr>
          <p:cNvPr id="19461" name="Rectangle 3"/>
          <p:cNvSpPr>
            <a:spLocks noGrp="1" noChangeArrowheads="1"/>
          </p:cNvSpPr>
          <p:nvPr>
            <p:ph type="body" idx="1"/>
          </p:nvPr>
        </p:nvSpPr>
        <p:spPr/>
        <p:txBody>
          <a:bodyPr/>
          <a:lstStyle/>
          <a:p>
            <a:r>
              <a:rPr lang="en-US" dirty="0"/>
              <a:t>Since a syntax expression of the form </a:t>
            </a:r>
            <a:r>
              <a:rPr lang="en-US" dirty="0">
                <a:latin typeface="Consolas" panose="020B0609020204030204" pitchFamily="49" charset="0"/>
              </a:rPr>
              <a:t>E{E}</a:t>
            </a:r>
            <a:r>
              <a:rPr lang="en-US" dirty="0"/>
              <a:t> (one or more) is recognized by the following algorithm.</a:t>
            </a:r>
          </a:p>
          <a:p>
            <a:pPr lvl="1">
              <a:buFontTx/>
              <a:buNone/>
            </a:pPr>
            <a:r>
              <a:rPr lang="en-US" dirty="0">
                <a:latin typeface="Consolas" panose="020B0609020204030204" pitchFamily="49" charset="0"/>
              </a:rPr>
              <a:t>apply the algorithm for recognizing E</a:t>
            </a:r>
          </a:p>
          <a:p>
            <a:pPr lvl="1">
              <a:spcBef>
                <a:spcPts val="200"/>
              </a:spcBef>
              <a:buFontTx/>
              <a:buNone/>
            </a:pPr>
            <a:r>
              <a:rPr lang="en-US" dirty="0">
                <a:latin typeface="Consolas" panose="020B0609020204030204" pitchFamily="49" charset="0"/>
              </a:rPr>
              <a:t>while current symbol is in First(E) loop</a:t>
            </a:r>
          </a:p>
          <a:p>
            <a:pPr lvl="1">
              <a:spcBef>
                <a:spcPct val="5000"/>
              </a:spcBef>
              <a:buFontTx/>
              <a:buNone/>
            </a:pPr>
            <a:r>
              <a:rPr lang="en-US" dirty="0">
                <a:latin typeface="Consolas" panose="020B0609020204030204" pitchFamily="49" charset="0"/>
              </a:rPr>
              <a:t>    apply the algorithm for recognizing E</a:t>
            </a:r>
          </a:p>
          <a:p>
            <a:r>
              <a:rPr lang="en-US" dirty="0"/>
              <a:t>Equivalently, the algorithm for recognizing </a:t>
            </a:r>
            <a:r>
              <a:rPr lang="en-US" dirty="0">
                <a:latin typeface="Consolas" panose="020B0609020204030204" pitchFamily="49" charset="0"/>
              </a:rPr>
              <a:t>E{E}</a:t>
            </a:r>
            <a:r>
              <a:rPr lang="en-US" dirty="0"/>
              <a:t> can be written using a loop that tests at the bottom.</a:t>
            </a:r>
          </a:p>
          <a:p>
            <a:pPr lvl="1">
              <a:buFontTx/>
              <a:buNone/>
            </a:pPr>
            <a:r>
              <a:rPr lang="en-US" dirty="0">
                <a:latin typeface="Consolas" panose="020B0609020204030204" pitchFamily="49" charset="0"/>
              </a:rPr>
              <a:t>do</a:t>
            </a:r>
          </a:p>
          <a:p>
            <a:pPr lvl="1">
              <a:spcBef>
                <a:spcPts val="200"/>
              </a:spcBef>
              <a:buFontTx/>
              <a:buNone/>
            </a:pPr>
            <a:r>
              <a:rPr lang="en-US" dirty="0">
                <a:latin typeface="Consolas" panose="020B0609020204030204" pitchFamily="49" charset="0"/>
              </a:rPr>
              <a:t>    apply the algorithm for recognizing E</a:t>
            </a:r>
          </a:p>
          <a:p>
            <a:pPr lvl="1">
              <a:spcBef>
                <a:spcPts val="200"/>
              </a:spcBef>
              <a:buFontTx/>
              <a:buNone/>
            </a:pPr>
            <a:r>
              <a:rPr lang="en-US" dirty="0">
                <a:latin typeface="Consolas" panose="020B0609020204030204" pitchFamily="49" charset="0"/>
              </a:rPr>
              <a:t>while &lt;condition involving lookahead symbols for E&gt;</a:t>
            </a:r>
          </a:p>
        </p:txBody>
      </p:sp>
      <p:sp>
        <p:nvSpPr>
          <p:cNvPr id="3" name="Slide Number Placeholder 2">
            <a:extLst>
              <a:ext uri="{FF2B5EF4-FFF2-40B4-BE49-F238E27FC236}">
                <a16:creationId xmlns:a16="http://schemas.microsoft.com/office/drawing/2014/main" id="{9407BCB9-C7EE-C485-DDB9-E6B98198656D}"/>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8" name="Rectangle 2"/>
          <p:cNvSpPr>
            <a:spLocks noGrp="1" noChangeArrowheads="1"/>
          </p:cNvSpPr>
          <p:nvPr>
            <p:ph type="title"/>
          </p:nvPr>
        </p:nvSpPr>
        <p:spPr/>
        <p:txBody>
          <a:bodyPr/>
          <a:lstStyle/>
          <a:p>
            <a:r>
              <a:rPr lang="en-US" dirty="0"/>
              <a:t>Parsing Guideline 7</a:t>
            </a:r>
          </a:p>
        </p:txBody>
      </p:sp>
      <p:sp>
        <p:nvSpPr>
          <p:cNvPr id="21509"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dirty="0">
                <a:latin typeface="Consolas" panose="020B0609020204030204" pitchFamily="49" charset="0"/>
              </a:rPr>
              <a:t>if &lt;condition involving lookahead symbols for E&gt; then</a:t>
            </a:r>
          </a:p>
          <a:p>
            <a:pPr lvl="1">
              <a:spcBef>
                <a:spcPct val="5000"/>
              </a:spcBef>
              <a:buFontTx/>
              <a:buNone/>
            </a:pPr>
            <a:r>
              <a:rPr lang="en-US" dirty="0">
                <a:latin typeface="Consolas" panose="020B0609020204030204" pitchFamily="49" charset="0"/>
              </a:rPr>
              <a:t>    apply the algorithm for recognizing E</a:t>
            </a:r>
          </a:p>
          <a:p>
            <a:r>
              <a:rPr lang="en-US" b="1" dirty="0"/>
              <a:t>Grammar Restriction 4: </a:t>
            </a:r>
            <a:r>
              <a:rPr lang="en-US" dirty="0"/>
              <a:t>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a:t>
            </a:r>
          </a:p>
        </p:txBody>
      </p:sp>
      <p:sp>
        <p:nvSpPr>
          <p:cNvPr id="3" name="Slide Number Placeholder 2">
            <a:extLst>
              <a:ext uri="{FF2B5EF4-FFF2-40B4-BE49-F238E27FC236}">
                <a16:creationId xmlns:a16="http://schemas.microsoft.com/office/drawing/2014/main" id="{7D995800-3675-8E36-E578-BBF1B9AD81F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B12F-977E-46E5-9859-D9DC6B9A532B}"/>
              </a:ext>
            </a:extLst>
          </p:cNvPr>
          <p:cNvSpPr>
            <a:spLocks noGrp="1"/>
          </p:cNvSpPr>
          <p:nvPr>
            <p:ph type="title"/>
          </p:nvPr>
        </p:nvSpPr>
        <p:spPr/>
        <p:txBody>
          <a:bodyPr/>
          <a:lstStyle/>
          <a:p>
            <a:r>
              <a:rPr lang="en-US" dirty="0"/>
              <a:t>Helper Method </a:t>
            </a:r>
            <a:r>
              <a:rPr lang="en-US" dirty="0">
                <a:latin typeface="Consolas" panose="020B0609020204030204" pitchFamily="49" charset="0"/>
              </a:rPr>
              <a:t>matchCurrentSymbol()</a:t>
            </a:r>
          </a:p>
        </p:txBody>
      </p:sp>
      <p:sp>
        <p:nvSpPr>
          <p:cNvPr id="3" name="Content Placeholder 2">
            <a:extLst>
              <a:ext uri="{FF2B5EF4-FFF2-40B4-BE49-F238E27FC236}">
                <a16:creationId xmlns:a16="http://schemas.microsoft.com/office/drawing/2014/main" id="{C44225E0-6631-4F14-BEAF-3FB335C1F3C5}"/>
              </a:ext>
            </a:extLst>
          </p:cNvPr>
          <p:cNvSpPr>
            <a:spLocks noGrp="1"/>
          </p:cNvSpPr>
          <p:nvPr>
            <p:ph idx="1"/>
          </p:nvPr>
        </p:nvSpPr>
        <p:spPr/>
        <p:txBody>
          <a:bodyPr/>
          <a:lstStyle/>
          <a:p>
            <a:r>
              <a:rPr lang="en-US" sz="2350" dirty="0"/>
              <a:t>Method </a:t>
            </a:r>
            <a:r>
              <a:rPr lang="en-US" sz="2350" dirty="0">
                <a:latin typeface="Consolas" panose="020B0609020204030204" pitchFamily="49" charset="0"/>
              </a:rPr>
              <a:t>matchCurrentSymbol()</a:t>
            </a:r>
            <a:r>
              <a:rPr lang="en-US" sz="2350" dirty="0"/>
              <a:t> is similar to method </a:t>
            </a:r>
            <a:r>
              <a:rPr lang="en-US" sz="2350" dirty="0">
                <a:latin typeface="Consolas" panose="020B0609020204030204" pitchFamily="49" charset="0"/>
              </a:rPr>
              <a:t>match()</a:t>
            </a:r>
            <a:r>
              <a:rPr lang="en-US" sz="2350" dirty="0"/>
              <a:t> except that it takes no parameters and doesn’t throw a parser exception.  It simply advances the scanner.</a:t>
            </a:r>
          </a:p>
          <a:p>
            <a:r>
              <a:rPr lang="en-US" sz="2350" dirty="0"/>
              <a:t>Method </a:t>
            </a:r>
            <a:r>
              <a:rPr lang="en-US" sz="2350" dirty="0">
                <a:latin typeface="Consolas" panose="020B0609020204030204" pitchFamily="49" charset="0"/>
              </a:rPr>
              <a:t>matchCurrentSymbol()</a:t>
            </a:r>
            <a:r>
              <a:rPr lang="en-US" sz="2350" dirty="0"/>
              <a:t> is used when we already know that the next symbol in the input stream is the one we want. We could use </a:t>
            </a:r>
            <a:r>
              <a:rPr lang="en-US" sz="2350" dirty="0">
                <a:latin typeface="Consolas" panose="020B0609020204030204" pitchFamily="49" charset="0"/>
              </a:rPr>
              <a:t>match()</a:t>
            </a:r>
            <a:r>
              <a:rPr lang="en-US" sz="2350" dirty="0"/>
              <a:t> for this purpose, but </a:t>
            </a:r>
            <a:r>
              <a:rPr lang="en-US" sz="2350" dirty="0">
                <a:latin typeface="Consolas" panose="020B0609020204030204" pitchFamily="49" charset="0"/>
              </a:rPr>
              <a:t>matchCurrentSymbol()</a:t>
            </a:r>
            <a:r>
              <a:rPr lang="en-US" sz="2350" dirty="0"/>
              <a:t> is slightly more efficient.</a:t>
            </a:r>
          </a:p>
          <a:p>
            <a:r>
              <a:rPr lang="en-US" sz="2350" dirty="0"/>
              <a:t>Method </a:t>
            </a:r>
            <a:r>
              <a:rPr lang="en-US" sz="2350" dirty="0">
                <a:latin typeface="Consolas" panose="020B0609020204030204" pitchFamily="49" charset="0"/>
              </a:rPr>
              <a:t>matchCurrentSymbol()</a:t>
            </a:r>
          </a:p>
          <a:p>
            <a:pPr marL="457200" lvl="1" indent="0">
              <a:buNone/>
            </a:pPr>
            <a:r>
              <a:rPr lang="en-US" sz="1800" dirty="0">
                <a:latin typeface="Consolas" panose="020B0609020204030204" pitchFamily="49" charset="0"/>
              </a:rPr>
              <a:t>private void matchCurrentSymbol() throws IOException</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scanner.advance();</a:t>
            </a:r>
          </a:p>
          <a:p>
            <a:pPr marL="457200" lvl="1" indent="0">
              <a:spcBef>
                <a:spcPts val="3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5EF27E21-6E66-4820-8814-D76312D125D6}"/>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FFAA2D45-9D64-310A-A543-AE97A243EF4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37</a:t>
            </a:fld>
            <a:endParaRPr lang="en-US"/>
          </a:p>
        </p:txBody>
      </p:sp>
    </p:spTree>
    <p:extLst>
      <p:ext uri="{BB962C8B-B14F-4D97-AF65-F5344CB8AC3E}">
        <p14:creationId xmlns:p14="http://schemas.microsoft.com/office/powerpoint/2010/main" val="40420223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2" name="Rectangle 2"/>
          <p:cNvSpPr>
            <a:spLocks noGrp="1" noChangeArrowheads="1"/>
          </p:cNvSpPr>
          <p:nvPr>
            <p:ph type="title"/>
          </p:nvPr>
        </p:nvSpPr>
        <p:spPr/>
        <p:txBody>
          <a:bodyPr/>
          <a:lstStyle/>
          <a:p>
            <a:r>
              <a:rPr lang="en-US" dirty="0"/>
              <a:t>Example: Parsing Guideline 7</a:t>
            </a:r>
          </a:p>
        </p:txBody>
      </p:sp>
      <p:sp>
        <p:nvSpPr>
          <p:cNvPr id="22533" name="Rectangle 3"/>
          <p:cNvSpPr>
            <a:spLocks noGrp="1" noChangeArrowheads="1"/>
          </p:cNvSpPr>
          <p:nvPr>
            <p:ph type="body" idx="1"/>
          </p:nvPr>
        </p:nvSpPr>
        <p:spPr>
          <a:xfrm>
            <a:off x="458788" y="1363663"/>
            <a:ext cx="8226425" cy="4935537"/>
          </a:xfrm>
        </p:spPr>
        <p:txBody>
          <a:bodyPr/>
          <a:lstStyle/>
          <a:p>
            <a:r>
              <a:rPr lang="en-US" dirty="0"/>
              <a:t>Consider the rule for an </a:t>
            </a:r>
            <a:r>
              <a:rPr lang="en-US" dirty="0">
                <a:latin typeface="Consolas" panose="020B0609020204030204" pitchFamily="49" charset="0"/>
              </a:rPr>
              <a:t>exit</a:t>
            </a:r>
            <a:r>
              <a:rPr lang="en-US" dirty="0"/>
              <a:t> statement.</a:t>
            </a:r>
          </a:p>
          <a:p>
            <a:pPr lvl="1">
              <a:buFontTx/>
              <a:buNone/>
            </a:pPr>
            <a:r>
              <a:rPr lang="en-US" sz="1800" dirty="0">
                <a:latin typeface="Consolas" pitchFamily="49" charset="0"/>
              </a:rPr>
              <a:t>exitStmt = "exit" [ "when" </a:t>
            </a:r>
            <a:r>
              <a:rPr lang="en-US" sz="1800" dirty="0" err="1">
                <a:latin typeface="Consolas" pitchFamily="49" charset="0"/>
              </a:rPr>
              <a:t>booleanExpr</a:t>
            </a:r>
            <a:r>
              <a:rPr lang="en-US" sz="1800" dirty="0">
                <a:latin typeface="Consolas" pitchFamily="49" charset="0"/>
              </a:rPr>
              <a:t> ] ";" .</a:t>
            </a:r>
          </a:p>
          <a:p>
            <a:r>
              <a:rPr lang="en-US" dirty="0"/>
              <a:t>We parse the “</a:t>
            </a:r>
            <a:r>
              <a:rPr lang="en-US" dirty="0">
                <a:latin typeface="Consolas" panose="020B0609020204030204" pitchFamily="49" charset="0"/>
              </a:rPr>
              <a:t>when</a:t>
            </a:r>
            <a:r>
              <a:rPr lang="en-US" dirty="0"/>
              <a:t>” clause of an </a:t>
            </a:r>
            <a:r>
              <a:rPr lang="en-US" dirty="0">
                <a:latin typeface="Consolas" panose="020B0609020204030204" pitchFamily="49" charset="0"/>
              </a:rPr>
              <a:t>exit</a:t>
            </a:r>
            <a:r>
              <a:rPr lang="en-US" dirty="0"/>
              <a:t> statement as follows.</a:t>
            </a:r>
          </a:p>
          <a:p>
            <a:pPr lvl="1">
              <a:buFontTx/>
              <a:buNone/>
            </a:pPr>
            <a:r>
              <a:rPr lang="en-US" sz="1800" dirty="0">
                <a:latin typeface="Consolas" pitchFamily="49" charset="0"/>
              </a:rPr>
              <a:t>if (scanner.getSymbol() == </a:t>
            </a:r>
            <a:r>
              <a:rPr lang="en-US" sz="1800" dirty="0" err="1">
                <a:latin typeface="Consolas" pitchFamily="49" charset="0"/>
              </a:rPr>
              <a:t>Symbol.whenRW</a:t>
            </a:r>
            <a:r>
              <a:rPr lang="en-US" sz="1800" dirty="0">
                <a:latin typeface="Consolas" pitchFamily="49" charset="0"/>
              </a:rPr>
              <a:t>)</a:t>
            </a:r>
          </a:p>
          <a:p>
            <a:pPr lvl="1">
              <a:spcBef>
                <a:spcPts val="0"/>
              </a:spcBef>
              <a:buFontTx/>
              <a:buNone/>
            </a:pPr>
            <a:r>
              <a:rPr lang="en-US" sz="1800" dirty="0">
                <a:latin typeface="Consolas" pitchFamily="49" charset="0"/>
              </a:rPr>
              <a:t>  {</a:t>
            </a:r>
          </a:p>
          <a:p>
            <a:pPr lvl="1">
              <a:spcBef>
                <a:spcPts val="0"/>
              </a:spcBef>
              <a:buFontTx/>
              <a:buNone/>
            </a:pPr>
            <a:r>
              <a:rPr lang="en-US" sz="1800" dirty="0">
                <a:latin typeface="Consolas" pitchFamily="49" charset="0"/>
              </a:rPr>
              <a:t>    matchCurrentSymbol();</a:t>
            </a:r>
          </a:p>
          <a:p>
            <a:pPr lvl="1">
              <a:spcBef>
                <a:spcPts val="0"/>
              </a:spcBef>
              <a:buFontTx/>
              <a:buNone/>
            </a:pPr>
            <a:r>
              <a:rPr lang="en-US" sz="1800" dirty="0">
                <a:latin typeface="Consolas" pitchFamily="49" charset="0"/>
              </a:rPr>
              <a:t>    parseExpression();</a:t>
            </a:r>
          </a:p>
          <a:p>
            <a:pPr lvl="1">
              <a:spcBef>
                <a:spcPts val="0"/>
              </a:spcBef>
              <a:buFontTx/>
              <a:buNone/>
            </a:pPr>
            <a:r>
              <a:rPr lang="en-US" sz="1800" dirty="0">
                <a:latin typeface="Consolas" pitchFamily="49" charset="0"/>
              </a:rPr>
              <a:t>  }</a:t>
            </a:r>
          </a:p>
        </p:txBody>
      </p:sp>
      <p:sp>
        <p:nvSpPr>
          <p:cNvPr id="11" name="Rectangle 4"/>
          <p:cNvSpPr>
            <a:spLocks noChangeArrowheads="1"/>
          </p:cNvSpPr>
          <p:nvPr/>
        </p:nvSpPr>
        <p:spPr bwMode="auto">
          <a:xfrm>
            <a:off x="6934200" y="2971800"/>
            <a:ext cx="1612621" cy="1016305"/>
          </a:xfrm>
          <a:prstGeom prst="rect">
            <a:avLst/>
          </a:prstGeom>
          <a:noFill/>
          <a:ln w="9525">
            <a:solidFill>
              <a:schemeClr val="tx1"/>
            </a:solidFill>
            <a:miter lim="800000"/>
            <a:headEnd/>
            <a:tailEnd/>
          </a:ln>
        </p:spPr>
        <p:txBody>
          <a:bodyPr wrap="none" lIns="92075" tIns="46038" rIns="92075" bIns="46038" anchor="ctr">
            <a:spAutoFit/>
          </a:bodyPr>
          <a:lstStyle/>
          <a:p>
            <a:pPr algn="l"/>
            <a:r>
              <a:rPr lang="en-US" sz="2000" dirty="0"/>
              <a:t>first check</a:t>
            </a:r>
          </a:p>
          <a:p>
            <a:pPr algn="l"/>
            <a:r>
              <a:rPr lang="en-US" sz="2000" dirty="0"/>
              <a:t>for optional</a:t>
            </a:r>
          </a:p>
          <a:p>
            <a:pPr algn="l"/>
            <a:r>
              <a:rPr lang="en-US" sz="2000" dirty="0">
                <a:latin typeface="Consolas" panose="020B0609020204030204" pitchFamily="49" charset="0"/>
              </a:rPr>
              <a:t>when</a:t>
            </a:r>
            <a:r>
              <a:rPr lang="en-US" sz="2000" dirty="0"/>
              <a:t> clause</a:t>
            </a:r>
          </a:p>
        </p:txBody>
      </p:sp>
      <p:cxnSp>
        <p:nvCxnSpPr>
          <p:cNvPr id="5" name="Elbow Connector 4"/>
          <p:cNvCxnSpPr>
            <a:cxnSpLocks/>
            <a:stCxn id="11" idx="0"/>
            <a:endCxn id="12" idx="0"/>
          </p:cNvCxnSpPr>
          <p:nvPr/>
        </p:nvCxnSpPr>
        <p:spPr bwMode="auto">
          <a:xfrm rot="16200000" flipH="1" flipV="1">
            <a:off x="6626156" y="1908244"/>
            <a:ext cx="50800" cy="2177911"/>
          </a:xfrm>
          <a:prstGeom prst="bentConnector3">
            <a:avLst>
              <a:gd name="adj1" fmla="val -450000"/>
            </a:avLst>
          </a:prstGeom>
          <a:noFill/>
          <a:ln w="9525" cap="flat" cmpd="sng" algn="ctr">
            <a:solidFill>
              <a:schemeClr val="tx1"/>
            </a:solidFill>
            <a:prstDash val="solid"/>
            <a:round/>
            <a:headEnd type="none" w="med" len="med"/>
            <a:tailEnd type="triangle"/>
          </a:ln>
          <a:effectLst/>
        </p:spPr>
      </p:cxnSp>
      <p:sp>
        <p:nvSpPr>
          <p:cNvPr id="12" name="AutoShape 5"/>
          <p:cNvSpPr>
            <a:spLocks noChangeArrowheads="1"/>
          </p:cNvSpPr>
          <p:nvPr/>
        </p:nvSpPr>
        <p:spPr bwMode="auto">
          <a:xfrm>
            <a:off x="5486400" y="3022600"/>
            <a:ext cx="152400" cy="152400"/>
          </a:xfrm>
          <a:prstGeom prst="diamond">
            <a:avLst/>
          </a:prstGeom>
          <a:noFill/>
          <a:ln w="9525">
            <a:noFill/>
            <a:miter lim="800000"/>
            <a:headEnd/>
            <a:tailEnd/>
          </a:ln>
        </p:spPr>
        <p:txBody>
          <a:bodyPr wrap="none" lIns="92075" tIns="46038" rIns="92075" bIns="46038" anchor="ctr"/>
          <a:lstStyle/>
          <a:p>
            <a:endParaRPr lang="en-US"/>
          </a:p>
        </p:txBody>
      </p:sp>
      <p:sp>
        <p:nvSpPr>
          <p:cNvPr id="2" name="TextBox 1">
            <a:extLst>
              <a:ext uri="{FF2B5EF4-FFF2-40B4-BE49-F238E27FC236}">
                <a16:creationId xmlns:a16="http://schemas.microsoft.com/office/drawing/2014/main" id="{63E7105A-EC61-47B2-9304-7D6E3A74AC41}"/>
              </a:ext>
            </a:extLst>
          </p:cNvPr>
          <p:cNvSpPr txBox="1"/>
          <p:nvPr/>
        </p:nvSpPr>
        <p:spPr>
          <a:xfrm>
            <a:off x="5315801" y="4267200"/>
            <a:ext cx="3142399" cy="707886"/>
          </a:xfrm>
          <a:prstGeom prst="rect">
            <a:avLst/>
          </a:prstGeom>
          <a:noFill/>
          <a:ln>
            <a:solidFill>
              <a:schemeClr val="tx1"/>
            </a:solidFill>
          </a:ln>
        </p:spPr>
        <p:txBody>
          <a:bodyPr wrap="none" rtlCol="0">
            <a:spAutoFit/>
          </a:bodyPr>
          <a:lstStyle/>
          <a:p>
            <a:pPr algn="l"/>
            <a:r>
              <a:rPr lang="en-US" sz="2000" dirty="0"/>
              <a:t>slightly more efficient than</a:t>
            </a:r>
          </a:p>
          <a:p>
            <a:pPr algn="l"/>
            <a:r>
              <a:rPr lang="en-US" sz="1900" dirty="0">
                <a:latin typeface="Consolas" panose="020B0609020204030204" pitchFamily="49" charset="0"/>
              </a:rPr>
              <a:t>match(</a:t>
            </a:r>
            <a:r>
              <a:rPr lang="en-US" sz="1900" dirty="0" err="1">
                <a:latin typeface="Consolas" panose="020B0609020204030204" pitchFamily="49" charset="0"/>
              </a:rPr>
              <a:t>Symbol.whenRW</a:t>
            </a:r>
            <a:r>
              <a:rPr lang="en-US" sz="1900" dirty="0">
                <a:latin typeface="Consolas" panose="020B0609020204030204" pitchFamily="49" charset="0"/>
              </a:rPr>
              <a:t>)</a:t>
            </a:r>
          </a:p>
        </p:txBody>
      </p:sp>
      <p:cxnSp>
        <p:nvCxnSpPr>
          <p:cNvPr id="10" name="Elbow Connector 4">
            <a:extLst>
              <a:ext uri="{FF2B5EF4-FFF2-40B4-BE49-F238E27FC236}">
                <a16:creationId xmlns:a16="http://schemas.microsoft.com/office/drawing/2014/main" id="{C2E100CE-256B-4C47-A4F7-9A89DDCBE380}"/>
              </a:ext>
            </a:extLst>
          </p:cNvPr>
          <p:cNvCxnSpPr>
            <a:cxnSpLocks/>
            <a:stCxn id="2" idx="1"/>
            <a:endCxn id="13" idx="3"/>
          </p:cNvCxnSpPr>
          <p:nvPr/>
        </p:nvCxnSpPr>
        <p:spPr bwMode="auto">
          <a:xfrm rot="10800000">
            <a:off x="4254501" y="3784601"/>
            <a:ext cx="1061301" cy="836543"/>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13" name="AutoShape 5">
            <a:extLst>
              <a:ext uri="{FF2B5EF4-FFF2-40B4-BE49-F238E27FC236}">
                <a16:creationId xmlns:a16="http://schemas.microsoft.com/office/drawing/2014/main" id="{C142EA10-CF1B-43C5-B0F7-D1C9722051F5}"/>
              </a:ext>
            </a:extLst>
          </p:cNvPr>
          <p:cNvSpPr>
            <a:spLocks noChangeArrowheads="1"/>
          </p:cNvSpPr>
          <p:nvPr/>
        </p:nvSpPr>
        <p:spPr bwMode="auto">
          <a:xfrm>
            <a:off x="4102100" y="3708400"/>
            <a:ext cx="152400" cy="152400"/>
          </a:xfrm>
          <a:prstGeom prst="diamond">
            <a:avLst/>
          </a:prstGeom>
          <a:noFill/>
          <a:ln w="9525">
            <a:noFill/>
            <a:miter lim="800000"/>
            <a:headEnd/>
            <a:tailEnd/>
          </a:ln>
        </p:spPr>
        <p:txBody>
          <a:bodyPr wrap="none" lIns="92075" tIns="46038" rIns="92075" bIns="46038" anchor="ctr"/>
          <a:lstStyle/>
          <a:p>
            <a:endParaRPr lang="en-US"/>
          </a:p>
        </p:txBody>
      </p:sp>
      <p:sp>
        <p:nvSpPr>
          <p:cNvPr id="4" name="Slide Number Placeholder 3">
            <a:extLst>
              <a:ext uri="{FF2B5EF4-FFF2-40B4-BE49-F238E27FC236}">
                <a16:creationId xmlns:a16="http://schemas.microsoft.com/office/drawing/2014/main" id="{7BFD2FC8-5EDA-8CC7-08B0-85370E39E98B}"/>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6" name="Rectangle 2"/>
          <p:cNvSpPr>
            <a:spLocks noGrp="1" noChangeArrowheads="1"/>
          </p:cNvSpPr>
          <p:nvPr>
            <p:ph type="title"/>
          </p:nvPr>
        </p:nvSpPr>
        <p:spPr/>
        <p:txBody>
          <a:bodyPr/>
          <a:lstStyle/>
          <a:p>
            <a:r>
              <a:rPr lang="en-US" dirty="0"/>
              <a:t>Parsing Guideline 8</a:t>
            </a:r>
          </a:p>
        </p:txBody>
      </p:sp>
      <p:sp>
        <p:nvSpPr>
          <p:cNvPr id="23557"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 | F</a:t>
            </a:r>
            <a:r>
              <a:rPr lang="en-US" dirty="0"/>
              <a:t> is recognized by the following algorithm.</a:t>
            </a:r>
          </a:p>
          <a:p>
            <a:pPr lvl="1">
              <a:buFontTx/>
              <a:buNone/>
            </a:pPr>
            <a:r>
              <a:rPr lang="en-US" dirty="0">
                <a:latin typeface="Consolas" panose="020B0609020204030204" pitchFamily="49" charset="0"/>
              </a:rPr>
              <a:t>if &lt;condition involving lookahead symbols for E&gt;</a:t>
            </a:r>
          </a:p>
          <a:p>
            <a:pPr lvl="1">
              <a:spcBef>
                <a:spcPct val="5000"/>
              </a:spcBef>
              <a:buFontTx/>
              <a:buNone/>
            </a:pPr>
            <a:r>
              <a:rPr lang="en-US" dirty="0">
                <a:latin typeface="Consolas" panose="020B0609020204030204" pitchFamily="49" charset="0"/>
              </a:rPr>
              <a:t>    apply the algorithm for recognizing E</a:t>
            </a:r>
          </a:p>
          <a:p>
            <a:pPr lvl="1">
              <a:spcBef>
                <a:spcPct val="5000"/>
              </a:spcBef>
              <a:buFontTx/>
              <a:buNone/>
            </a:pPr>
            <a:r>
              <a:rPr lang="en-US" dirty="0">
                <a:latin typeface="Consolas" panose="020B0609020204030204" pitchFamily="49" charset="0"/>
              </a:rPr>
              <a:t>else if &lt;condition involving lookahead symbols for F&gt;</a:t>
            </a:r>
          </a:p>
          <a:p>
            <a:pPr lvl="1">
              <a:spcBef>
                <a:spcPct val="5000"/>
              </a:spcBef>
              <a:buFontTx/>
              <a:buNone/>
            </a:pPr>
            <a:r>
              <a:rPr lang="en-US" dirty="0">
                <a:latin typeface="Consolas" panose="020B0609020204030204" pitchFamily="49" charset="0"/>
              </a:rPr>
              <a:t>    apply the algorithm for recognizing F</a:t>
            </a:r>
          </a:p>
          <a:p>
            <a:pPr lvl="1">
              <a:spcBef>
                <a:spcPct val="5000"/>
              </a:spcBef>
              <a:buFontTx/>
              <a:buNone/>
            </a:pPr>
            <a:r>
              <a:rPr lang="en-US" dirty="0">
                <a:latin typeface="Consolas" panose="020B0609020204030204" pitchFamily="49" charset="0"/>
              </a:rPr>
              <a:t>else</a:t>
            </a:r>
          </a:p>
          <a:p>
            <a:pPr lvl="1">
              <a:spcBef>
                <a:spcPct val="5000"/>
              </a:spcBef>
              <a:buFontTx/>
              <a:buNone/>
            </a:pPr>
            <a:r>
              <a:rPr lang="en-US" dirty="0">
                <a:latin typeface="Consolas" panose="020B0609020204030204" pitchFamily="49" charset="0"/>
              </a:rPr>
              <a:t>    parsing error</a:t>
            </a:r>
          </a:p>
          <a:p>
            <a:r>
              <a:rPr lang="en-US" b="1" dirty="0"/>
              <a:t>Grammar Restriction 4</a:t>
            </a:r>
            <a:r>
              <a:rPr lang="en-US" dirty="0"/>
              <a:t>: The condition involving lookahead symbols for </a:t>
            </a:r>
            <a:r>
              <a:rPr lang="en-US" dirty="0">
                <a:latin typeface="Consolas" panose="020B0609020204030204" pitchFamily="49" charset="0"/>
              </a:rPr>
              <a:t>E</a:t>
            </a:r>
            <a:r>
              <a:rPr lang="en-US" dirty="0"/>
              <a:t> must be false for </a:t>
            </a:r>
            <a:r>
              <a:rPr lang="en-US" dirty="0">
                <a:latin typeface="Consolas" panose="020B0609020204030204" pitchFamily="49" charset="0"/>
              </a:rPr>
              <a:t>F</a:t>
            </a:r>
            <a:r>
              <a:rPr lang="en-US" dirty="0"/>
              <a:t>, and vice versa.</a:t>
            </a:r>
            <a:endParaRPr lang="en-US" dirty="0">
              <a:sym typeface="Symbol" pitchFamily="18" charset="2"/>
            </a:endParaRPr>
          </a:p>
        </p:txBody>
      </p:sp>
      <p:sp>
        <p:nvSpPr>
          <p:cNvPr id="3" name="Slide Number Placeholder 2">
            <a:extLst>
              <a:ext uri="{FF2B5EF4-FFF2-40B4-BE49-F238E27FC236}">
                <a16:creationId xmlns:a16="http://schemas.microsoft.com/office/drawing/2014/main" id="{D5AF57ED-C763-10BA-3D79-256FD2EDC9E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2)</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a:xfrm>
            <a:off x="458788" y="1312863"/>
            <a:ext cx="8226425" cy="4935537"/>
          </a:xfrm>
        </p:spPr>
        <p:txBody>
          <a:bodyPr/>
          <a:lstStyle/>
          <a:p>
            <a:pPr marL="0" indent="0">
              <a:spcBef>
                <a:spcPts val="0"/>
              </a:spcBef>
              <a:buNone/>
            </a:pPr>
            <a:r>
              <a:rPr lang="en-US" sz="1700" dirty="0">
                <a:latin typeface="Consolas" panose="020B0609020204030204" pitchFamily="49" charset="0"/>
              </a:rPr>
              <a:t>private void parseLoopStmt() throws </a:t>
            </a:r>
            <a:r>
              <a:rPr lang="en-US" sz="1700" dirty="0" err="1">
                <a:latin typeface="Consolas" panose="020B0609020204030204" pitchFamily="49" charset="0"/>
              </a:rPr>
              <a:t>IOException</a:t>
            </a:r>
            <a:endParaRPr lang="en-US" sz="1700" dirty="0">
              <a:latin typeface="Consolas" panose="020B0609020204030204" pitchFamily="49" charset="0"/>
            </a:endParaRP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try</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if (scanner.getSymbol() == Symbol.whileRW)</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matchCurrentSymbol();</a:t>
            </a:r>
          </a:p>
          <a:p>
            <a:pPr marL="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parseExpression</a:t>
            </a:r>
            <a:r>
              <a:rPr lang="en-US" sz="1700" dirty="0">
                <a:latin typeface="Consolas" panose="020B0609020204030204" pitchFamily="49" charset="0"/>
              </a:rPr>
              <a:t>();</a:t>
            </a:r>
          </a:p>
          <a:p>
            <a:pPr marL="0" indent="0">
              <a:spcBef>
                <a:spcPts val="0"/>
              </a:spcBef>
              <a:buNone/>
            </a:pPr>
            <a:r>
              <a:rPr lang="en-US" sz="1700" dirty="0">
                <a:latin typeface="Consolas" panose="020B0609020204030204" pitchFamily="49" charset="0"/>
              </a:rPr>
              <a:t>          }</a:t>
            </a:r>
          </a:p>
          <a:p>
            <a:pPr marL="0" indent="0">
              <a:spcBef>
                <a:spcPts val="0"/>
              </a:spcBef>
              <a:buNone/>
            </a:pPr>
            <a:endParaRPr lang="en-US" sz="1700" dirty="0">
              <a:latin typeface="Consolas" panose="020B0609020204030204" pitchFamily="49" charset="0"/>
            </a:endParaRPr>
          </a:p>
          <a:p>
            <a:pPr marL="0" indent="0">
              <a:spcBef>
                <a:spcPts val="0"/>
              </a:spcBef>
              <a:buNone/>
            </a:pPr>
            <a:r>
              <a:rPr lang="en-US" sz="1700" dirty="0">
                <a:latin typeface="Consolas" panose="020B0609020204030204" pitchFamily="49" charset="0"/>
              </a:rPr>
              <a:t>        match(Symbol.loopRW);</a:t>
            </a:r>
          </a:p>
          <a:p>
            <a:pPr marL="0" indent="0">
              <a:spcBef>
                <a:spcPts val="0"/>
              </a:spcBef>
              <a:buNone/>
            </a:pPr>
            <a:r>
              <a:rPr lang="en-US" sz="1700" dirty="0">
                <a:latin typeface="Consolas" panose="020B0609020204030204" pitchFamily="49" charset="0"/>
              </a:rPr>
              <a:t>        parseStatement();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catch (</a:t>
            </a:r>
            <a:r>
              <a:rPr lang="en-US" sz="1700" dirty="0" err="1">
                <a:latin typeface="Consolas" panose="020B0609020204030204" pitchFamily="49" charset="0"/>
              </a:rPr>
              <a:t>ParserException</a:t>
            </a:r>
            <a:r>
              <a:rPr lang="en-US" sz="1700" dirty="0">
                <a:latin typeface="Consolas" panose="020B0609020204030204" pitchFamily="49" charset="0"/>
              </a:rPr>
              <a:t> e)</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errorHandler.reportError</a:t>
            </a:r>
            <a:r>
              <a:rPr lang="en-US" sz="1700" dirty="0">
                <a:latin typeface="Consolas" panose="020B0609020204030204" pitchFamily="49" charset="0"/>
              </a:rPr>
              <a:t>(e);</a:t>
            </a:r>
          </a:p>
          <a:p>
            <a:pPr marL="0" indent="0">
              <a:spcBef>
                <a:spcPts val="0"/>
              </a:spcBef>
              <a:buNone/>
            </a:pPr>
            <a:r>
              <a:rPr lang="en-US" sz="1700" dirty="0">
                <a:latin typeface="Consolas" panose="020B0609020204030204" pitchFamily="49" charset="0"/>
              </a:rPr>
              <a:t>        recover(</a:t>
            </a:r>
            <a:r>
              <a:rPr lang="en-US" sz="1700" dirty="0" err="1">
                <a:latin typeface="Consolas" panose="020B0609020204030204" pitchFamily="49" charset="0"/>
              </a:rPr>
              <a:t>emptySet</a:t>
            </a:r>
            <a:r>
              <a:rPr lang="en-US" sz="1700" dirty="0">
                <a:latin typeface="Consolas" panose="020B0609020204030204" pitchFamily="49" charset="0"/>
              </a:rPr>
              <a: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a:t>
            </a: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10" name="Slide Number Placeholder 9">
            <a:extLst>
              <a:ext uri="{FF2B5EF4-FFF2-40B4-BE49-F238E27FC236}">
                <a16:creationId xmlns:a16="http://schemas.microsoft.com/office/drawing/2014/main" id="{AF85B808-8768-9C62-4C07-5FF73EE38B8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a:t>
            </a:fld>
            <a:endParaRPr lang="en-US"/>
          </a:p>
        </p:txBody>
      </p:sp>
      <p:grpSp>
        <p:nvGrpSpPr>
          <p:cNvPr id="15" name="Group 14">
            <a:extLst>
              <a:ext uri="{FF2B5EF4-FFF2-40B4-BE49-F238E27FC236}">
                <a16:creationId xmlns:a16="http://schemas.microsoft.com/office/drawing/2014/main" id="{C6385278-17B8-3ECF-3BBC-1225B0055EDB}"/>
              </a:ext>
            </a:extLst>
          </p:cNvPr>
          <p:cNvGrpSpPr/>
          <p:nvPr/>
        </p:nvGrpSpPr>
        <p:grpSpPr>
          <a:xfrm>
            <a:off x="6629400" y="2320160"/>
            <a:ext cx="1192439" cy="2286000"/>
            <a:chOff x="6571201" y="2341180"/>
            <a:chExt cx="1192439" cy="2286000"/>
          </a:xfrm>
        </p:grpSpPr>
        <p:sp>
          <p:nvSpPr>
            <p:cNvPr id="8" name="Right Brace 7">
              <a:extLst>
                <a:ext uri="{FF2B5EF4-FFF2-40B4-BE49-F238E27FC236}">
                  <a16:creationId xmlns:a16="http://schemas.microsoft.com/office/drawing/2014/main" id="{08AFEAC5-F722-05CA-BAB5-EBF4EBF05B26}"/>
                </a:ext>
              </a:extLst>
            </p:cNvPr>
            <p:cNvSpPr/>
            <p:nvPr/>
          </p:nvSpPr>
          <p:spPr bwMode="auto">
            <a:xfrm>
              <a:off x="6571201" y="2341180"/>
              <a:ext cx="228600" cy="228600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1" name="TextBox 10">
              <a:extLst>
                <a:ext uri="{FF2B5EF4-FFF2-40B4-BE49-F238E27FC236}">
                  <a16:creationId xmlns:a16="http://schemas.microsoft.com/office/drawing/2014/main" id="{577565C8-152D-3085-585E-D1C7FE1B5BB3}"/>
                </a:ext>
              </a:extLst>
            </p:cNvPr>
            <p:cNvSpPr txBox="1"/>
            <p:nvPr/>
          </p:nvSpPr>
          <p:spPr>
            <a:xfrm>
              <a:off x="6822357" y="3161015"/>
              <a:ext cx="941283" cy="646331"/>
            </a:xfrm>
            <a:prstGeom prst="rect">
              <a:avLst/>
            </a:prstGeom>
            <a:noFill/>
          </p:spPr>
          <p:txBody>
            <a:bodyPr wrap="none" rtlCol="0">
              <a:spAutoFit/>
            </a:bodyPr>
            <a:lstStyle/>
            <a:p>
              <a:pPr algn="l"/>
              <a:r>
                <a:rPr lang="en-US" sz="1800" dirty="0"/>
                <a:t>parsing</a:t>
              </a:r>
            </a:p>
            <a:p>
              <a:pPr algn="l"/>
              <a:r>
                <a:rPr lang="en-US" sz="1800" dirty="0"/>
                <a:t>logic</a:t>
              </a:r>
            </a:p>
          </p:txBody>
        </p:sp>
      </p:grpSp>
      <p:grpSp>
        <p:nvGrpSpPr>
          <p:cNvPr id="12" name="Group 11">
            <a:extLst>
              <a:ext uri="{FF2B5EF4-FFF2-40B4-BE49-F238E27FC236}">
                <a16:creationId xmlns:a16="http://schemas.microsoft.com/office/drawing/2014/main" id="{082AE5FF-A168-C171-0AE1-62D75B8DD71B}"/>
              </a:ext>
            </a:extLst>
          </p:cNvPr>
          <p:cNvGrpSpPr/>
          <p:nvPr/>
        </p:nvGrpSpPr>
        <p:grpSpPr>
          <a:xfrm>
            <a:off x="6629400" y="5105400"/>
            <a:ext cx="1307856" cy="822960"/>
            <a:chOff x="5450758" y="4905180"/>
            <a:chExt cx="1307856" cy="822960"/>
          </a:xfrm>
        </p:grpSpPr>
        <p:sp>
          <p:nvSpPr>
            <p:cNvPr id="13" name="Right Brace 12">
              <a:extLst>
                <a:ext uri="{FF2B5EF4-FFF2-40B4-BE49-F238E27FC236}">
                  <a16:creationId xmlns:a16="http://schemas.microsoft.com/office/drawing/2014/main" id="{125800BC-15D5-11A9-8894-67FA86E43EC3}"/>
                </a:ext>
              </a:extLst>
            </p:cNvPr>
            <p:cNvSpPr/>
            <p:nvPr/>
          </p:nvSpPr>
          <p:spPr bwMode="auto">
            <a:xfrm>
              <a:off x="5450758" y="4905180"/>
              <a:ext cx="228600" cy="82296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4" name="TextBox 13">
              <a:extLst>
                <a:ext uri="{FF2B5EF4-FFF2-40B4-BE49-F238E27FC236}">
                  <a16:creationId xmlns:a16="http://schemas.microsoft.com/office/drawing/2014/main" id="{B908F73B-6E6D-6C9F-E900-9C1EF5AE8504}"/>
                </a:ext>
              </a:extLst>
            </p:cNvPr>
            <p:cNvSpPr txBox="1"/>
            <p:nvPr/>
          </p:nvSpPr>
          <p:spPr>
            <a:xfrm>
              <a:off x="5701914" y="4993495"/>
              <a:ext cx="1056700" cy="646331"/>
            </a:xfrm>
            <a:prstGeom prst="rect">
              <a:avLst/>
            </a:prstGeom>
            <a:noFill/>
          </p:spPr>
          <p:txBody>
            <a:bodyPr wrap="none" rtlCol="0">
              <a:spAutoFit/>
            </a:bodyPr>
            <a:lstStyle/>
            <a:p>
              <a:pPr algn="l"/>
              <a:r>
                <a:rPr lang="en-US" sz="1800" dirty="0"/>
                <a:t>error</a:t>
              </a:r>
            </a:p>
            <a:p>
              <a:pPr algn="l"/>
              <a:r>
                <a:rPr lang="en-US" sz="1800" dirty="0"/>
                <a:t>handling</a:t>
              </a:r>
            </a:p>
          </p:txBody>
        </p:sp>
      </p:grpSp>
    </p:spTree>
    <p:extLst>
      <p:ext uri="{BB962C8B-B14F-4D97-AF65-F5344CB8AC3E}">
        <p14:creationId xmlns:p14="http://schemas.microsoft.com/office/powerpoint/2010/main" val="3271792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80" name="Rectangle 2"/>
          <p:cNvSpPr>
            <a:spLocks noGrp="1" noChangeArrowheads="1"/>
          </p:cNvSpPr>
          <p:nvPr>
            <p:ph type="title"/>
          </p:nvPr>
        </p:nvSpPr>
        <p:spPr/>
        <p:txBody>
          <a:bodyPr/>
          <a:lstStyle/>
          <a:p>
            <a:r>
              <a:rPr lang="en-US" dirty="0"/>
              <a:t>Example: Parsing Guideline 8</a:t>
            </a:r>
          </a:p>
        </p:txBody>
      </p:sp>
      <p:sp>
        <p:nvSpPr>
          <p:cNvPr id="24581" name="Rectangle 3"/>
          <p:cNvSpPr>
            <a:spLocks noGrp="1" noChangeArrowheads="1"/>
          </p:cNvSpPr>
          <p:nvPr>
            <p:ph type="body" idx="1"/>
          </p:nvPr>
        </p:nvSpPr>
        <p:spPr>
          <a:xfrm>
            <a:off x="458788" y="1363663"/>
            <a:ext cx="8226425" cy="4935537"/>
          </a:xfrm>
        </p:spPr>
        <p:txBody>
          <a:bodyPr/>
          <a:lstStyle/>
          <a:p>
            <a:r>
              <a:rPr lang="en-US" dirty="0"/>
              <a:t>Consider the rule in CPRL for </a:t>
            </a:r>
            <a:r>
              <a:rPr lang="en-US" dirty="0" err="1">
                <a:latin typeface="Consolas" pitchFamily="49" charset="0"/>
              </a:rPr>
              <a:t>initialDecl</a:t>
            </a:r>
            <a:r>
              <a:rPr lang="en-US" dirty="0"/>
              <a:t>.</a:t>
            </a:r>
          </a:p>
          <a:p>
            <a:pPr lvl="1">
              <a:buFontTx/>
              <a:buNone/>
            </a:pPr>
            <a:r>
              <a:rPr lang="en-US" sz="1800" dirty="0" err="1">
                <a:latin typeface="Consolas" pitchFamily="49" charset="0"/>
              </a:rPr>
              <a:t>initialDecl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varDecl</a:t>
            </a:r>
            <a:r>
              <a:rPr lang="en-US" sz="1800" dirty="0">
                <a:latin typeface="Consolas" pitchFamily="49" charset="0"/>
              </a:rPr>
              <a:t> | </a:t>
            </a:r>
            <a:r>
              <a:rPr lang="en-US" sz="1800" dirty="0" err="1">
                <a:latin typeface="Consolas" pitchFamily="49" charset="0"/>
              </a:rPr>
              <a:t>typeDecl</a:t>
            </a:r>
            <a:r>
              <a:rPr lang="en-US" sz="1800" dirty="0">
                <a:latin typeface="Consolas" pitchFamily="49" charset="0"/>
              </a:rPr>
              <a:t> .</a:t>
            </a:r>
          </a:p>
          <a:p>
            <a:r>
              <a:rPr lang="en-US" dirty="0"/>
              <a:t>We parse the alternatives on the right side of </a:t>
            </a:r>
            <a:r>
              <a:rPr lang="en-US" dirty="0" err="1">
                <a:latin typeface="Consolas" panose="020B0609020204030204" pitchFamily="49" charset="0"/>
              </a:rPr>
              <a:t>initialDecl</a:t>
            </a:r>
            <a:r>
              <a:rPr lang="en-US" dirty="0"/>
              <a:t> as follows.</a:t>
            </a:r>
          </a:p>
          <a:p>
            <a:pPr lvl="1">
              <a:buFontTx/>
              <a:buNone/>
            </a:pPr>
            <a:r>
              <a:rPr lang="en-US" sz="1800" dirty="0">
                <a:latin typeface="Consolas" pitchFamily="49" charset="0"/>
              </a:rPr>
              <a:t>if (scanner.getSymbol() == Symbol.constRW)</a:t>
            </a:r>
          </a:p>
          <a:p>
            <a:pPr lvl="1">
              <a:spcBef>
                <a:spcPts val="100"/>
              </a:spcBef>
              <a:buFontTx/>
              <a:buNone/>
            </a:pPr>
            <a:r>
              <a:rPr lang="en-US" sz="1800" dirty="0">
                <a:latin typeface="Consolas" pitchFamily="49" charset="0"/>
              </a:rPr>
              <a:t>    parseConstDecl();</a:t>
            </a:r>
          </a:p>
          <a:p>
            <a:pPr lvl="1">
              <a:spcBef>
                <a:spcPts val="100"/>
              </a:spcBef>
              <a:buFontTx/>
              <a:buNone/>
            </a:pPr>
            <a:r>
              <a:rPr lang="en-US" sz="1800" dirty="0">
                <a:latin typeface="Consolas" pitchFamily="49" charset="0"/>
              </a:rPr>
              <a:t>else if (scanner.getSymbol() == Symbol.varRW)</a:t>
            </a:r>
          </a:p>
          <a:p>
            <a:pPr lvl="1">
              <a:spcBef>
                <a:spcPts val="100"/>
              </a:spcBef>
              <a:buFontTx/>
              <a:buNone/>
            </a:pPr>
            <a:r>
              <a:rPr lang="en-US" sz="1800" dirty="0">
                <a:latin typeface="Consolas" pitchFamily="49" charset="0"/>
              </a:rPr>
              <a:t>    parseVarDecl();</a:t>
            </a:r>
          </a:p>
          <a:p>
            <a:pPr lvl="1">
              <a:spcBef>
                <a:spcPts val="100"/>
              </a:spcBef>
              <a:buFontTx/>
              <a:buNone/>
            </a:pPr>
            <a:r>
              <a:rPr lang="en-US" sz="1800" dirty="0">
                <a:latin typeface="Consolas" pitchFamily="49" charset="0"/>
              </a:rPr>
              <a:t>else if (scanner.getSymbol() == Symbol.typeRW)</a:t>
            </a:r>
          </a:p>
          <a:p>
            <a:pPr lvl="1">
              <a:spcBef>
                <a:spcPts val="100"/>
              </a:spcBef>
              <a:buFontTx/>
              <a:buNone/>
            </a:pPr>
            <a:r>
              <a:rPr lang="en-US" sz="1800" dirty="0">
                <a:latin typeface="Consolas" pitchFamily="49" charset="0"/>
              </a:rPr>
              <a:t>    </a:t>
            </a:r>
            <a:r>
              <a:rPr lang="en-US" sz="1800" dirty="0" err="1">
                <a:latin typeface="Consolas" pitchFamily="49" charset="0"/>
              </a:rPr>
              <a:t>parseTypeDecl</a:t>
            </a:r>
            <a:r>
              <a:rPr lang="en-US" sz="1800" dirty="0">
                <a:latin typeface="Consolas" pitchFamily="49" charset="0"/>
              </a:rPr>
              <a:t>();</a:t>
            </a:r>
          </a:p>
          <a:p>
            <a:pPr lvl="1">
              <a:spcBef>
                <a:spcPts val="100"/>
              </a:spcBef>
              <a:buFontTx/>
              <a:buNone/>
            </a:pPr>
            <a:r>
              <a:rPr lang="en-US" sz="1800" dirty="0">
                <a:latin typeface="Consolas" pitchFamily="49" charset="0"/>
              </a:rPr>
              <a:t>else</a:t>
            </a:r>
          </a:p>
          <a:p>
            <a:pPr lvl="1">
              <a:spcBef>
                <a:spcPts val="100"/>
              </a:spcBef>
              <a:buFontTx/>
              <a:buNone/>
            </a:pPr>
            <a:r>
              <a:rPr lang="en-US" sz="1800" dirty="0">
                <a:latin typeface="Consolas" pitchFamily="49" charset="0"/>
              </a:rPr>
              <a:t>    throw </a:t>
            </a:r>
            <a:r>
              <a:rPr lang="en-US" sz="1800" dirty="0" err="1">
                <a:latin typeface="Consolas" pitchFamily="49" charset="0"/>
              </a:rPr>
              <a:t>internalError</a:t>
            </a:r>
            <a:r>
              <a:rPr lang="en-US" sz="1800" dirty="0">
                <a:latin typeface="Consolas" pitchFamily="49" charset="0"/>
              </a:rPr>
              <a:t>("Invalid initial declaration.");</a:t>
            </a:r>
          </a:p>
          <a:p>
            <a:pPr lvl="1">
              <a:spcBef>
                <a:spcPct val="5000"/>
              </a:spcBef>
              <a:buFontTx/>
              <a:buNone/>
            </a:pPr>
            <a:endParaRPr lang="en-US" sz="1800" dirty="0">
              <a:latin typeface="Consolas" pitchFamily="49" charset="0"/>
            </a:endParaRPr>
          </a:p>
        </p:txBody>
      </p:sp>
      <p:sp>
        <p:nvSpPr>
          <p:cNvPr id="2" name="TextBox 1"/>
          <p:cNvSpPr txBox="1"/>
          <p:nvPr/>
        </p:nvSpPr>
        <p:spPr>
          <a:xfrm>
            <a:off x="751887" y="5588000"/>
            <a:ext cx="7640233" cy="400110"/>
          </a:xfrm>
          <a:prstGeom prst="rect">
            <a:avLst/>
          </a:prstGeom>
          <a:noFill/>
        </p:spPr>
        <p:txBody>
          <a:bodyPr wrap="none" rtlCol="0">
            <a:spAutoFit/>
          </a:bodyPr>
          <a:lstStyle/>
          <a:p>
            <a:r>
              <a:rPr lang="en-US" sz="2000" dirty="0"/>
              <a:t>(This logic could also be implemented using a </a:t>
            </a:r>
            <a:r>
              <a:rPr lang="en-US" sz="2000" dirty="0">
                <a:latin typeface="Consolas" panose="020B0609020204030204" pitchFamily="49" charset="0"/>
              </a:rPr>
              <a:t>switch</a:t>
            </a:r>
            <a:r>
              <a:rPr lang="en-US" sz="2000" dirty="0"/>
              <a:t> statement.)</a:t>
            </a:r>
          </a:p>
        </p:txBody>
      </p:sp>
      <p:sp>
        <p:nvSpPr>
          <p:cNvPr id="4" name="Slide Number Placeholder 3">
            <a:extLst>
              <a:ext uri="{FF2B5EF4-FFF2-40B4-BE49-F238E27FC236}">
                <a16:creationId xmlns:a16="http://schemas.microsoft.com/office/drawing/2014/main" id="{228D4B16-8A12-968D-6B72-135243F37F25}"/>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4" name="Rectangle 2"/>
          <p:cNvSpPr>
            <a:spLocks noGrp="1" noChangeArrowheads="1"/>
          </p:cNvSpPr>
          <p:nvPr>
            <p:ph type="title"/>
          </p:nvPr>
        </p:nvSpPr>
        <p:spPr/>
        <p:txBody>
          <a:bodyPr/>
          <a:lstStyle/>
          <a:p>
            <a:r>
              <a:rPr lang="en-US" dirty="0"/>
              <a:t>LL(k) Grammars</a:t>
            </a:r>
          </a:p>
        </p:txBody>
      </p:sp>
      <p:sp>
        <p:nvSpPr>
          <p:cNvPr id="25605" name="Rectangle 3"/>
          <p:cNvSpPr>
            <a:spLocks noGrp="1" noChangeArrowheads="1"/>
          </p:cNvSpPr>
          <p:nvPr>
            <p:ph type="body" idx="1"/>
          </p:nvPr>
        </p:nvSpPr>
        <p:spPr/>
        <p:txBody>
          <a:bodyPr/>
          <a:lstStyle/>
          <a:p>
            <a:r>
              <a:rPr lang="en-US" sz="2350" dirty="0"/>
              <a:t>If a context-free grammar satisfies all grammar restrictions outlined above, and if all parsing decisions involve at most k lookahead symbols, then the grammar is called an </a:t>
            </a:r>
            <a:r>
              <a:rPr lang="en-US" sz="2350" b="1" dirty="0"/>
              <a:t>LL(k) grammar</a:t>
            </a:r>
            <a:r>
              <a:rPr lang="en-US" sz="2350" dirty="0"/>
              <a:t>.</a:t>
            </a:r>
          </a:p>
          <a:p>
            <a:pPr lvl="1"/>
            <a:r>
              <a:rPr lang="en-US" dirty="0"/>
              <a:t>An LL(1) grammar is one for which all parsing decisions can be made by considering only one lookahead symbol.</a:t>
            </a:r>
          </a:p>
          <a:p>
            <a:r>
              <a:rPr lang="en-US" sz="2350" dirty="0"/>
              <a:t>Note that LL(k) is a property of the grammar, not the language.</a:t>
            </a:r>
          </a:p>
          <a:p>
            <a:r>
              <a:rPr lang="en-US" sz="2350" dirty="0"/>
              <a:t>Not all grammars are LL(k).</a:t>
            </a:r>
          </a:p>
          <a:p>
            <a:pPr lvl="1"/>
            <a:r>
              <a:rPr lang="en-US" dirty="0"/>
              <a:t>Any grammar has left recursion is not LL(k).</a:t>
            </a:r>
          </a:p>
          <a:p>
            <a:r>
              <a:rPr lang="en-US" sz="2350" dirty="0"/>
              <a:t>Recursive descent parsing using k lookahead symbols can be used only if the grammar is LL(k).</a:t>
            </a:r>
          </a:p>
        </p:txBody>
      </p:sp>
      <p:sp>
        <p:nvSpPr>
          <p:cNvPr id="3" name="Slide Number Placeholder 2">
            <a:extLst>
              <a:ext uri="{FF2B5EF4-FFF2-40B4-BE49-F238E27FC236}">
                <a16:creationId xmlns:a16="http://schemas.microsoft.com/office/drawing/2014/main" id="{2C37253C-B343-B6B3-B5FA-D492FBDB2ADB}"/>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4" name="Rectangle 2"/>
          <p:cNvSpPr>
            <a:spLocks noGrp="1" noChangeArrowheads="1"/>
          </p:cNvSpPr>
          <p:nvPr>
            <p:ph type="title"/>
          </p:nvPr>
        </p:nvSpPr>
        <p:spPr/>
        <p:txBody>
          <a:bodyPr/>
          <a:lstStyle/>
          <a:p>
            <a:r>
              <a:rPr lang="en-US" dirty="0"/>
              <a:t>LL(k) Grammars</a:t>
            </a:r>
            <a:br>
              <a:rPr lang="en-US" dirty="0"/>
            </a:br>
            <a:r>
              <a:rPr lang="en-US" sz="2400" dirty="0"/>
              <a:t>(continued)</a:t>
            </a:r>
            <a:endParaRPr lang="en-US" dirty="0"/>
          </a:p>
        </p:txBody>
      </p:sp>
      <p:sp>
        <p:nvSpPr>
          <p:cNvPr id="25605" name="Rectangle 3"/>
          <p:cNvSpPr>
            <a:spLocks noGrp="1" noChangeArrowheads="1"/>
          </p:cNvSpPr>
          <p:nvPr>
            <p:ph type="body" idx="1"/>
          </p:nvPr>
        </p:nvSpPr>
        <p:spPr/>
        <p:txBody>
          <a:bodyPr/>
          <a:lstStyle/>
          <a:p>
            <a:r>
              <a:rPr lang="en-US" sz="2350" dirty="0"/>
              <a:t>Interpretation of “LL(k)”</a:t>
            </a:r>
          </a:p>
          <a:p>
            <a:pPr lvl="1"/>
            <a:r>
              <a:rPr lang="en-US" dirty="0"/>
              <a:t>First ‘L’: left-to-right parse (read the source file from left to right)</a:t>
            </a:r>
          </a:p>
          <a:p>
            <a:pPr lvl="1"/>
            <a:r>
              <a:rPr lang="en-US" dirty="0"/>
              <a:t>Second ‘L’: leftmost derivation (descend into the parse tree from left to right)</a:t>
            </a:r>
          </a:p>
          <a:p>
            <a:pPr lvl="1"/>
            <a:r>
              <a:rPr lang="en-US" dirty="0"/>
              <a:t>Number ‘k’: number of lookahead symbols</a:t>
            </a:r>
          </a:p>
          <a:p>
            <a:r>
              <a:rPr lang="en-US" sz="2350" dirty="0"/>
              <a:t>In practice, the syntax of most programming languages can be defined, or at least closely approximated, by an LL(k) grammar</a:t>
            </a:r>
          </a:p>
          <a:p>
            <a:pPr lvl="1"/>
            <a:r>
              <a:rPr lang="en-US" dirty="0"/>
              <a:t>e.g., by using grammar transformations such as eliminating left recursion and left factoring</a:t>
            </a:r>
          </a:p>
          <a:p>
            <a:r>
              <a:rPr lang="en-US" sz="2350" dirty="0"/>
              <a:t>The phrase “recursive descent” refers to the fact that we descend (top-down) the parse tree using recursive method/function calls.</a:t>
            </a:r>
          </a:p>
          <a:p>
            <a:endParaRPr lang="en-US" dirty="0"/>
          </a:p>
          <a:p>
            <a:endParaRPr lang="en-US" dirty="0"/>
          </a:p>
        </p:txBody>
      </p:sp>
      <p:sp>
        <p:nvSpPr>
          <p:cNvPr id="3" name="Slide Number Placeholder 2">
            <a:extLst>
              <a:ext uri="{FF2B5EF4-FFF2-40B4-BE49-F238E27FC236}">
                <a16:creationId xmlns:a16="http://schemas.microsoft.com/office/drawing/2014/main" id="{F7451FA2-76FA-348B-4C0D-137AF9D10AA3}"/>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42</a:t>
            </a:fld>
            <a:endParaRPr lang="en-US"/>
          </a:p>
        </p:txBody>
      </p:sp>
    </p:spTree>
    <p:extLst>
      <p:ext uri="{BB962C8B-B14F-4D97-AF65-F5344CB8AC3E}">
        <p14:creationId xmlns:p14="http://schemas.microsoft.com/office/powerpoint/2010/main" val="8505482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Quote on LL(k) Parsers</a:t>
            </a:r>
          </a:p>
        </p:txBody>
      </p:sp>
      <p:sp>
        <p:nvSpPr>
          <p:cNvPr id="3" name="Content Placeholder 2"/>
          <p:cNvSpPr>
            <a:spLocks noGrp="1"/>
          </p:cNvSpPr>
          <p:nvPr>
            <p:ph idx="1"/>
          </p:nvPr>
        </p:nvSpPr>
        <p:spPr/>
        <p:txBody>
          <a:bodyPr lIns="274320" tIns="182880" rIns="274320"/>
          <a:lstStyle/>
          <a:p>
            <a:pPr marL="0" indent="0">
              <a:buNone/>
            </a:pPr>
            <a:r>
              <a:rPr lang="en-US" dirty="0"/>
              <a:t>“Having more lookahead is like being able to look farther down multiple paths emanating from a fork in a maze.  The farther we can see ahead, the easier it is to decide which path to take.  More powerful parsing decisions make it easier to build more powerful parsers.  We don’t have to contort our parsers (or grammars) as much to suit a weak underlying parsing strategy.”</a:t>
            </a:r>
            <a:br>
              <a:rPr lang="en-US" dirty="0"/>
            </a:br>
            <a:r>
              <a:rPr lang="en-US" dirty="0"/>
              <a:t>				– Terence Parr</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B2F5039D-B707-186F-7F8B-F976A670468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43</a:t>
            </a:fld>
            <a:endParaRPr lang="en-US"/>
          </a:p>
        </p:txBody>
      </p:sp>
    </p:spTree>
    <p:extLst>
      <p:ext uri="{BB962C8B-B14F-4D97-AF65-F5344CB8AC3E}">
        <p14:creationId xmlns:p14="http://schemas.microsoft.com/office/powerpoint/2010/main" val="38472286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4DFA-6558-4151-8776-A5BFDD4F5CC4}"/>
              </a:ext>
            </a:extLst>
          </p:cNvPr>
          <p:cNvSpPr>
            <a:spLocks noGrp="1"/>
          </p:cNvSpPr>
          <p:nvPr>
            <p:ph type="title"/>
          </p:nvPr>
        </p:nvSpPr>
        <p:spPr/>
        <p:txBody>
          <a:bodyPr/>
          <a:lstStyle/>
          <a:p>
            <a:r>
              <a:rPr lang="en-US" dirty="0"/>
              <a:t>Recursive Decent Parsing</a:t>
            </a:r>
          </a:p>
        </p:txBody>
      </p:sp>
      <p:sp>
        <p:nvSpPr>
          <p:cNvPr id="3" name="Content Placeholder 2">
            <a:extLst>
              <a:ext uri="{FF2B5EF4-FFF2-40B4-BE49-F238E27FC236}">
                <a16:creationId xmlns:a16="http://schemas.microsoft.com/office/drawing/2014/main" id="{037AEE08-5B9B-4DFA-AD47-664EB761A01E}"/>
              </a:ext>
            </a:extLst>
          </p:cNvPr>
          <p:cNvSpPr>
            <a:spLocks noGrp="1"/>
          </p:cNvSpPr>
          <p:nvPr>
            <p:ph idx="1"/>
          </p:nvPr>
        </p:nvSpPr>
        <p:spPr>
          <a:xfrm>
            <a:off x="458787" y="1363663"/>
            <a:ext cx="8321040" cy="4935537"/>
          </a:xfrm>
        </p:spPr>
        <p:txBody>
          <a:bodyPr/>
          <a:lstStyle/>
          <a:p>
            <a:r>
              <a:rPr lang="en-US" sz="2300" dirty="0"/>
              <a:t>The “recursive” part of the phrase “recursive descent” comes from the use of recursive method calls in the parser; e.g., to parse nested loop statements.</a:t>
            </a:r>
          </a:p>
          <a:p>
            <a:pPr marL="457200" lvl="1" indent="0">
              <a:buNone/>
            </a:pPr>
            <a:r>
              <a:rPr lang="en-US" sz="1800" dirty="0">
                <a:latin typeface="Consolas" panose="020B0609020204030204" pitchFamily="49" charset="0"/>
              </a:rPr>
              <a:t>parseLoopStmt()         // called when parsing the outer loop</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parseCompoundStmt</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parseLoopStmt()   // called </a:t>
            </a:r>
            <a:r>
              <a:rPr lang="en-US" sz="1800">
                <a:latin typeface="Consolas" panose="020B0609020204030204" pitchFamily="49" charset="0"/>
              </a:rPr>
              <a:t>when parsing </a:t>
            </a:r>
            <a:r>
              <a:rPr lang="en-US" sz="1800" dirty="0">
                <a:latin typeface="Consolas" panose="020B0609020204030204" pitchFamily="49" charset="0"/>
              </a:rPr>
              <a:t>the inner loop</a:t>
            </a:r>
          </a:p>
          <a:p>
            <a:pPr>
              <a:tabLst>
                <a:tab pos="635000" algn="l"/>
              </a:tabLst>
            </a:pPr>
            <a:r>
              <a:rPr lang="en-US" sz="2300" dirty="0"/>
              <a:t>For the “descent” part of “recursive descent”, consider a portion of the parse tree for a simple CPRL program.</a:t>
            </a:r>
          </a:p>
          <a:p>
            <a:pPr marL="457200" lvl="1" indent="0">
              <a:buNone/>
            </a:pPr>
            <a:r>
              <a:rPr lang="da-DK" sz="1800" dirty="0">
                <a:latin typeface="Consolas" panose="020B0609020204030204" pitchFamily="49" charset="0"/>
              </a:rPr>
              <a:t>var x : Integer;</a:t>
            </a:r>
          </a:p>
          <a:p>
            <a:pPr marL="457200" lvl="1" indent="0">
              <a:spcBef>
                <a:spcPts val="100"/>
              </a:spcBef>
              <a:buNone/>
            </a:pPr>
            <a:r>
              <a:rPr lang="da-DK" sz="1800" dirty="0">
                <a:latin typeface="Consolas" panose="020B0609020204030204" pitchFamily="49" charset="0"/>
              </a:rPr>
              <a:t>proc main()</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CDBFE8D5-22B0-4C9F-8175-D95E5A1EDEF7}"/>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B00C26F6-E575-A5E8-0D78-96A021E199EE}"/>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44</a:t>
            </a:fld>
            <a:endParaRPr lang="en-US"/>
          </a:p>
        </p:txBody>
      </p:sp>
    </p:spTree>
    <p:extLst>
      <p:ext uri="{BB962C8B-B14F-4D97-AF65-F5344CB8AC3E}">
        <p14:creationId xmlns:p14="http://schemas.microsoft.com/office/powerpoint/2010/main" val="37097155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grpSp>
        <p:nvGrpSpPr>
          <p:cNvPr id="39" name="Group 38">
            <a:extLst>
              <a:ext uri="{FF2B5EF4-FFF2-40B4-BE49-F238E27FC236}">
                <a16:creationId xmlns:a16="http://schemas.microsoft.com/office/drawing/2014/main" id="{7C1887E1-6E13-4CEF-86A3-C70F8F1AD5DA}"/>
              </a:ext>
            </a:extLst>
          </p:cNvPr>
          <p:cNvGrpSpPr/>
          <p:nvPr/>
        </p:nvGrpSpPr>
        <p:grpSpPr>
          <a:xfrm>
            <a:off x="957694" y="1685691"/>
            <a:ext cx="7228613" cy="3953109"/>
            <a:chOff x="1178787" y="1326272"/>
            <a:chExt cx="7228613" cy="3953109"/>
          </a:xfrm>
        </p:grpSpPr>
        <p:sp>
          <p:nvSpPr>
            <p:cNvPr id="7" name="Text Box 23">
              <a:extLst>
                <a:ext uri="{FF2B5EF4-FFF2-40B4-BE49-F238E27FC236}">
                  <a16:creationId xmlns:a16="http://schemas.microsoft.com/office/drawing/2014/main" id="{2DA82B8F-485A-4453-8CFB-97E0BF9D4D1A}"/>
                </a:ext>
              </a:extLst>
            </p:cNvPr>
            <p:cNvSpPr txBox="1">
              <a:spLocks noChangeArrowheads="1"/>
            </p:cNvSpPr>
            <p:nvPr/>
          </p:nvSpPr>
          <p:spPr bwMode="auto">
            <a:xfrm>
              <a:off x="4032153" y="1326272"/>
              <a:ext cx="104515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a:latin typeface="Arial" charset="0"/>
                </a:rPr>
                <a:t>program</a:t>
              </a:r>
            </a:p>
          </p:txBody>
        </p:sp>
        <p:sp>
          <p:nvSpPr>
            <p:cNvPr id="11" name="Text Box 30">
              <a:extLst>
                <a:ext uri="{FF2B5EF4-FFF2-40B4-BE49-F238E27FC236}">
                  <a16:creationId xmlns:a16="http://schemas.microsoft.com/office/drawing/2014/main" id="{DC252F22-D3BB-428D-8B20-1EB6F554C520}"/>
                </a:ext>
              </a:extLst>
            </p:cNvPr>
            <p:cNvSpPr txBox="1">
              <a:spLocks noChangeArrowheads="1"/>
            </p:cNvSpPr>
            <p:nvPr/>
          </p:nvSpPr>
          <p:spPr bwMode="auto">
            <a:xfrm>
              <a:off x="1407387" y="2522038"/>
              <a:ext cx="12888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initialDecls</a:t>
              </a:r>
              <a:endParaRPr lang="en-US" sz="1800" kern="0" dirty="0">
                <a:latin typeface="Arial" charset="0"/>
              </a:endParaRPr>
            </a:p>
          </p:txBody>
        </p:sp>
        <p:cxnSp>
          <p:nvCxnSpPr>
            <p:cNvPr id="12" name="AutoShape 33">
              <a:extLst>
                <a:ext uri="{FF2B5EF4-FFF2-40B4-BE49-F238E27FC236}">
                  <a16:creationId xmlns:a16="http://schemas.microsoft.com/office/drawing/2014/main" id="{D634626B-BB2C-47DE-9CE5-7E36BD3C72BB}"/>
                </a:ext>
              </a:extLst>
            </p:cNvPr>
            <p:cNvCxnSpPr>
              <a:cxnSpLocks noChangeShapeType="1"/>
              <a:stCxn id="7" idx="2"/>
              <a:endCxn id="11" idx="0"/>
            </p:cNvCxnSpPr>
            <p:nvPr/>
          </p:nvCxnSpPr>
          <p:spPr bwMode="auto">
            <a:xfrm rot="5400000">
              <a:off x="2890367" y="857673"/>
              <a:ext cx="825792" cy="2502938"/>
            </a:xfrm>
            <a:prstGeom prst="bentConnector3">
              <a:avLst>
                <a:gd name="adj1" fmla="val 50000"/>
              </a:avLst>
            </a:prstGeom>
            <a:noFill/>
            <a:ln w="9525">
              <a:solidFill>
                <a:schemeClr val="tx1"/>
              </a:solidFill>
              <a:miter lim="800000"/>
              <a:headEnd/>
              <a:tailEnd type="triangle" w="med" len="med"/>
            </a:ln>
          </p:spPr>
        </p:cxnSp>
        <p:cxnSp>
          <p:nvCxnSpPr>
            <p:cNvPr id="13" name="AutoShape 34">
              <a:extLst>
                <a:ext uri="{FF2B5EF4-FFF2-40B4-BE49-F238E27FC236}">
                  <a16:creationId xmlns:a16="http://schemas.microsoft.com/office/drawing/2014/main" id="{ED2A4F8A-5BA9-4570-90FB-F961358F510A}"/>
                </a:ext>
              </a:extLst>
            </p:cNvPr>
            <p:cNvCxnSpPr>
              <a:cxnSpLocks noChangeShapeType="1"/>
              <a:stCxn id="7" idx="2"/>
              <a:endCxn id="16" idx="0"/>
            </p:cNvCxnSpPr>
            <p:nvPr/>
          </p:nvCxnSpPr>
          <p:spPr bwMode="auto">
            <a:xfrm rot="16200000" flipH="1">
              <a:off x="5569636" y="681342"/>
              <a:ext cx="825792" cy="2855600"/>
            </a:xfrm>
            <a:prstGeom prst="bentConnector3">
              <a:avLst>
                <a:gd name="adj1" fmla="val 50000"/>
              </a:avLst>
            </a:prstGeom>
            <a:noFill/>
            <a:ln w="9525">
              <a:solidFill>
                <a:schemeClr val="tx1"/>
              </a:solidFill>
              <a:miter lim="800000"/>
              <a:headEnd/>
              <a:tailEnd type="triangle" w="med" len="med"/>
            </a:ln>
          </p:spPr>
        </p:cxnSp>
        <p:sp>
          <p:nvSpPr>
            <p:cNvPr id="16" name="Text Box 30">
              <a:extLst>
                <a:ext uri="{FF2B5EF4-FFF2-40B4-BE49-F238E27FC236}">
                  <a16:creationId xmlns:a16="http://schemas.microsoft.com/office/drawing/2014/main" id="{53B407BB-3128-40BC-99C2-88BD20FFD6C2}"/>
                </a:ext>
              </a:extLst>
            </p:cNvPr>
            <p:cNvSpPr txBox="1">
              <a:spLocks noChangeArrowheads="1"/>
            </p:cNvSpPr>
            <p:nvPr/>
          </p:nvSpPr>
          <p:spPr bwMode="auto">
            <a:xfrm>
              <a:off x="6413264" y="2522038"/>
              <a:ext cx="1994136"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subprogramDecls</a:t>
              </a:r>
              <a:endParaRPr lang="en-US" sz="1800" kern="0" dirty="0">
                <a:latin typeface="Arial" charset="0"/>
              </a:endParaRPr>
            </a:p>
          </p:txBody>
        </p:sp>
        <p:sp>
          <p:nvSpPr>
            <p:cNvPr id="24" name="Text Box 30">
              <a:extLst>
                <a:ext uri="{FF2B5EF4-FFF2-40B4-BE49-F238E27FC236}">
                  <a16:creationId xmlns:a16="http://schemas.microsoft.com/office/drawing/2014/main" id="{D1C704C4-016B-47D5-AF21-A6425B900D50}"/>
                </a:ext>
              </a:extLst>
            </p:cNvPr>
            <p:cNvSpPr txBox="1">
              <a:spLocks noChangeArrowheads="1"/>
            </p:cNvSpPr>
            <p:nvPr/>
          </p:nvSpPr>
          <p:spPr bwMode="auto">
            <a:xfrm>
              <a:off x="1465095" y="3661022"/>
              <a:ext cx="117339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a:t>
              </a:r>
              <a:endParaRPr lang="en-US" sz="1800" kern="0" dirty="0">
                <a:latin typeface="Arial" charset="0"/>
              </a:endParaRPr>
            </a:p>
          </p:txBody>
        </p:sp>
        <p:sp>
          <p:nvSpPr>
            <p:cNvPr id="25" name="Text Box 30">
              <a:extLst>
                <a:ext uri="{FF2B5EF4-FFF2-40B4-BE49-F238E27FC236}">
                  <a16:creationId xmlns:a16="http://schemas.microsoft.com/office/drawing/2014/main" id="{E95AE253-7E94-4391-A7C5-6DD54E8D3754}"/>
                </a:ext>
              </a:extLst>
            </p:cNvPr>
            <p:cNvSpPr txBox="1">
              <a:spLocks noChangeArrowheads="1"/>
            </p:cNvSpPr>
            <p:nvPr/>
          </p:nvSpPr>
          <p:spPr bwMode="auto">
            <a:xfrm>
              <a:off x="1567687" y="4909407"/>
              <a:ext cx="9682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varDecl</a:t>
              </a:r>
              <a:endParaRPr lang="en-US" sz="1800" kern="0" dirty="0">
                <a:latin typeface="Arial" charset="0"/>
              </a:endParaRPr>
            </a:p>
          </p:txBody>
        </p:sp>
        <p:cxnSp>
          <p:nvCxnSpPr>
            <p:cNvPr id="26" name="Straight Arrow Connector 25">
              <a:extLst>
                <a:ext uri="{FF2B5EF4-FFF2-40B4-BE49-F238E27FC236}">
                  <a16:creationId xmlns:a16="http://schemas.microsoft.com/office/drawing/2014/main" id="{1E182523-09A0-4970-BF9F-006C70A9AD8E}"/>
                </a:ext>
              </a:extLst>
            </p:cNvPr>
            <p:cNvCxnSpPr>
              <a:stCxn id="11" idx="2"/>
              <a:endCxn id="24" idx="0"/>
            </p:cNvCxnSpPr>
            <p:nvPr/>
          </p:nvCxnSpPr>
          <p:spPr>
            <a:xfrm>
              <a:off x="2051794" y="2892012"/>
              <a:ext cx="0" cy="769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B1CB18C-4E67-4DAC-B146-4EA5FDDF0A01}"/>
                </a:ext>
              </a:extLst>
            </p:cNvPr>
            <p:cNvCxnSpPr>
              <a:stCxn id="24" idx="2"/>
              <a:endCxn id="25" idx="0"/>
            </p:cNvCxnSpPr>
            <p:nvPr/>
          </p:nvCxnSpPr>
          <p:spPr>
            <a:xfrm>
              <a:off x="2051794" y="4030996"/>
              <a:ext cx="0" cy="878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0EB3DF0-C61F-458B-84BA-876C37F36CF4}"/>
                </a:ext>
              </a:extLst>
            </p:cNvPr>
            <p:cNvSpPr/>
            <p:nvPr/>
          </p:nvSpPr>
          <p:spPr>
            <a:xfrm>
              <a:off x="3810000" y="139695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29" name="Oval 28">
              <a:extLst>
                <a:ext uri="{FF2B5EF4-FFF2-40B4-BE49-F238E27FC236}">
                  <a16:creationId xmlns:a16="http://schemas.microsoft.com/office/drawing/2014/main" id="{9F42738A-DA98-4061-9B11-7D1CAE443B2E}"/>
                </a:ext>
              </a:extLst>
            </p:cNvPr>
            <p:cNvSpPr/>
            <p:nvPr/>
          </p:nvSpPr>
          <p:spPr>
            <a:xfrm>
              <a:off x="1178787"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30" name="Oval 29">
              <a:extLst>
                <a:ext uri="{FF2B5EF4-FFF2-40B4-BE49-F238E27FC236}">
                  <a16:creationId xmlns:a16="http://schemas.microsoft.com/office/drawing/2014/main" id="{1EB27F1F-0395-4C14-9D06-7BBBC7B63E98}"/>
                </a:ext>
              </a:extLst>
            </p:cNvPr>
            <p:cNvSpPr/>
            <p:nvPr/>
          </p:nvSpPr>
          <p:spPr>
            <a:xfrm>
              <a:off x="1236495" y="373170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31" name="Oval 30">
              <a:extLst>
                <a:ext uri="{FF2B5EF4-FFF2-40B4-BE49-F238E27FC236}">
                  <a16:creationId xmlns:a16="http://schemas.microsoft.com/office/drawing/2014/main" id="{AB191C60-D997-40BE-8264-88CB51CA68C3}"/>
                </a:ext>
              </a:extLst>
            </p:cNvPr>
            <p:cNvSpPr/>
            <p:nvPr/>
          </p:nvSpPr>
          <p:spPr>
            <a:xfrm>
              <a:off x="1371600" y="4980094"/>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
          <p:nvSpPr>
            <p:cNvPr id="32" name="Oval 31">
              <a:extLst>
                <a:ext uri="{FF2B5EF4-FFF2-40B4-BE49-F238E27FC236}">
                  <a16:creationId xmlns:a16="http://schemas.microsoft.com/office/drawing/2014/main" id="{66C7C61D-7FBB-4959-9599-5563FFEF0B76}"/>
                </a:ext>
              </a:extLst>
            </p:cNvPr>
            <p:cNvSpPr/>
            <p:nvPr/>
          </p:nvSpPr>
          <p:spPr>
            <a:xfrm>
              <a:off x="6172200"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grpSp>
      <p:sp>
        <p:nvSpPr>
          <p:cNvPr id="6" name="Slide Number Placeholder 5">
            <a:extLst>
              <a:ext uri="{FF2B5EF4-FFF2-40B4-BE49-F238E27FC236}">
                <a16:creationId xmlns:a16="http://schemas.microsoft.com/office/drawing/2014/main" id="{E38A72AD-2501-A2FF-AB06-02B6941567B8}"/>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45</a:t>
            </a:fld>
            <a:endParaRPr lang="en-US"/>
          </a:p>
        </p:txBody>
      </p:sp>
    </p:spTree>
    <p:extLst>
      <p:ext uri="{BB962C8B-B14F-4D97-AF65-F5344CB8AC3E}">
        <p14:creationId xmlns:p14="http://schemas.microsoft.com/office/powerpoint/2010/main" val="29458715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5" name="Content Placeholder 4">
            <a:extLst>
              <a:ext uri="{FF2B5EF4-FFF2-40B4-BE49-F238E27FC236}">
                <a16:creationId xmlns:a16="http://schemas.microsoft.com/office/drawing/2014/main" id="{06F7CD51-7CF1-4DBA-8AB8-CB86DC10F576}"/>
              </a:ext>
            </a:extLst>
          </p:cNvPr>
          <p:cNvSpPr>
            <a:spLocks noGrp="1"/>
          </p:cNvSpPr>
          <p:nvPr>
            <p:ph idx="1"/>
          </p:nvPr>
        </p:nvSpPr>
        <p:spPr/>
        <p:txBody>
          <a:bodyPr/>
          <a:lstStyle/>
          <a:p>
            <a:r>
              <a:rPr lang="en-US" dirty="0"/>
              <a:t>The numbers on the left side of the parse tree correspond to the order of calls to parsing methods; i.e., these are the first five paring methods called when parsing the program.</a:t>
            </a:r>
          </a:p>
          <a:p>
            <a:pPr marL="457200" lvl="1" indent="0">
              <a:buNone/>
            </a:pPr>
            <a:r>
              <a:rPr lang="en-US" sz="1800" dirty="0">
                <a:latin typeface="Consolas" panose="020B0609020204030204" pitchFamily="49" charset="0"/>
              </a:rPr>
              <a:t>parseProgram()</a:t>
            </a:r>
          </a:p>
          <a:p>
            <a:pPr marL="457200" lvl="1" indent="0">
              <a:spcBef>
                <a:spcPts val="300"/>
              </a:spcBef>
              <a:buNone/>
            </a:pPr>
            <a:r>
              <a:rPr lang="en-US" sz="1800" dirty="0">
                <a:latin typeface="Consolas" panose="020B0609020204030204" pitchFamily="49" charset="0"/>
              </a:rPr>
              <a:t>parseInitialDecls()</a:t>
            </a:r>
          </a:p>
          <a:p>
            <a:pPr marL="457200" lvl="1" indent="0">
              <a:spcBef>
                <a:spcPts val="300"/>
              </a:spcBef>
              <a:buNone/>
            </a:pPr>
            <a:r>
              <a:rPr lang="en-US" sz="1800" dirty="0">
                <a:latin typeface="Consolas" panose="020B0609020204030204" pitchFamily="49" charset="0"/>
              </a:rPr>
              <a:t>parseInitialDecl()</a:t>
            </a:r>
          </a:p>
          <a:p>
            <a:pPr marL="457200" lvl="1" indent="0">
              <a:spcBef>
                <a:spcPts val="300"/>
              </a:spcBef>
              <a:buNone/>
            </a:pPr>
            <a:r>
              <a:rPr lang="en-US" sz="1800" dirty="0">
                <a:latin typeface="Consolas" panose="020B0609020204030204" pitchFamily="49" charset="0"/>
              </a:rPr>
              <a:t>parseVarDecl()</a:t>
            </a:r>
          </a:p>
          <a:p>
            <a:pPr marL="457200" lvl="1" indent="0">
              <a:spcBef>
                <a:spcPts val="300"/>
              </a:spcBef>
              <a:buNone/>
            </a:pPr>
            <a:r>
              <a:rPr lang="en-US" sz="1800" dirty="0" err="1">
                <a:latin typeface="Consolas" panose="020B0609020204030204" pitchFamily="49" charset="0"/>
              </a:rPr>
              <a:t>parseSubprogramDecls</a:t>
            </a:r>
            <a:r>
              <a:rPr lang="en-US" sz="1800" dirty="0">
                <a:latin typeface="Consolas" panose="020B0609020204030204" pitchFamily="49" charset="0"/>
              </a:rPr>
              <a:t>()</a:t>
            </a:r>
          </a:p>
          <a:p>
            <a:r>
              <a:rPr lang="en-US" dirty="0"/>
              <a:t>Note how these method calls “descend” the parse tree in a preorder traversal.</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4722D821-F488-2B32-A694-F7AA7AD9854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46</a:t>
            </a:fld>
            <a:endParaRPr lang="en-US"/>
          </a:p>
        </p:txBody>
      </p:sp>
    </p:spTree>
    <p:extLst>
      <p:ext uri="{BB962C8B-B14F-4D97-AF65-F5344CB8AC3E}">
        <p14:creationId xmlns:p14="http://schemas.microsoft.com/office/powerpoint/2010/main" val="23663357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2" name="Rectangle 2"/>
          <p:cNvSpPr>
            <a:spLocks noGrp="1" noChangeArrowheads="1"/>
          </p:cNvSpPr>
          <p:nvPr>
            <p:ph type="title"/>
          </p:nvPr>
        </p:nvSpPr>
        <p:spPr/>
        <p:txBody>
          <a:bodyPr/>
          <a:lstStyle/>
          <a:p>
            <a:r>
              <a:rPr lang="en-US"/>
              <a:t>Developing a Parser</a:t>
            </a:r>
          </a:p>
        </p:txBody>
      </p:sp>
      <p:sp>
        <p:nvSpPr>
          <p:cNvPr id="32773" name="Rectangle 3"/>
          <p:cNvSpPr>
            <a:spLocks noGrp="1" noChangeArrowheads="1"/>
          </p:cNvSpPr>
          <p:nvPr>
            <p:ph type="body" idx="1"/>
          </p:nvPr>
        </p:nvSpPr>
        <p:spPr/>
        <p:txBody>
          <a:bodyPr/>
          <a:lstStyle/>
          <a:p>
            <a:pPr>
              <a:buFontTx/>
              <a:buNone/>
            </a:pPr>
            <a:r>
              <a:rPr lang="en-US" dirty="0"/>
              <a:t>Three major versions of the parser for the compiler project.</a:t>
            </a:r>
          </a:p>
          <a:p>
            <a:r>
              <a:rPr lang="en-US" dirty="0"/>
              <a:t>Version 1: Language recognition based on a context-free grammar (with minor checking of language constraints)</a:t>
            </a:r>
          </a:p>
          <a:p>
            <a:r>
              <a:rPr lang="en-US" dirty="0"/>
              <a:t>Version 2: Add error-recovery</a:t>
            </a:r>
          </a:p>
          <a:p>
            <a:r>
              <a:rPr lang="en-US" dirty="0"/>
              <a:t>Version 3: Add generation of abstract syntax trees</a:t>
            </a:r>
          </a:p>
        </p:txBody>
      </p:sp>
      <p:sp>
        <p:nvSpPr>
          <p:cNvPr id="3" name="Slide Number Placeholder 2">
            <a:extLst>
              <a:ext uri="{FF2B5EF4-FFF2-40B4-BE49-F238E27FC236}">
                <a16:creationId xmlns:a16="http://schemas.microsoft.com/office/drawing/2014/main" id="{83B1FC40-1351-08D8-C97C-D2C012FA9EA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6" name="Rectangle 1026"/>
          <p:cNvSpPr>
            <a:spLocks noGrp="1" noChangeArrowheads="1"/>
          </p:cNvSpPr>
          <p:nvPr>
            <p:ph type="title"/>
          </p:nvPr>
        </p:nvSpPr>
        <p:spPr/>
        <p:txBody>
          <a:bodyPr/>
          <a:lstStyle/>
          <a:p>
            <a:r>
              <a:rPr lang="en-US" dirty="0"/>
              <a:t>Developing a Parser for CPRL</a:t>
            </a:r>
            <a:br>
              <a:rPr lang="en-US" dirty="0"/>
            </a:br>
            <a:r>
              <a:rPr lang="en-US" dirty="0"/>
              <a:t>Version 1: Language Recognition</a:t>
            </a:r>
          </a:p>
        </p:txBody>
      </p:sp>
      <p:sp>
        <p:nvSpPr>
          <p:cNvPr id="33797" name="Rectangle 1027"/>
          <p:cNvSpPr>
            <a:spLocks noGrp="1" noChangeArrowheads="1"/>
          </p:cNvSpPr>
          <p:nvPr>
            <p:ph type="body" idx="1"/>
          </p:nvPr>
        </p:nvSpPr>
        <p:spPr/>
        <p:txBody>
          <a:bodyPr/>
          <a:lstStyle/>
          <a:p>
            <a:r>
              <a:rPr lang="en-US" dirty="0"/>
              <a:t>Use the parsing refinements discussed earlier.</a:t>
            </a:r>
          </a:p>
          <a:p>
            <a:r>
              <a:rPr lang="en-US" dirty="0"/>
              <a:t>Verify that the grammar restrictions are satisfied by the grammar for CPRL.</a:t>
            </a:r>
          </a:p>
          <a:p>
            <a:r>
              <a:rPr lang="en-US" dirty="0"/>
              <a:t>Use the grammar to develop version 1 of the parser.</a:t>
            </a:r>
          </a:p>
          <a:p>
            <a:pPr lvl="1"/>
            <a:r>
              <a:rPr lang="en-US" dirty="0"/>
              <a:t>requires grammar analysis</a:t>
            </a:r>
          </a:p>
          <a:p>
            <a:pPr lvl="1"/>
            <a:r>
              <a:rPr lang="en-US" dirty="0"/>
              <a:t>computation of first and follow sets</a:t>
            </a:r>
          </a:p>
        </p:txBody>
      </p:sp>
      <p:sp>
        <p:nvSpPr>
          <p:cNvPr id="3" name="Slide Number Placeholder 2">
            <a:extLst>
              <a:ext uri="{FF2B5EF4-FFF2-40B4-BE49-F238E27FC236}">
                <a16:creationId xmlns:a16="http://schemas.microsoft.com/office/drawing/2014/main" id="{48EAF73E-1D9B-C4DE-16D3-523F314EBC2D}"/>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p>
        </p:txBody>
      </p:sp>
      <p:sp>
        <p:nvSpPr>
          <p:cNvPr id="3" name="Content Placeholder 2"/>
          <p:cNvSpPr>
            <a:spLocks noGrp="1"/>
          </p:cNvSpPr>
          <p:nvPr>
            <p:ph idx="1"/>
          </p:nvPr>
        </p:nvSpPr>
        <p:spPr/>
        <p:txBody>
          <a:bodyPr/>
          <a:lstStyle/>
          <a:p>
            <a:r>
              <a:rPr lang="en-US" dirty="0"/>
              <a:t>From the perspective of the grammar, there is no real distinction between a variable and a variable expression.</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p>
          <a:p>
            <a:r>
              <a:rPr lang="en-US" dirty="0"/>
              <a:t>Both are parsed similarly, but we make a distinction based on the context where the identifier appears.</a:t>
            </a:r>
          </a:p>
          <a:p>
            <a:r>
              <a:rPr lang="en-US" dirty="0"/>
              <a:t>For example, consider the assignment statement</a:t>
            </a:r>
          </a:p>
          <a:p>
            <a:pPr marL="457200" lvl="1" indent="0">
              <a:buNone/>
            </a:pPr>
            <a:r>
              <a:rPr lang="en-US" dirty="0">
                <a:latin typeface="Consolas" panose="020B0609020204030204" pitchFamily="49" charset="0"/>
              </a:rPr>
              <a:t>x := y;</a:t>
            </a:r>
          </a:p>
          <a:p>
            <a:pPr marL="347472" indent="0">
              <a:spcBef>
                <a:spcPts val="400"/>
              </a:spcBef>
              <a:buNone/>
            </a:pPr>
            <a:r>
              <a:rPr lang="en-US" dirty="0"/>
              <a:t>The identifier “</a:t>
            </a:r>
            <a:r>
              <a:rPr lang="en-US" dirty="0">
                <a:latin typeface="Consolas" panose="020B0609020204030204" pitchFamily="49" charset="0"/>
              </a:rPr>
              <a:t>x</a:t>
            </a:r>
            <a:r>
              <a:rPr lang="en-US" dirty="0"/>
              <a:t>” represents a variable, and the identifier “</a:t>
            </a:r>
            <a:r>
              <a:rPr lang="en-US" dirty="0">
                <a:latin typeface="Consolas" panose="020B0609020204030204" pitchFamily="49" charset="0"/>
              </a:rPr>
              <a:t>y</a:t>
            </a:r>
            <a:r>
              <a:rPr lang="en-US" dirty="0"/>
              <a:t>” represents a variable expression.</a:t>
            </a:r>
          </a:p>
        </p:txBody>
      </p:sp>
      <p:sp>
        <p:nvSpPr>
          <p:cNvPr id="4" name="Footer Placeholder 3"/>
          <p:cNvSpPr>
            <a:spLocks noGrp="1"/>
          </p:cNvSpPr>
          <p:nvPr>
            <p:ph type="ftr" sz="quarter" idx="10"/>
          </p:nvPr>
        </p:nvSpPr>
        <p:spPr/>
        <p:txBody>
          <a:bodyPr/>
          <a:lstStyle/>
          <a:p>
            <a:r>
              <a:rPr lang="en-US"/>
              <a:t>©SoftMoore Consulting</a:t>
            </a:r>
          </a:p>
        </p:txBody>
      </p:sp>
      <p:sp>
        <p:nvSpPr>
          <p:cNvPr id="7" name="Slide Number Placeholder 6">
            <a:extLst>
              <a:ext uri="{FF2B5EF4-FFF2-40B4-BE49-F238E27FC236}">
                <a16:creationId xmlns:a16="http://schemas.microsoft.com/office/drawing/2014/main" id="{944EF61C-6E4C-FC6D-C4F8-17BB31A4964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49</a:t>
            </a:fld>
            <a:endParaRPr lang="en-US"/>
          </a:p>
        </p:txBody>
      </p:sp>
    </p:spTree>
    <p:extLst>
      <p:ext uri="{BB962C8B-B14F-4D97-AF65-F5344CB8AC3E}">
        <p14:creationId xmlns:p14="http://schemas.microsoft.com/office/powerpoint/2010/main" val="1028964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300CE-3EE5-9571-1380-B9447D91BE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2A733C-6FE1-3293-3051-BB810635936C}"/>
              </a:ext>
            </a:extLst>
          </p:cNvPr>
          <p:cNvSpPr>
            <a:spLocks noGrp="1"/>
          </p:cNvSpPr>
          <p:nvPr>
            <p:ph type="title"/>
          </p:nvPr>
        </p:nvSpPr>
        <p:spPr>
          <a:xfrm>
            <a:off x="914400" y="138113"/>
            <a:ext cx="7315200" cy="1004887"/>
          </a:xfrm>
        </p:spPr>
        <p:txBody>
          <a:bodyPr/>
          <a:lstStyle/>
          <a:p>
            <a:r>
              <a:rPr lang="en-US" dirty="0"/>
              <a:t>Comments on Version 2 of</a:t>
            </a:r>
            <a:br>
              <a:rPr lang="en-US" dirty="0"/>
            </a:b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1B7FDECF-3ADF-129F-19EA-5D0B30CB1C1C}"/>
              </a:ext>
            </a:extLst>
          </p:cNvPr>
          <p:cNvSpPr>
            <a:spLocks noGrp="1"/>
          </p:cNvSpPr>
          <p:nvPr>
            <p:ph idx="1"/>
          </p:nvPr>
        </p:nvSpPr>
        <p:spPr>
          <a:xfrm>
            <a:off x="458788" y="1363663"/>
            <a:ext cx="8226425" cy="4935537"/>
          </a:xfrm>
        </p:spPr>
        <p:txBody>
          <a:bodyPr/>
          <a:lstStyle/>
          <a:p>
            <a:r>
              <a:rPr lang="en-US" dirty="0"/>
              <a:t>Next chapter: error recovery.</a:t>
            </a:r>
          </a:p>
          <a:p>
            <a:r>
              <a:rPr lang="en-US" dirty="0"/>
              <a:t>For now, recover() will</a:t>
            </a:r>
          </a:p>
          <a:p>
            <a:pPr lvl="1"/>
            <a:r>
              <a:rPr lang="en-US" dirty="0"/>
              <a:t>ignore  its parameter</a:t>
            </a:r>
          </a:p>
          <a:p>
            <a:pPr lvl="1"/>
            <a:r>
              <a:rPr lang="en-US" dirty="0"/>
              <a:t>print an error message</a:t>
            </a:r>
          </a:p>
          <a:p>
            <a:pPr lvl="1"/>
            <a:r>
              <a:rPr lang="en-US" dirty="0"/>
              <a:t>exit the program</a:t>
            </a:r>
          </a:p>
          <a:p>
            <a:endParaRPr lang="en-US" dirty="0"/>
          </a:p>
        </p:txBody>
      </p:sp>
      <p:sp>
        <p:nvSpPr>
          <p:cNvPr id="4" name="Footer Placeholder 3">
            <a:extLst>
              <a:ext uri="{FF2B5EF4-FFF2-40B4-BE49-F238E27FC236}">
                <a16:creationId xmlns:a16="http://schemas.microsoft.com/office/drawing/2014/main" id="{4021D4B2-F2E0-396A-9381-B2A84922E50E}"/>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10" name="Slide Number Placeholder 9">
            <a:extLst>
              <a:ext uri="{FF2B5EF4-FFF2-40B4-BE49-F238E27FC236}">
                <a16:creationId xmlns:a16="http://schemas.microsoft.com/office/drawing/2014/main" id="{A7510307-373A-4B0A-AC8E-F36519804F91}"/>
              </a:ext>
            </a:extLst>
          </p:cNvPr>
          <p:cNvSpPr>
            <a:spLocks noGrp="1"/>
          </p:cNvSpPr>
          <p:nvPr>
            <p:ph type="sldNum" sz="quarter" idx="11"/>
          </p:nvPr>
        </p:nvSpPr>
        <p:spPr>
          <a:xfrm>
            <a:off x="6578600" y="6477000"/>
            <a:ext cx="1828800" cy="274638"/>
          </a:xfrm>
        </p:spPr>
        <p:txBody>
          <a:bodyPr/>
          <a:lstStyle/>
          <a:p>
            <a:r>
              <a:rPr lang="en-US"/>
              <a:t>Slide </a:t>
            </a:r>
            <a:fld id="{0F05040F-3DD5-4422-8E21-6095A5B4132F}" type="slidenum">
              <a:rPr lang="en-US" smtClean="0"/>
              <a:pPr/>
              <a:t>5</a:t>
            </a:fld>
            <a:endParaRPr lang="en-US"/>
          </a:p>
        </p:txBody>
      </p:sp>
    </p:spTree>
    <p:extLst>
      <p:ext uri="{BB962C8B-B14F-4D97-AF65-F5344CB8AC3E}">
        <p14:creationId xmlns:p14="http://schemas.microsoft.com/office/powerpoint/2010/main" val="28696177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Loosely speaking, x is a variable because it appears on the left side of an assignment statement, and y is a variable expression because it is used as an expression.</a:t>
            </a:r>
          </a:p>
          <a:p>
            <a:r>
              <a:rPr lang="en-US" dirty="0"/>
              <a:t>The distinction between a variable and a variable expression will become important later when we consider the topics of error recovery and code generation.  The error recovery and code generation are different for a variable than for a variable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959F3FF0-0503-163E-741A-B73C3DE86A2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50</a:t>
            </a:fld>
            <a:endParaRPr lang="en-US"/>
          </a:p>
        </p:txBody>
      </p:sp>
    </p:spTree>
    <p:extLst>
      <p:ext uri="{BB962C8B-B14F-4D97-AF65-F5344CB8AC3E}">
        <p14:creationId xmlns:p14="http://schemas.microsoft.com/office/powerpoint/2010/main" val="11275822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p>
        </p:txBody>
      </p:sp>
      <p:sp>
        <p:nvSpPr>
          <p:cNvPr id="3" name="Content Placeholder 2"/>
          <p:cNvSpPr>
            <a:spLocks noGrp="1"/>
          </p:cNvSpPr>
          <p:nvPr>
            <p:ph idx="1"/>
          </p:nvPr>
        </p:nvSpPr>
        <p:spPr/>
        <p:txBody>
          <a:bodyPr/>
          <a:lstStyle/>
          <a:p>
            <a:r>
              <a:rPr lang="en-US" dirty="0"/>
              <a:t>As given, the grammar for CPRL is “not quite” LL(1)</a:t>
            </a:r>
          </a:p>
          <a:p>
            <a:r>
              <a:rPr lang="en-US" dirty="0"/>
              <a:t>Example: Parsing a statement.</a:t>
            </a:r>
          </a:p>
          <a:p>
            <a:pPr lvl="1">
              <a:buNone/>
            </a:pPr>
            <a:r>
              <a:rPr lang="en-US" sz="1800" dirty="0">
                <a:latin typeface="Consolas" pitchFamily="49" charset="0"/>
                <a:cs typeface="Consolas" pitchFamily="49" charset="0"/>
              </a:rPr>
              <a:t> statement = </a:t>
            </a:r>
            <a:r>
              <a:rPr lang="en-US" sz="1800" dirty="0" err="1">
                <a:latin typeface="Consolas" pitchFamily="49" charset="0"/>
                <a:cs typeface="Consolas" pitchFamily="49" charset="0"/>
              </a:rPr>
              <a:t>compoundStmt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assignmentStmt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ifStmt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readStmt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writeStmt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writelnStmt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procedureCallStmt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returnStmt</a:t>
            </a:r>
            <a:r>
              <a:rPr lang="en-US" sz="1800" dirty="0">
                <a:latin typeface="Consolas" pitchFamily="49" charset="0"/>
                <a:cs typeface="Consolas" pitchFamily="49" charset="0"/>
              </a:rPr>
              <a:t> .</a:t>
            </a:r>
          </a:p>
          <a:p>
            <a:pPr>
              <a:spcBef>
                <a:spcPts val="400"/>
              </a:spcBef>
            </a:pPr>
            <a:r>
              <a:rPr lang="en-US" dirty="0"/>
              <a:t>Use the </a:t>
            </a:r>
            <a:r>
              <a:rPr lang="en-US" dirty="0" err="1"/>
              <a:t>lookahead</a:t>
            </a:r>
            <a:r>
              <a:rPr lang="en-US" dirty="0"/>
              <a:t> symbol to select the parsing method.</a:t>
            </a:r>
          </a:p>
          <a:p>
            <a:pPr lvl="1"/>
            <a:r>
              <a:rPr lang="en-US" dirty="0"/>
              <a:t>“</a:t>
            </a:r>
            <a:r>
              <a:rPr lang="en-US" dirty="0">
                <a:latin typeface="Consolas" panose="020B0609020204030204" pitchFamily="49" charset="0"/>
              </a:rPr>
              <a:t>if</a:t>
            </a:r>
            <a:r>
              <a:rPr lang="en-US" dirty="0"/>
              <a:t>”	→  call </a:t>
            </a:r>
            <a:r>
              <a:rPr lang="en-US" dirty="0">
                <a:latin typeface="Consolas" panose="020B0609020204030204" pitchFamily="49" charset="0"/>
              </a:rPr>
              <a:t>parseIfStmt()</a:t>
            </a:r>
          </a:p>
          <a:p>
            <a:pPr lvl="1"/>
            <a:r>
              <a:rPr lang="en-US" dirty="0"/>
              <a:t>“</a:t>
            </a:r>
            <a:r>
              <a:rPr lang="en-US" dirty="0">
                <a:latin typeface="Consolas" panose="020B0609020204030204" pitchFamily="49" charset="0"/>
              </a:rPr>
              <a:t>while</a:t>
            </a:r>
            <a:r>
              <a:rPr lang="en-US" dirty="0"/>
              <a:t>”	→  call </a:t>
            </a:r>
            <a:r>
              <a:rPr lang="en-US" dirty="0">
                <a:latin typeface="Consolas" panose="020B0609020204030204" pitchFamily="49" charset="0"/>
              </a:rPr>
              <a:t>parseLoopStmt()</a:t>
            </a:r>
            <a:endParaRPr lang="en-US" dirty="0"/>
          </a:p>
          <a:p>
            <a:pPr lvl="1"/>
            <a:r>
              <a:rPr lang="en-US" dirty="0"/>
              <a:t>“</a:t>
            </a:r>
            <a:r>
              <a:rPr lang="en-US" dirty="0">
                <a:latin typeface="Consolas" panose="020B0609020204030204" pitchFamily="49" charset="0"/>
              </a:rPr>
              <a:t>loop</a:t>
            </a:r>
            <a:r>
              <a:rPr lang="en-US" dirty="0"/>
              <a:t>” 	→  call </a:t>
            </a:r>
            <a:r>
              <a:rPr lang="en-US" dirty="0">
                <a:latin typeface="Consolas" panose="020B0609020204030204" pitchFamily="49" charset="0"/>
              </a:rPr>
              <a:t>parseLoopStmt()</a:t>
            </a:r>
            <a:endParaRPr lang="en-US" dirty="0"/>
          </a:p>
          <a:p>
            <a:pPr lvl="1"/>
            <a:r>
              <a:rPr lang="en-US" dirty="0"/>
              <a:t>identifier 	→  call either </a:t>
            </a:r>
            <a:r>
              <a:rPr lang="en-US" dirty="0">
                <a:latin typeface="Consolas" panose="020B0609020204030204" pitchFamily="49" charset="0"/>
              </a:rPr>
              <a:t>parseAssignmentStmt()</a:t>
            </a:r>
            <a:r>
              <a:rPr lang="en-US" dirty="0"/>
              <a:t> or</a:t>
            </a:r>
            <a:br>
              <a:rPr lang="en-US" dirty="0"/>
            </a:br>
            <a:r>
              <a:rPr lang="en-US" dirty="0"/>
              <a:t>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  (which one?)</a:t>
            </a:r>
          </a:p>
          <a:p>
            <a:r>
              <a:rPr lang="en-US" dirty="0"/>
              <a:t>Symbol </a:t>
            </a:r>
            <a:r>
              <a:rPr lang="en-US" dirty="0">
                <a:latin typeface="Consolas" panose="020B0609020204030204" pitchFamily="49" charset="0"/>
              </a:rPr>
              <a:t>identifier</a:t>
            </a:r>
            <a:r>
              <a:rPr lang="en-US" dirty="0"/>
              <a:t> is in the first set of both an assignment statement and a procedure call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2D928E95-9C21-0F8E-6222-7B7DC48D999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br>
              <a:rPr lang="en-US" dirty="0"/>
            </a:br>
            <a:r>
              <a:rPr lang="en-US" sz="2400" dirty="0"/>
              <a:t>(continued)</a:t>
            </a:r>
            <a:endParaRPr lang="en-US" dirty="0"/>
          </a:p>
        </p:txBody>
      </p:sp>
      <p:sp>
        <p:nvSpPr>
          <p:cNvPr id="3" name="Content Placeholder 2"/>
          <p:cNvSpPr>
            <a:spLocks noGrp="1"/>
          </p:cNvSpPr>
          <p:nvPr>
            <p:ph idx="1"/>
          </p:nvPr>
        </p:nvSpPr>
        <p:spPr/>
        <p:txBody>
          <a:bodyPr/>
          <a:lstStyle/>
          <a:p>
            <a:r>
              <a:rPr lang="en-US" dirty="0"/>
              <a:t>A similar problem exists when parsing a factor.</a:t>
            </a:r>
          </a:p>
          <a:p>
            <a:pPr lvl="1">
              <a:buNone/>
            </a:pPr>
            <a:r>
              <a:rPr lang="en-US" sz="1800" dirty="0">
                <a:latin typeface="Consolas" pitchFamily="49" charset="0"/>
                <a:cs typeface="Consolas" pitchFamily="49" charset="0"/>
              </a:rPr>
              <a:t> factor = "not" factor | constValue | </a:t>
            </a:r>
            <a:r>
              <a:rPr lang="en-US" sz="1800" dirty="0" err="1">
                <a:latin typeface="Consolas" pitchFamily="49" charset="0"/>
                <a:cs typeface="Consolas" pitchFamily="49" charset="0"/>
              </a:rPr>
              <a:t>variableExpr</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functionCallExpr</a:t>
            </a:r>
            <a:r>
              <a:rPr lang="en-US" sz="1800" dirty="0">
                <a:latin typeface="Consolas" pitchFamily="49" charset="0"/>
                <a:cs typeface="Consolas" pitchFamily="49" charset="0"/>
              </a:rPr>
              <a:t> | "(" expression ")" .</a:t>
            </a:r>
          </a:p>
          <a:p>
            <a:pPr lvl="1"/>
            <a:r>
              <a:rPr lang="en-US" dirty="0"/>
              <a:t>Symbol </a:t>
            </a:r>
            <a:r>
              <a:rPr lang="en-US" dirty="0">
                <a:latin typeface="Consolas" panose="020B0609020204030204" pitchFamily="49" charset="0"/>
              </a:rPr>
              <a:t>identifier</a:t>
            </a:r>
            <a:r>
              <a:rPr lang="en-US" dirty="0"/>
              <a:t> is in the first set of </a:t>
            </a:r>
            <a:r>
              <a:rPr lang="en-US" dirty="0">
                <a:latin typeface="Consolas" panose="020B0609020204030204" pitchFamily="49" charset="0"/>
              </a:rPr>
              <a:t>constValue</a:t>
            </a:r>
            <a:r>
              <a:rPr lang="en-US" dirty="0"/>
              <a:t>, </a:t>
            </a:r>
            <a:r>
              <a:rPr lang="en-US" dirty="0" err="1">
                <a:latin typeface="Consolas" panose="020B0609020204030204" pitchFamily="49" charset="0"/>
              </a:rPr>
              <a:t>variableExpr</a:t>
            </a:r>
            <a:r>
              <a:rPr lang="en-US" dirty="0"/>
              <a:t>, and </a:t>
            </a:r>
            <a:r>
              <a:rPr lang="en-US" dirty="0" err="1">
                <a:latin typeface="Consolas" panose="020B0609020204030204" pitchFamily="49" charset="0"/>
              </a:rPr>
              <a:t>functionCallExpr</a:t>
            </a:r>
            <a:r>
              <a:rPr lang="en-US" dirty="0"/>
              <a:t>.</a:t>
            </a:r>
          </a:p>
          <a:p>
            <a:r>
              <a:rPr lang="en-US" dirty="0"/>
              <a:t>Yet another similar problem exists when parsing a type declaration.</a:t>
            </a:r>
          </a:p>
          <a:p>
            <a:pPr marL="457200" lvl="1" indent="0">
              <a:buNone/>
            </a:pPr>
            <a:r>
              <a:rPr lang="en-US" sz="1800" dirty="0" err="1">
                <a:latin typeface="Consolas" panose="020B0609020204030204" pitchFamily="49" charset="0"/>
              </a:rPr>
              <a:t>typeDecl</a:t>
            </a:r>
            <a:r>
              <a:rPr lang="en-US" sz="1800" dirty="0">
                <a:latin typeface="Consolas" panose="020B0609020204030204" pitchFamily="49" charset="0"/>
              </a:rPr>
              <a:t> = </a:t>
            </a:r>
            <a:r>
              <a:rPr lang="en-US" sz="1800" dirty="0" err="1">
                <a:latin typeface="Consolas" panose="020B0609020204030204" pitchFamily="49" charset="0"/>
              </a:rPr>
              <a:t>arrayTypeDecl</a:t>
            </a:r>
            <a:r>
              <a:rPr lang="en-US" sz="1800" dirty="0">
                <a:latin typeface="Consolas" panose="020B0609020204030204" pitchFamily="49" charset="0"/>
              </a:rPr>
              <a:t> | </a:t>
            </a:r>
            <a:r>
              <a:rPr lang="en-US" sz="1800" dirty="0" err="1">
                <a:latin typeface="Consolas" panose="020B0609020204030204" pitchFamily="49" charset="0"/>
              </a:rPr>
              <a:t>recordTypeDecl</a:t>
            </a:r>
            <a:r>
              <a:rPr lang="en-US" sz="1800" dirty="0">
                <a:latin typeface="Consolas" panose="020B0609020204030204" pitchFamily="49" charset="0"/>
              </a:rPr>
              <a:t> | </a:t>
            </a:r>
            <a:r>
              <a:rPr lang="en-US" sz="1800" dirty="0" err="1">
                <a:latin typeface="Consolas" panose="020B0609020204030204" pitchFamily="49" charset="0"/>
              </a:rPr>
              <a:t>stringTypeDecl</a:t>
            </a:r>
            <a:r>
              <a:rPr lang="en-US" sz="1800" dirty="0">
                <a:latin typeface="Consolas" panose="020B0609020204030204" pitchFamily="49" charset="0"/>
              </a:rPr>
              <a:t> .</a:t>
            </a:r>
          </a:p>
          <a:p>
            <a:pPr lvl="1"/>
            <a:r>
              <a:rPr lang="en-US" dirty="0"/>
              <a:t>Each alternative on the right side of the rule starts with the same terminal symbol “</a:t>
            </a:r>
            <a:r>
              <a:rPr lang="en-US" dirty="0">
                <a:latin typeface="Consolas" panose="020B0609020204030204" pitchFamily="49" charset="0"/>
              </a:rPr>
              <a:t>type</a:t>
            </a:r>
            <a:r>
              <a:rPr lang="en-US" dirty="0"/>
              <a:t>”.</a:t>
            </a:r>
          </a:p>
          <a:p>
            <a:pPr lvl="1"/>
            <a:r>
              <a:rPr lang="en-US" dirty="0"/>
              <a:t> In fact, each alternative starts with the same three symbols.</a:t>
            </a:r>
          </a:p>
          <a:p>
            <a:pPr marL="914400" lvl="2" indent="0">
              <a:buNone/>
            </a:pPr>
            <a:r>
              <a:rPr lang="en-US" dirty="0">
                <a:latin typeface="Consolas" panose="020B0609020204030204" pitchFamily="49" charset="0"/>
              </a:rPr>
              <a:t>"type" </a:t>
            </a:r>
            <a:r>
              <a:rPr lang="en-US" dirty="0" err="1">
                <a:latin typeface="Consolas" panose="020B0609020204030204" pitchFamily="49" charset="0"/>
              </a:rPr>
              <a:t>typeId</a:t>
            </a:r>
            <a:r>
              <a:rPr lang="en-US" dirty="0">
                <a:latin typeface="Consolas" panose="020B0609020204030204" pitchFamily="49" charset="0"/>
              </a:rPr>
              <a:t> "=" ...</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0CDFC17E-B3F0-67DF-073E-E7F372E93955}"/>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52</a:t>
            </a:fld>
            <a:endParaRPr lang="en-US"/>
          </a:p>
        </p:txBody>
      </p:sp>
    </p:spTree>
    <p:extLst>
      <p:ext uri="{BB962C8B-B14F-4D97-AF65-F5344CB8AC3E}">
        <p14:creationId xmlns:p14="http://schemas.microsoft.com/office/powerpoint/2010/main" val="26209890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Tx/>
              <a:buAutoNum type="arabicPeriod"/>
            </a:pPr>
            <a:r>
              <a:rPr lang="en-US" dirty="0"/>
              <a:t>Use an additional lookahead symbol</a:t>
            </a:r>
          </a:p>
          <a:p>
            <a:pPr marL="740664" lvl="1" indent="-283464">
              <a:buSzPct val="100000"/>
            </a:pPr>
            <a:r>
              <a:rPr lang="en-US" dirty="0"/>
              <a:t>If the symbol following the identifier is “</a:t>
            </a:r>
            <a:r>
              <a:rPr lang="en-US" dirty="0">
                <a:latin typeface="Consolas" panose="020B0609020204030204" pitchFamily="49" charset="0"/>
              </a:rPr>
              <a:t>[</a:t>
            </a:r>
            <a:r>
              <a:rPr lang="en-US" dirty="0"/>
              <a:t>”, “</a:t>
            </a:r>
            <a:r>
              <a:rPr lang="en-US" dirty="0">
                <a:latin typeface="Consolas" panose="020B0609020204030204" pitchFamily="49" charset="0"/>
              </a:rPr>
              <a:t>.</a:t>
            </a:r>
            <a:r>
              <a:rPr lang="en-US" dirty="0"/>
              <a:t>”, or “</a:t>
            </a:r>
            <a:r>
              <a:rPr lang="en-US" dirty="0">
                <a:latin typeface="Consolas" panose="020B0609020204030204" pitchFamily="49" charset="0"/>
              </a:rPr>
              <a:t>:=</a:t>
            </a:r>
            <a:r>
              <a:rPr lang="en-US" dirty="0"/>
              <a:t>”, call </a:t>
            </a:r>
            <a:r>
              <a:rPr lang="en-US" dirty="0">
                <a:latin typeface="Consolas" panose="020B0609020204030204" pitchFamily="49" charset="0"/>
              </a:rPr>
              <a:t>parseAssignmentStmt()</a:t>
            </a:r>
            <a:r>
              <a:rPr lang="en-US" dirty="0"/>
              <a:t>.</a:t>
            </a:r>
          </a:p>
          <a:p>
            <a:pPr marL="740664" lvl="1" indent="-283464">
              <a:buSzPct val="100000"/>
            </a:pPr>
            <a:r>
              <a:rPr lang="en-US" dirty="0"/>
              <a:t>If it is “</a:t>
            </a:r>
            <a:r>
              <a:rPr lang="en-US" dirty="0">
                <a:latin typeface="Consolas" panose="020B0609020204030204" pitchFamily="49" charset="0"/>
              </a:rPr>
              <a:t>(</a:t>
            </a:r>
            <a:r>
              <a:rPr lang="en-US" dirty="0"/>
              <a:t>”, call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a:t>
            </a:r>
          </a:p>
          <a:p>
            <a:pPr marL="457200" indent="-457200">
              <a:buSzPct val="100000"/>
              <a:buFontTx/>
              <a:buAutoNum type="arabicPeriod"/>
            </a:pPr>
            <a:r>
              <a:rPr lang="en-US" dirty="0"/>
              <a:t>Rewrite grammar – factor out the identifier.</a:t>
            </a:r>
          </a:p>
          <a:p>
            <a:pPr marL="400050" lvl="1" indent="0">
              <a:buSzPct val="100000"/>
              <a:buNone/>
            </a:pPr>
            <a:r>
              <a:rPr lang="en-US" sz="1750" dirty="0">
                <a:latin typeface="Consolas" panose="020B0609020204030204" pitchFamily="49" charset="0"/>
              </a:rPr>
              <a:t>statement = idStmt | </a:t>
            </a:r>
            <a:r>
              <a:rPr lang="en-US" sz="1750" dirty="0" err="1">
                <a:latin typeface="Consolas" panose="020B0609020204030204" pitchFamily="49" charset="0"/>
              </a:rPr>
              <a:t>compoundStmt</a:t>
            </a:r>
            <a:r>
              <a:rPr lang="en-US" sz="1750" dirty="0">
                <a:latin typeface="Consolas" panose="020B0609020204030204" pitchFamily="49" charset="0"/>
              </a:rPr>
              <a:t> | </a:t>
            </a:r>
            <a:r>
              <a:rPr lang="en-US" sz="1750" dirty="0" err="1">
                <a:latin typeface="Consolas" panose="020B0609020204030204" pitchFamily="49" charset="0"/>
              </a:rPr>
              <a:t>ifStmt</a:t>
            </a:r>
            <a:r>
              <a:rPr lang="en-US" sz="1750" dirty="0">
                <a:latin typeface="Consolas" panose="020B0609020204030204" pitchFamily="49" charset="0"/>
              </a:rPr>
              <a:t> | ... .</a:t>
            </a:r>
            <a:br>
              <a:rPr lang="en-US" sz="1750" dirty="0">
                <a:latin typeface="Consolas" panose="020B0609020204030204" pitchFamily="49" charset="0"/>
              </a:rPr>
            </a:br>
            <a:r>
              <a:rPr lang="en-US" sz="1750" dirty="0">
                <a:latin typeface="Consolas" panose="020B0609020204030204" pitchFamily="49" charset="0"/>
              </a:rPr>
              <a:t>idStmt = identifier ( </a:t>
            </a:r>
            <a:r>
              <a:rPr lang="en-US" sz="1750" dirty="0" err="1">
                <a:latin typeface="Consolas" panose="020B0609020204030204" pitchFamily="49" charset="0"/>
              </a:rPr>
              <a:t>assignCompletion</a:t>
            </a:r>
            <a:r>
              <a:rPr lang="en-US" sz="1750" dirty="0">
                <a:latin typeface="Consolas" panose="020B0609020204030204" pitchFamily="49" charset="0"/>
              </a:rPr>
              <a:t> | </a:t>
            </a:r>
            <a:r>
              <a:rPr lang="en-US" sz="1750" dirty="0" err="1">
                <a:latin typeface="Consolas" panose="020B0609020204030204" pitchFamily="49" charset="0"/>
              </a:rPr>
              <a:t>procCallCompletion</a:t>
            </a:r>
            <a:r>
              <a:rPr lang="en-US" sz="1750" dirty="0">
                <a:latin typeface="Consolas" panose="020B0609020204030204" pitchFamily="49" charset="0"/>
              </a:rPr>
              <a:t> ) .</a:t>
            </a:r>
          </a:p>
          <a:p>
            <a:pPr marL="457200" indent="-457200">
              <a:buSzPct val="100000"/>
              <a:buFontTx/>
              <a:buAutoNum type="arabicPeriod"/>
            </a:pPr>
            <a:r>
              <a:rPr lang="en-US" dirty="0"/>
              <a:t>Use an identifier table to store information about how the identifier was declared, and then later use the declaration information to determine if the identifier is a constant, variable, procedure name, etc.</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3" name="Slide Number Placeholder 2">
            <a:extLst>
              <a:ext uri="{FF2B5EF4-FFF2-40B4-BE49-F238E27FC236}">
                <a16:creationId xmlns:a16="http://schemas.microsoft.com/office/drawing/2014/main" id="{A63DF56A-99FD-42A3-824C-8179107DE95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br>
              <a:rPr lang="en-US" dirty="0"/>
            </a:br>
            <a:r>
              <a:rPr lang="en-US" sz="2400" dirty="0"/>
              <a:t>(continued)</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 typeface="+mj-lt"/>
              <a:buAutoNum type="arabicPeriod" startAt="4"/>
            </a:pPr>
            <a:r>
              <a:rPr lang="en-US" dirty="0"/>
              <a:t>Make two passes over the source code.</a:t>
            </a:r>
          </a:p>
          <a:p>
            <a:pPr marL="857250" lvl="1" indent="-457200">
              <a:buSzPct val="100000"/>
            </a:pPr>
            <a:r>
              <a:rPr lang="en-US" dirty="0"/>
              <a:t>Pass 1: process all subprogram declarations and store information in an identifier table</a:t>
            </a:r>
          </a:p>
          <a:p>
            <a:pPr marL="857250" lvl="1" indent="-457200">
              <a:buSzPct val="100000"/>
            </a:pPr>
            <a:r>
              <a:rPr lang="en-US" dirty="0"/>
              <a:t>Pass 2: Parse complete program using identifier table.</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4" name="TextBox 5"/>
          <p:cNvSpPr txBox="1">
            <a:spLocks noChangeArrowheads="1"/>
          </p:cNvSpPr>
          <p:nvPr/>
        </p:nvSpPr>
        <p:spPr bwMode="auto">
          <a:xfrm>
            <a:off x="914400" y="3119735"/>
            <a:ext cx="6949440" cy="461665"/>
          </a:xfrm>
          <a:prstGeom prst="rect">
            <a:avLst/>
          </a:prstGeom>
          <a:noFill/>
          <a:ln w="9525">
            <a:solidFill>
              <a:schemeClr val="tx1"/>
            </a:solidFill>
            <a:miter lim="800000"/>
            <a:headEnd/>
            <a:tailEnd/>
          </a:ln>
        </p:spPr>
        <p:txBody>
          <a:bodyPr wrap="square">
            <a:spAutoFit/>
          </a:bodyPr>
          <a:lstStyle/>
          <a:p>
            <a:r>
              <a:rPr lang="en-US" dirty="0"/>
              <a:t>We will use a combination of approaches 1 and 3.</a:t>
            </a:r>
          </a:p>
        </p:txBody>
      </p:sp>
      <p:sp>
        <p:nvSpPr>
          <p:cNvPr id="3" name="Slide Number Placeholder 2">
            <a:extLst>
              <a:ext uri="{FF2B5EF4-FFF2-40B4-BE49-F238E27FC236}">
                <a16:creationId xmlns:a16="http://schemas.microsoft.com/office/drawing/2014/main" id="{1F7B5C60-FE95-A2E2-463F-8284D344806B}"/>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54</a:t>
            </a:fld>
            <a:endParaRPr lang="en-US"/>
          </a:p>
        </p:txBody>
      </p:sp>
    </p:spTree>
    <p:extLst>
      <p:ext uri="{BB962C8B-B14F-4D97-AF65-F5344CB8AC3E}">
        <p14:creationId xmlns:p14="http://schemas.microsoft.com/office/powerpoint/2010/main" val="2796845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0FD8-E05B-4020-9CF7-5A64A7793F7E}"/>
              </a:ext>
            </a:extLst>
          </p:cNvPr>
          <p:cNvSpPr>
            <a:spLocks noGrp="1"/>
          </p:cNvSpPr>
          <p:nvPr>
            <p:ph type="title"/>
          </p:nvPr>
        </p:nvSpPr>
        <p:spPr/>
        <p:txBody>
          <a:bodyPr/>
          <a:lstStyle/>
          <a:p>
            <a:r>
              <a:rPr lang="en-US" dirty="0"/>
              <a:t>Declaration versus Applied Occurrence</a:t>
            </a:r>
          </a:p>
        </p:txBody>
      </p:sp>
      <p:sp>
        <p:nvSpPr>
          <p:cNvPr id="3" name="Content Placeholder 2">
            <a:extLst>
              <a:ext uri="{FF2B5EF4-FFF2-40B4-BE49-F238E27FC236}">
                <a16:creationId xmlns:a16="http://schemas.microsoft.com/office/drawing/2014/main" id="{030E65AD-28AD-85F7-7C3D-7856649A8906}"/>
              </a:ext>
            </a:extLst>
          </p:cNvPr>
          <p:cNvSpPr>
            <a:spLocks noGrp="1"/>
          </p:cNvSpPr>
          <p:nvPr>
            <p:ph idx="1"/>
          </p:nvPr>
        </p:nvSpPr>
        <p:spPr/>
        <p:txBody>
          <a:bodyPr/>
          <a:lstStyle/>
          <a:p>
            <a:r>
              <a:rPr lang="en-US" dirty="0"/>
              <a:t>A declaration binds an identifier with an entity such as a variable, type, or function.</a:t>
            </a:r>
          </a:p>
          <a:p>
            <a:r>
              <a:rPr lang="en-US" dirty="0"/>
              <a:t>An </a:t>
            </a:r>
            <a:r>
              <a:rPr lang="en-US" b="1" dirty="0"/>
              <a:t>applied occurrence</a:t>
            </a:r>
            <a:r>
              <a:rPr lang="en-US" dirty="0"/>
              <a:t> of an identifier is a reference to the identifier in a context other than its declaration; e.g., in a statement or as part of a different declaration.</a:t>
            </a:r>
          </a:p>
          <a:p>
            <a:r>
              <a:rPr lang="en-US" dirty="0"/>
              <a:t>CPRL</a:t>
            </a:r>
          </a:p>
          <a:p>
            <a:pPr lvl="1"/>
            <a:r>
              <a:rPr lang="en-US" dirty="0"/>
              <a:t>Initial declarations must appear before any applied occurrence.  </a:t>
            </a:r>
          </a:p>
          <a:p>
            <a:pPr lvl="1"/>
            <a:r>
              <a:rPr lang="en-US" dirty="0"/>
              <a:t>Applied occurrences for subprograms (i.e., calls to subprograms) can appear before the subprogram has been declared.</a:t>
            </a:r>
          </a:p>
        </p:txBody>
      </p:sp>
      <p:sp>
        <p:nvSpPr>
          <p:cNvPr id="4" name="Footer Placeholder 3">
            <a:extLst>
              <a:ext uri="{FF2B5EF4-FFF2-40B4-BE49-F238E27FC236}">
                <a16:creationId xmlns:a16="http://schemas.microsoft.com/office/drawing/2014/main" id="{AD32FAE2-4CA7-0E80-D1F9-49EDBE4EE6CF}"/>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62D4CF9C-1B8C-EB40-B457-EE808A4E87E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55</a:t>
            </a:fld>
            <a:endParaRPr lang="en-US"/>
          </a:p>
        </p:txBody>
      </p:sp>
    </p:spTree>
    <p:extLst>
      <p:ext uri="{BB962C8B-B14F-4D97-AF65-F5344CB8AC3E}">
        <p14:creationId xmlns:p14="http://schemas.microsoft.com/office/powerpoint/2010/main" val="32463109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F8C7-7878-93E0-C78C-212F428F9896}"/>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366BEB05-4E8D-8A57-B57A-669CA0EC7B10}"/>
              </a:ext>
            </a:extLst>
          </p:cNvPr>
          <p:cNvSpPr>
            <a:spLocks noGrp="1"/>
          </p:cNvSpPr>
          <p:nvPr>
            <p:ph idx="1"/>
          </p:nvPr>
        </p:nvSpPr>
        <p:spPr/>
        <p:txBody>
          <a:bodyPr/>
          <a:lstStyle/>
          <a:p>
            <a:r>
              <a:rPr lang="en-US" sz="2350" dirty="0"/>
              <a:t>A declaration introduces an identifier (name) into a scope.</a:t>
            </a:r>
          </a:p>
          <a:p>
            <a:r>
              <a:rPr lang="en-US" sz="2350" dirty="0"/>
              <a:t>Two fundamental rules for scopes.</a:t>
            </a:r>
          </a:p>
          <a:p>
            <a:pPr marL="457200" lvl="1" indent="0">
              <a:buNone/>
            </a:pPr>
            <a:r>
              <a:rPr lang="en-US" dirty="0"/>
              <a:t>1.  Every identifier must belong to a scope.</a:t>
            </a:r>
          </a:p>
          <a:p>
            <a:pPr marL="457200" lvl="1" indent="0">
              <a:buNone/>
            </a:pPr>
            <a:r>
              <a:rPr lang="en-US" dirty="0"/>
              <a:t>2.  The same identifier can’t be declared twice in the same scope.</a:t>
            </a:r>
            <a:br>
              <a:rPr lang="en-US" dirty="0"/>
            </a:br>
            <a:r>
              <a:rPr lang="en-US" dirty="0"/>
              <a:t>      (But the same identifier can be declared in different scopes.)</a:t>
            </a:r>
          </a:p>
          <a:p>
            <a:r>
              <a:rPr lang="en-US" sz="2350" dirty="0"/>
              <a:t>CPRL requires three scopes.</a:t>
            </a:r>
          </a:p>
          <a:p>
            <a:pPr lvl="1"/>
            <a:r>
              <a:rPr lang="en-US" b="1" dirty="0"/>
              <a:t>Global scope</a:t>
            </a:r>
            <a:r>
              <a:rPr lang="en-US" dirty="0"/>
              <a:t>: not declared within a subprogram or as a field.</a:t>
            </a:r>
          </a:p>
          <a:p>
            <a:pPr lvl="1"/>
            <a:r>
              <a:rPr lang="en-US" b="1" dirty="0"/>
              <a:t>Local scope</a:t>
            </a:r>
            <a:r>
              <a:rPr lang="en-US" dirty="0"/>
              <a:t>: declared within a subprogram but not as a field.  Parameter names are considered to have local scope.  Each subprogram declaration introduces a different scope.</a:t>
            </a:r>
          </a:p>
          <a:p>
            <a:pPr lvl="1"/>
            <a:r>
              <a:rPr lang="en-US" b="1" dirty="0"/>
              <a:t>Record scope</a:t>
            </a:r>
            <a:r>
              <a:rPr lang="en-US" dirty="0"/>
              <a:t>: declared as a field name within a record.  Each record type declaration introduces a different scope.</a:t>
            </a:r>
          </a:p>
        </p:txBody>
      </p:sp>
      <p:sp>
        <p:nvSpPr>
          <p:cNvPr id="4" name="Footer Placeholder 3">
            <a:extLst>
              <a:ext uri="{FF2B5EF4-FFF2-40B4-BE49-F238E27FC236}">
                <a16:creationId xmlns:a16="http://schemas.microsoft.com/office/drawing/2014/main" id="{D8225DE7-447A-0FA6-AC8B-15EFBA337201}"/>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A6D4AA40-E83E-AAB8-88D4-704445A72E4B}"/>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56</a:t>
            </a:fld>
            <a:endParaRPr lang="en-US"/>
          </a:p>
        </p:txBody>
      </p:sp>
    </p:spTree>
    <p:extLst>
      <p:ext uri="{BB962C8B-B14F-4D97-AF65-F5344CB8AC3E}">
        <p14:creationId xmlns:p14="http://schemas.microsoft.com/office/powerpoint/2010/main" val="42594546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Procedures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var x : Integer;</a:t>
            </a:r>
          </a:p>
          <a:p>
            <a:pPr>
              <a:spcBef>
                <a:spcPts val="100"/>
              </a:spcBef>
              <a:buFontTx/>
              <a:buNone/>
            </a:pPr>
            <a:r>
              <a:rPr lang="en-US" sz="1800" dirty="0">
                <a:latin typeface="Consolas" pitchFamily="49" charset="0"/>
                <a:cs typeface="Consolas" pitchFamily="49" charset="0"/>
              </a:rPr>
              <a:t>var y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p();      // which p?</a:t>
            </a:r>
          </a:p>
          <a:p>
            <a:pPr>
              <a:spcBef>
                <a:spcPts val="100"/>
              </a:spcBef>
              <a:buFontTx/>
              <a:buNone/>
            </a:pPr>
            <a:r>
              <a:rPr lang="en-US" sz="1800" dirty="0">
                <a:latin typeface="Consolas" pitchFamily="49" charset="0"/>
                <a:cs typeface="Consolas" pitchFamily="49" charset="0"/>
              </a:rPr>
              <a:t>    x := 8;   // which x?</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p()</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 Integer;</a:t>
            </a:r>
          </a:p>
          <a:p>
            <a:pPr>
              <a:spcBef>
                <a:spcPts val="100"/>
              </a:spcBef>
              <a:buFontTx/>
              <a:buNone/>
            </a:pPr>
            <a:r>
              <a:rPr lang="en-US" sz="1800" dirty="0">
                <a:latin typeface="Consolas" pitchFamily="49" charset="0"/>
                <a:cs typeface="Consolas" pitchFamily="49" charset="0"/>
              </a:rPr>
              <a:t>    var n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x := 5;   // which x?</a:t>
            </a:r>
          </a:p>
          <a:p>
            <a:pPr>
              <a:spcBef>
                <a:spcPts val="100"/>
              </a:spcBef>
              <a:buFontTx/>
              <a:buNone/>
            </a:pPr>
            <a:r>
              <a:rPr lang="en-US" sz="1800" dirty="0">
                <a:latin typeface="Consolas" pitchFamily="49" charset="0"/>
                <a:cs typeface="Consolas" pitchFamily="49" charset="0"/>
              </a:rPr>
              <a:t>    n := y;   // which y?</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3" name="Slide Number Placeholder 2">
            <a:extLst>
              <a:ext uri="{FF2B5EF4-FFF2-40B4-BE49-F238E27FC236}">
                <a16:creationId xmlns:a16="http://schemas.microsoft.com/office/drawing/2014/main" id="{6CF60918-8E96-01BD-715F-113088D023B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Records and Fields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type Point = record</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x : Integer;</a:t>
            </a:r>
          </a:p>
          <a:p>
            <a:pPr>
              <a:spcBef>
                <a:spcPts val="100"/>
              </a:spcBef>
              <a:buFontTx/>
              <a:buNone/>
            </a:pPr>
            <a:r>
              <a:rPr lang="en-US" sz="1800" dirty="0">
                <a:latin typeface="Consolas" pitchFamily="49" charset="0"/>
                <a:cs typeface="Consolas" pitchFamily="49" charset="0"/>
              </a:rPr>
              <a:t>    y : Integer;</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y  : Point;</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5;</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x.y</a:t>
            </a:r>
            <a:r>
              <a:rPr lang="en-US" sz="1800" dirty="0">
                <a:latin typeface="Consolas" pitchFamily="49" charset="0"/>
                <a:cs typeface="Consolas" pitchFamily="49" charset="0"/>
              </a:rPr>
              <a:t> := 2;</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 </a:t>
            </a:r>
            <a:r>
              <a:rPr lang="en-US" sz="1800" dirty="0" err="1">
                <a:latin typeface="Consolas" pitchFamily="49" charset="0"/>
                <a:cs typeface="Consolas" pitchFamily="49" charset="0"/>
              </a:rPr>
              <a:t>x.y</a:t>
            </a: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y := x;</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y.x</a:t>
            </a:r>
            <a:r>
              <a:rPr lang="en-US" sz="1800" dirty="0">
                <a:latin typeface="Consolas" pitchFamily="49" charset="0"/>
                <a:cs typeface="Consolas" pitchFamily="49" charset="0"/>
              </a:rPr>
              <a:t>, ", ", </a:t>
            </a:r>
            <a:r>
              <a:rPr lang="en-US" sz="1800" dirty="0" err="1">
                <a:latin typeface="Consolas" pitchFamily="49" charset="0"/>
                <a:cs typeface="Consolas" pitchFamily="49" charset="0"/>
              </a:rPr>
              <a:t>y.y</a:t>
            </a: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3" name="TextBox 2">
            <a:extLst>
              <a:ext uri="{FF2B5EF4-FFF2-40B4-BE49-F238E27FC236}">
                <a16:creationId xmlns:a16="http://schemas.microsoft.com/office/drawing/2014/main" id="{49EAE86F-B009-E803-6270-408EDBD50485}"/>
              </a:ext>
            </a:extLst>
          </p:cNvPr>
          <p:cNvSpPr txBox="1"/>
          <p:nvPr/>
        </p:nvSpPr>
        <p:spPr>
          <a:xfrm>
            <a:off x="5071019" y="2057400"/>
            <a:ext cx="2701381" cy="1938992"/>
          </a:xfrm>
          <a:prstGeom prst="rect">
            <a:avLst/>
          </a:prstGeom>
          <a:noFill/>
          <a:ln>
            <a:solidFill>
              <a:schemeClr val="tx1"/>
            </a:solidFill>
          </a:ln>
        </p:spPr>
        <p:txBody>
          <a:bodyPr wrap="none" rtlCol="0">
            <a:spAutoFit/>
          </a:bodyPr>
          <a:lstStyle/>
          <a:p>
            <a:pPr algn="l"/>
            <a:r>
              <a:rPr lang="en-US" sz="2000" dirty="0"/>
              <a:t>Identifiers </a:t>
            </a:r>
            <a:r>
              <a:rPr lang="en-US" sz="2000" dirty="0">
                <a:latin typeface="Consolas" panose="020B0609020204030204" pitchFamily="49" charset="0"/>
              </a:rPr>
              <a:t>x</a:t>
            </a:r>
            <a:r>
              <a:rPr lang="en-US" sz="2000" dirty="0"/>
              <a:t> and </a:t>
            </a:r>
            <a:r>
              <a:rPr lang="en-US" sz="2000" dirty="0">
                <a:latin typeface="Consolas" panose="020B0609020204030204" pitchFamily="49" charset="0"/>
              </a:rPr>
              <a:t>y</a:t>
            </a:r>
            <a:r>
              <a:rPr lang="en-US" sz="2000" dirty="0"/>
              <a:t> can</a:t>
            </a:r>
          </a:p>
          <a:p>
            <a:pPr algn="l"/>
            <a:r>
              <a:rPr lang="en-US" sz="2000" dirty="0"/>
              <a:t>represent variables of</a:t>
            </a:r>
          </a:p>
          <a:p>
            <a:pPr algn="l"/>
            <a:r>
              <a:rPr lang="en-US" sz="2000" dirty="0"/>
              <a:t>class </a:t>
            </a:r>
            <a:r>
              <a:rPr lang="en-US" sz="2000" dirty="0">
                <a:latin typeface="Consolas" panose="020B0609020204030204" pitchFamily="49" charset="0"/>
              </a:rPr>
              <a:t>Point</a:t>
            </a:r>
            <a:r>
              <a:rPr lang="en-US" sz="2000" dirty="0"/>
              <a:t> or fields</a:t>
            </a:r>
          </a:p>
          <a:p>
            <a:pPr algn="l"/>
            <a:r>
              <a:rPr lang="en-US" sz="2000" dirty="0"/>
              <a:t>in class </a:t>
            </a:r>
            <a:r>
              <a:rPr lang="en-US" sz="2000" dirty="0">
                <a:latin typeface="Consolas" panose="020B0609020204030204" pitchFamily="49" charset="0"/>
              </a:rPr>
              <a:t>Point</a:t>
            </a:r>
            <a:r>
              <a:rPr lang="en-US" sz="2000" dirty="0"/>
              <a:t>; same</a:t>
            </a:r>
          </a:p>
          <a:p>
            <a:pPr algn="l"/>
            <a:r>
              <a:rPr lang="en-US" sz="2000" dirty="0"/>
              <a:t>identifier belongs to</a:t>
            </a:r>
          </a:p>
          <a:p>
            <a:pPr algn="l"/>
            <a:r>
              <a:rPr lang="en-US" sz="2000" dirty="0"/>
              <a:t>two different scopes.</a:t>
            </a:r>
          </a:p>
        </p:txBody>
      </p:sp>
      <p:sp>
        <p:nvSpPr>
          <p:cNvPr id="4" name="Slide Number Placeholder 3">
            <a:extLst>
              <a:ext uri="{FF2B5EF4-FFF2-40B4-BE49-F238E27FC236}">
                <a16:creationId xmlns:a16="http://schemas.microsoft.com/office/drawing/2014/main" id="{FA515792-AC85-E0F7-5004-75A766009F46}"/>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58</a:t>
            </a:fld>
            <a:endParaRPr lang="en-US"/>
          </a:p>
        </p:txBody>
      </p:sp>
    </p:spTree>
    <p:extLst>
      <p:ext uri="{BB962C8B-B14F-4D97-AF65-F5344CB8AC3E}">
        <p14:creationId xmlns:p14="http://schemas.microsoft.com/office/powerpoint/2010/main" val="34935755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6" name="Rectangle 2"/>
          <p:cNvSpPr>
            <a:spLocks noGrp="1" noChangeArrowheads="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t>(Version 1)</a:t>
            </a:r>
            <a:endParaRPr lang="en-US" sz="2400"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create a preliminary version class </a:t>
            </a:r>
            <a:r>
              <a:rPr lang="en-US" dirty="0" err="1">
                <a:latin typeface="Consolas" pitchFamily="49" charset="0"/>
              </a:rPr>
              <a:t>IdTable</a:t>
            </a:r>
            <a:r>
              <a:rPr lang="en-US" dirty="0"/>
              <a:t> to help track the types of identifiers that have been declared.</a:t>
            </a:r>
          </a:p>
          <a:p>
            <a:r>
              <a:rPr lang="en-US" dirty="0"/>
              <a:t>Types of Identifiers</a:t>
            </a:r>
          </a:p>
          <a:p>
            <a:pPr lvl="1">
              <a:buNone/>
            </a:pPr>
            <a:r>
              <a:rPr lang="en-US" sz="1800" dirty="0" err="1">
                <a:latin typeface="Consolas" pitchFamily="49" charset="0"/>
                <a:cs typeface="Consolas" pitchFamily="49" charset="0"/>
              </a:rPr>
              <a:t>enum</a:t>
            </a:r>
            <a:r>
              <a:rPr lang="en-US" sz="1800" dirty="0">
                <a:latin typeface="Consolas" pitchFamily="49" charset="0"/>
                <a:cs typeface="Consolas" pitchFamily="49" charset="0"/>
              </a:rPr>
              <a:t> IdType</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constantId,  variableId, arrayTypeId, </a:t>
            </a:r>
            <a:r>
              <a:rPr lang="en-US" sz="1800" dirty="0" err="1">
                <a:latin typeface="Consolas" pitchFamily="49" charset="0"/>
                <a:cs typeface="Consolas" pitchFamily="49" charset="0"/>
              </a:rPr>
              <a:t>recordTypeId</a:t>
            </a:r>
            <a:r>
              <a:rPr lang="en-US" sz="1800" dirty="0">
                <a:latin typeface="Consolas" pitchFamily="49" charset="0"/>
                <a:cs typeface="Consolas" pitchFamily="49" charset="0"/>
              </a:rPr>
              <a:t>,</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stringTypeId</a:t>
            </a:r>
            <a:r>
              <a:rPr lang="en-US" sz="1800" dirty="0">
                <a:latin typeface="Consolas" pitchFamily="49" charset="0"/>
                <a:cs typeface="Consolas" pitchFamily="49" charset="0"/>
              </a:rPr>
              <a:t>, procedureId, functionId</a:t>
            </a:r>
          </a:p>
          <a:p>
            <a:pPr lvl="1">
              <a:spcBef>
                <a:spcPts val="100"/>
              </a:spcBef>
              <a:buNone/>
            </a:pPr>
            <a:r>
              <a:rPr lang="en-US" sz="1800" dirty="0">
                <a:latin typeface="Consolas" pitchFamily="49" charset="0"/>
                <a:cs typeface="Consolas" pitchFamily="49" charset="0"/>
              </a:rPr>
              <a:t>  }</a:t>
            </a:r>
          </a:p>
          <a:p>
            <a:pPr>
              <a:buNone/>
            </a:pPr>
            <a:endParaRPr lang="en-US" dirty="0"/>
          </a:p>
        </p:txBody>
      </p:sp>
      <p:sp>
        <p:nvSpPr>
          <p:cNvPr id="2" name="TextBox 1">
            <a:extLst>
              <a:ext uri="{FF2B5EF4-FFF2-40B4-BE49-F238E27FC236}">
                <a16:creationId xmlns:a16="http://schemas.microsoft.com/office/drawing/2014/main" id="{A4E95B65-7CB7-6A5E-F5D9-BBFBBAF57BE2}"/>
              </a:ext>
            </a:extLst>
          </p:cNvPr>
          <p:cNvSpPr txBox="1"/>
          <p:nvPr/>
        </p:nvSpPr>
        <p:spPr>
          <a:xfrm>
            <a:off x="1188720" y="4800600"/>
            <a:ext cx="6766560" cy="1200329"/>
          </a:xfrm>
          <a:prstGeom prst="rect">
            <a:avLst/>
          </a:prstGeom>
          <a:noFill/>
          <a:ln>
            <a:solidFill>
              <a:schemeClr val="tx1"/>
            </a:solidFill>
          </a:ln>
        </p:spPr>
        <p:txBody>
          <a:bodyPr wrap="square" rtlCol="0">
            <a:spAutoFit/>
          </a:bodyPr>
          <a:lstStyle/>
          <a:p>
            <a:pPr algn="l"/>
            <a:r>
              <a:rPr lang="en-US" dirty="0"/>
              <a:t>Class </a:t>
            </a:r>
            <a:r>
              <a:rPr lang="en-US" dirty="0" err="1">
                <a:latin typeface="Consolas" pitchFamily="49" charset="0"/>
                <a:cs typeface="Consolas" pitchFamily="49" charset="0"/>
              </a:rPr>
              <a:t>IdTable</a:t>
            </a:r>
            <a:r>
              <a:rPr lang="en-US" dirty="0"/>
              <a:t> will be augmented in subsequent chapters to allow a more complete analysis of</a:t>
            </a:r>
          </a:p>
          <a:p>
            <a:pPr algn="l"/>
            <a:r>
              <a:rPr lang="en-US" dirty="0"/>
              <a:t>CPRL type and scope rules.</a:t>
            </a:r>
          </a:p>
        </p:txBody>
      </p:sp>
      <p:sp>
        <p:nvSpPr>
          <p:cNvPr id="4" name="Slide Number Placeholder 3">
            <a:extLst>
              <a:ext uri="{FF2B5EF4-FFF2-40B4-BE49-F238E27FC236}">
                <a16:creationId xmlns:a16="http://schemas.microsoft.com/office/drawing/2014/main" id="{2157A49F-3040-3FA5-A594-A9ABA974DD2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100" name="Rectangle 2"/>
          <p:cNvSpPr>
            <a:spLocks noGrp="1" noChangeArrowheads="1"/>
          </p:cNvSpPr>
          <p:nvPr>
            <p:ph type="title"/>
          </p:nvPr>
        </p:nvSpPr>
        <p:spPr/>
        <p:txBody>
          <a:bodyPr/>
          <a:lstStyle/>
          <a:p>
            <a:r>
              <a:rPr lang="en-US"/>
              <a:t>Parser</a:t>
            </a:r>
            <a:endParaRPr lang="en-US" sz="2600"/>
          </a:p>
        </p:txBody>
      </p:sp>
      <p:sp>
        <p:nvSpPr>
          <p:cNvPr id="4101" name="Rectangle 3"/>
          <p:cNvSpPr>
            <a:spLocks noGrp="1" noChangeArrowheads="1"/>
          </p:cNvSpPr>
          <p:nvPr>
            <p:ph type="body" idx="1"/>
          </p:nvPr>
        </p:nvSpPr>
        <p:spPr/>
        <p:txBody>
          <a:bodyPr/>
          <a:lstStyle/>
          <a:p>
            <a:r>
              <a:rPr lang="en-US" dirty="0"/>
              <a:t>Verifies that the grammatical rules of the language are satisfied</a:t>
            </a:r>
          </a:p>
          <a:p>
            <a:r>
              <a:rPr lang="en-US" dirty="0"/>
              <a:t>Overall parser structure is based on a context-free grammar (a.k.a. BNF/EBNF grammar)</a:t>
            </a:r>
          </a:p>
          <a:p>
            <a:r>
              <a:rPr lang="en-US" dirty="0"/>
              <a:t>Input: stream of tokens from the scanner</a:t>
            </a:r>
            <a:br>
              <a:rPr lang="en-US" dirty="0"/>
            </a:br>
            <a:r>
              <a:rPr lang="en-US" dirty="0"/>
              <a:t>From the perspective of the parser, each token is treated as a terminal symbol.</a:t>
            </a:r>
          </a:p>
          <a:p>
            <a:r>
              <a:rPr lang="en-US" dirty="0"/>
              <a:t>Output: intermediate representation of the source code (e.g., abstract syntax trees)</a:t>
            </a:r>
          </a:p>
        </p:txBody>
      </p:sp>
      <p:sp>
        <p:nvSpPr>
          <p:cNvPr id="3" name="Slide Number Placeholder 2">
            <a:extLst>
              <a:ext uri="{FF2B5EF4-FFF2-40B4-BE49-F238E27FC236}">
                <a16:creationId xmlns:a16="http://schemas.microsoft.com/office/drawing/2014/main" id="{F72829E6-8FA2-C6C1-65BD-016350F9FAE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needs to track which identifiers belong to different scopes.</a:t>
            </a:r>
          </a:p>
          <a:p>
            <a:r>
              <a:rPr lang="en-US" dirty="0"/>
              <a:t>Enum class </a:t>
            </a:r>
            <a:r>
              <a:rPr lang="en-US" dirty="0" err="1">
                <a:latin typeface="Consolas" panose="020B0609020204030204" pitchFamily="49" charset="0"/>
              </a:rPr>
              <a:t>ScopeLevel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a:t>
            </a:r>
            <a:r>
              <a:rPr lang="en-US" sz="1800" dirty="0" err="1">
                <a:latin typeface="Consolas" panose="020B0609020204030204" pitchFamily="49" charset="0"/>
              </a:rPr>
              <a:t>enum</a:t>
            </a:r>
            <a:r>
              <a:rPr lang="en-US" sz="1800" dirty="0">
                <a:latin typeface="Consolas" panose="020B0609020204030204" pitchFamily="49" charset="0"/>
              </a:rPr>
              <a:t> </a:t>
            </a:r>
            <a:r>
              <a:rPr lang="en-US" sz="1800" dirty="0" err="1">
                <a:latin typeface="Consolas" panose="020B0609020204030204" pitchFamily="49" charset="0"/>
              </a:rPr>
              <a:t>ScopeLevel</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GLOBAL("global"),</a:t>
            </a:r>
          </a:p>
          <a:p>
            <a:pPr marL="457200" lvl="1" indent="0">
              <a:spcBef>
                <a:spcPts val="100"/>
              </a:spcBef>
              <a:buNone/>
            </a:pPr>
            <a:r>
              <a:rPr lang="en-US" sz="1800" dirty="0">
                <a:latin typeface="Consolas" panose="020B0609020204030204" pitchFamily="49" charset="0"/>
              </a:rPr>
              <a:t>    LOCAL("local"),</a:t>
            </a:r>
          </a:p>
          <a:p>
            <a:pPr marL="457200" lvl="1" indent="0">
              <a:spcBef>
                <a:spcPts val="100"/>
              </a:spcBef>
              <a:buNone/>
            </a:pPr>
            <a:r>
              <a:rPr lang="en-US" sz="1800" dirty="0">
                <a:latin typeface="Consolas" panose="020B0609020204030204" pitchFamily="49" charset="0"/>
              </a:rPr>
              <a:t>    RECORD("record");</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private String text;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buNone/>
            </a:pPr>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3" name="Slide Number Placeholder 2">
            <a:extLst>
              <a:ext uri="{FF2B5EF4-FFF2-40B4-BE49-F238E27FC236}">
                <a16:creationId xmlns:a16="http://schemas.microsoft.com/office/drawing/2014/main" id="{27C37A00-9832-4710-BC5F-239E8ABBC16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a:latin typeface="Consolas" panose="020B0609020204030204" pitchFamily="49" charset="0"/>
              </a:rPr>
              <a:t>Scope</a:t>
            </a:r>
            <a:r>
              <a:rPr lang="en-US" dirty="0"/>
              <a:t>: maps from the text of an identifier to its </a:t>
            </a:r>
            <a:r>
              <a:rPr lang="en-US" dirty="0">
                <a:latin typeface="Consolas" panose="020B0609020204030204" pitchFamily="49" charset="0"/>
              </a:rPr>
              <a:t>IdType</a:t>
            </a:r>
            <a:r>
              <a:rPr lang="en-US" dirty="0"/>
              <a:t>.</a:t>
            </a:r>
          </a:p>
          <a:p>
            <a:pPr marL="457200" lvl="1" indent="0">
              <a:buNone/>
            </a:pPr>
            <a:r>
              <a:rPr lang="en-US" sz="1800" dirty="0">
                <a:latin typeface="Consolas" panose="020B0609020204030204" pitchFamily="49" charset="0"/>
              </a:rPr>
              <a:t>public class Scope extends HashMap&lt;String, IdType&gt;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private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public Scope(</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public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getScopeLevel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3" name="Slide Number Placeholder 2">
            <a:extLst>
              <a:ext uri="{FF2B5EF4-FFF2-40B4-BE49-F238E27FC236}">
                <a16:creationId xmlns:a16="http://schemas.microsoft.com/office/drawing/2014/main" id="{504E3907-E640-E558-AB3D-8CFCBA1F176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61</a:t>
            </a:fld>
            <a:endParaRPr lang="en-US"/>
          </a:p>
        </p:txBody>
      </p:sp>
    </p:spTree>
    <p:extLst>
      <p:ext uri="{BB962C8B-B14F-4D97-AF65-F5344CB8AC3E}">
        <p14:creationId xmlns:p14="http://schemas.microsoft.com/office/powerpoint/2010/main" val="34713066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implemented as a stack of scopes (i.e., a stack of maps).</a:t>
            </a:r>
          </a:p>
          <a:p>
            <a:pPr lvl="1"/>
            <a:r>
              <a:rPr lang="en-US" dirty="0"/>
              <a:t>“Opening” a scope creates a new scope object that is pushed onto the stack.</a:t>
            </a:r>
          </a:p>
          <a:p>
            <a:pPr lvl="1"/>
            <a:r>
              <a:rPr lang="en-US" dirty="0"/>
              <a:t>Searching for an entity involves searching within the current scope (top scope in the stack) and then, if necessary, within enclosing scopes (scopes under the top).</a:t>
            </a:r>
          </a:p>
          <a:p>
            <a:pPr lvl="1"/>
            <a:r>
              <a:rPr lang="en-US" dirty="0"/>
              <a:t>Key methods</a:t>
            </a:r>
          </a:p>
          <a:p>
            <a:pPr marL="914400" lvl="2" indent="0">
              <a:buNone/>
            </a:pPr>
            <a:r>
              <a:rPr lang="en-US" dirty="0">
                <a:latin typeface="Consolas" panose="020B0609020204030204" pitchFamily="49" charset="0"/>
              </a:rPr>
              <a:t>public void </a:t>
            </a:r>
            <a:r>
              <a:rPr lang="en-US" dirty="0" err="1">
                <a:latin typeface="Consolas" panose="020B0609020204030204" pitchFamily="49" charset="0"/>
              </a:rPr>
              <a:t>openScope</a:t>
            </a:r>
            <a:r>
              <a:rPr lang="en-US" dirty="0">
                <a:latin typeface="Consolas" panose="020B0609020204030204" pitchFamily="49" charset="0"/>
              </a:rPr>
              <a:t>(</a:t>
            </a:r>
            <a:r>
              <a:rPr lang="en-US" dirty="0" err="1">
                <a:latin typeface="Consolas" panose="020B0609020204030204" pitchFamily="49" charset="0"/>
              </a:rPr>
              <a:t>ScopeLevel</a:t>
            </a:r>
            <a:r>
              <a:rPr lang="en-US" dirty="0">
                <a:latin typeface="Consolas" panose="020B0609020204030204" pitchFamily="49" charset="0"/>
              </a:rPr>
              <a:t> </a:t>
            </a:r>
            <a:r>
              <a:rPr lang="en-US" dirty="0" err="1">
                <a:latin typeface="Consolas" panose="020B0609020204030204" pitchFamily="49" charset="0"/>
              </a:rPr>
              <a:t>scopeLevel</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public void </a:t>
            </a:r>
            <a:r>
              <a:rPr lang="en-US" dirty="0" err="1">
                <a:latin typeface="Consolas" panose="020B0609020204030204" pitchFamily="49" charset="0"/>
              </a:rPr>
              <a:t>closeScope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public void add(Token </a:t>
            </a:r>
            <a:r>
              <a:rPr lang="en-US" dirty="0" err="1">
                <a:latin typeface="Consolas" panose="020B0609020204030204" pitchFamily="49" charset="0"/>
              </a:rPr>
              <a:t>idToken</a:t>
            </a:r>
            <a:r>
              <a:rPr lang="en-US" dirty="0">
                <a:latin typeface="Consolas" panose="020B0609020204030204" pitchFamily="49" charset="0"/>
              </a:rPr>
              <a:t>, IdType idType)</a:t>
            </a:r>
            <a:br>
              <a:rPr lang="en-US" dirty="0">
                <a:latin typeface="Consolas" panose="020B0609020204030204" pitchFamily="49" charset="0"/>
              </a:rPr>
            </a:br>
            <a:r>
              <a:rPr lang="en-US" dirty="0">
                <a:latin typeface="Consolas" panose="020B0609020204030204" pitchFamily="49" charset="0"/>
              </a:rPr>
              <a:t>    throws </a:t>
            </a:r>
            <a:r>
              <a:rPr lang="en-US" dirty="0" err="1">
                <a:latin typeface="Consolas" panose="020B0609020204030204" pitchFamily="49" charset="0"/>
              </a:rPr>
              <a:t>ParserException</a:t>
            </a:r>
            <a:endParaRPr lang="en-US" dirty="0">
              <a:latin typeface="Consolas" panose="020B0609020204030204" pitchFamily="49" charset="0"/>
            </a:endParaRPr>
          </a:p>
          <a:p>
            <a:pPr marL="914400" lvl="2" indent="0">
              <a:spcBef>
                <a:spcPts val="300"/>
              </a:spcBef>
              <a:buNone/>
            </a:pPr>
            <a:r>
              <a:rPr lang="en-US" dirty="0">
                <a:latin typeface="Consolas" panose="020B0609020204030204" pitchFamily="49" charset="0"/>
              </a:rPr>
              <a:t>public IdType get(String </a:t>
            </a:r>
            <a:r>
              <a:rPr lang="en-US" dirty="0" err="1">
                <a:latin typeface="Consolas" panose="020B0609020204030204" pitchFamily="49" charset="0"/>
              </a:rPr>
              <a:t>idStr</a:t>
            </a:r>
            <a:r>
              <a:rPr lang="en-US" dirty="0">
                <a:latin typeface="Consolas" panose="020B0609020204030204" pitchFamily="49" charset="0"/>
              </a:rPr>
              <a: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3" name="Slide Number Placeholder 2">
            <a:extLst>
              <a:ext uri="{FF2B5EF4-FFF2-40B4-BE49-F238E27FC236}">
                <a16:creationId xmlns:a16="http://schemas.microsoft.com/office/drawing/2014/main" id="{34E323D5-B93C-9EB1-667C-BE06E01CDBE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62</a:t>
            </a:fld>
            <a:endParaRPr lang="en-US"/>
          </a:p>
        </p:txBody>
      </p:sp>
    </p:spTree>
    <p:extLst>
      <p:ext uri="{BB962C8B-B14F-4D97-AF65-F5344CB8AC3E}">
        <p14:creationId xmlns:p14="http://schemas.microsoft.com/office/powerpoint/2010/main" val="20185344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40" name="Rectangle 2"/>
          <p:cNvSpPr>
            <a:spLocks noGrp="1" noChangeArrowheads="1"/>
          </p:cNvSpPr>
          <p:nvPr>
            <p:ph type="title"/>
          </p:nvPr>
        </p:nvSpPr>
        <p:spPr/>
        <p:txBody>
          <a:bodyPr/>
          <a:lstStyle/>
          <a:p>
            <a:r>
              <a:rPr lang="en-US" dirty="0"/>
              <a:t>Adding Declarations to </a:t>
            </a:r>
            <a:r>
              <a:rPr lang="en-US" dirty="0" err="1">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p:txBody>
          <a:bodyPr/>
          <a:lstStyle/>
          <a:p>
            <a:r>
              <a:rPr lang="en-US" dirty="0"/>
              <a:t>When an identifier is declared, the parser will attempt to add its token and </a:t>
            </a:r>
            <a:r>
              <a:rPr lang="en-US" dirty="0" err="1">
                <a:latin typeface="Consolas" panose="020B0609020204030204" pitchFamily="49" charset="0"/>
              </a:rPr>
              <a:t>IdType</a:t>
            </a:r>
            <a:r>
              <a:rPr lang="en-US" dirty="0"/>
              <a:t> to the table within the current scope.</a:t>
            </a:r>
          </a:p>
          <a:p>
            <a:pPr lvl="1"/>
            <a:r>
              <a:rPr lang="en-US" dirty="0"/>
              <a:t>throws an exception if an identifier with the same name (same token text) has been previously declared in the current scope.</a:t>
            </a:r>
          </a:p>
          <a:p>
            <a:r>
              <a:rPr lang="en-US" dirty="0"/>
              <a:t>Example from method </a:t>
            </a:r>
            <a:r>
              <a:rPr lang="en-US" dirty="0">
                <a:latin typeface="Consolas" panose="020B0609020204030204" pitchFamily="49" charset="0"/>
              </a:rPr>
              <a:t>parseConstDecl()</a:t>
            </a:r>
            <a:endParaRPr lang="en-US" dirty="0"/>
          </a:p>
          <a:p>
            <a:pPr marL="457200" lvl="1" indent="0">
              <a:spcBef>
                <a:spcPts val="200"/>
              </a:spcBef>
              <a:buNone/>
            </a:pPr>
            <a:r>
              <a:rPr lang="en-US" sz="1800" dirty="0">
                <a:latin typeface="Consolas" panose="020B0609020204030204" pitchFamily="49" charset="0"/>
              </a:rPr>
              <a:t>idTable.add(constId, IdType.constantId);</a:t>
            </a:r>
          </a:p>
        </p:txBody>
      </p:sp>
      <p:sp>
        <p:nvSpPr>
          <p:cNvPr id="3" name="Diamond 2"/>
          <p:cNvSpPr/>
          <p:nvPr/>
        </p:nvSpPr>
        <p:spPr bwMode="auto">
          <a:xfrm>
            <a:off x="2133600" y="38862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Elbow Connector 4"/>
          <p:cNvCxnSpPr>
            <a:cxnSpLocks/>
            <a:stCxn id="6" idx="1"/>
            <a:endCxn id="3" idx="2"/>
          </p:cNvCxnSpPr>
          <p:nvPr/>
        </p:nvCxnSpPr>
        <p:spPr bwMode="auto">
          <a:xfrm rot="10800000">
            <a:off x="2209800" y="4038600"/>
            <a:ext cx="531410" cy="812632"/>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2741210" y="4343400"/>
            <a:ext cx="3661580"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a:t>
            </a:r>
          </a:p>
          <a:p>
            <a:pPr algn="l"/>
            <a:r>
              <a:rPr lang="en-US" sz="2000" dirty="0"/>
              <a:t>the identifier is already defined</a:t>
            </a:r>
          </a:p>
          <a:p>
            <a:pPr algn="l"/>
            <a:r>
              <a:rPr lang="en-US" sz="2000" dirty="0"/>
              <a:t>in the current scope</a:t>
            </a:r>
          </a:p>
        </p:txBody>
      </p:sp>
      <p:sp>
        <p:nvSpPr>
          <p:cNvPr id="4" name="Slide Number Placeholder 3">
            <a:extLst>
              <a:ext uri="{FF2B5EF4-FFF2-40B4-BE49-F238E27FC236}">
                <a16:creationId xmlns:a16="http://schemas.microsoft.com/office/drawing/2014/main" id="{EF74AA3C-1F85-AB03-DA05-F8935925D8B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Using </a:t>
            </a:r>
            <a:r>
              <a:rPr lang="en-US" dirty="0" err="1">
                <a:latin typeface="Consolas" panose="020B0609020204030204"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pPr marL="0" indent="0">
              <a:buNone/>
            </a:pPr>
            <a:r>
              <a:rPr lang="en-US" dirty="0"/>
              <a:t>For an applied occurrence, the parser can</a:t>
            </a:r>
          </a:p>
          <a:p>
            <a:r>
              <a:rPr lang="en-US" dirty="0"/>
              <a:t>Check that the identifier has been declared</a:t>
            </a:r>
          </a:p>
          <a:p>
            <a:r>
              <a:rPr lang="en-US" dirty="0"/>
              <a:t>Use the information about how the identifier was declared to facilitate correct parsing.</a:t>
            </a:r>
          </a:p>
        </p:txBody>
      </p:sp>
      <p:sp>
        <p:nvSpPr>
          <p:cNvPr id="14338" name="Footer Placeholder 3"/>
          <p:cNvSpPr>
            <a:spLocks noGrp="1"/>
          </p:cNvSpPr>
          <p:nvPr>
            <p:ph type="ftr" sz="quarter" idx="10"/>
          </p:nvPr>
        </p:nvSpPr>
        <p:spPr/>
        <p:txBody>
          <a:bodyPr/>
          <a:lstStyle/>
          <a:p>
            <a:r>
              <a:rPr lang="en-US"/>
              <a:t>©SoftMoore Consulting</a:t>
            </a:r>
          </a:p>
        </p:txBody>
      </p:sp>
      <p:sp>
        <p:nvSpPr>
          <p:cNvPr id="3" name="Slide Number Placeholder 2">
            <a:extLst>
              <a:ext uri="{FF2B5EF4-FFF2-40B4-BE49-F238E27FC236}">
                <a16:creationId xmlns:a16="http://schemas.microsoft.com/office/drawing/2014/main" id="{7D85EAE5-C73B-34EE-BD33-EF72E359D28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64</a:t>
            </a:fld>
            <a:endParaRPr lang="en-US"/>
          </a:p>
        </p:txBody>
      </p:sp>
    </p:spTree>
    <p:extLst>
      <p:ext uri="{BB962C8B-B14F-4D97-AF65-F5344CB8AC3E}">
        <p14:creationId xmlns:p14="http://schemas.microsoft.com/office/powerpoint/2010/main" val="7182696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a:t>
            </a:r>
          </a:p>
        </p:txBody>
      </p:sp>
      <p:sp>
        <p:nvSpPr>
          <p:cNvPr id="14341" name="Rectangle 3"/>
          <p:cNvSpPr>
            <a:spLocks noGrp="1" noChangeArrowheads="1"/>
          </p:cNvSpPr>
          <p:nvPr>
            <p:ph type="body" idx="1"/>
          </p:nvPr>
        </p:nvSpPr>
        <p:spPr/>
        <p:txBody>
          <a:bodyPr tIns="91440"/>
          <a:lstStyle/>
          <a:p>
            <a:pPr marL="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parseFactor</a:t>
            </a:r>
            <a:r>
              <a:rPr lang="en-US" sz="1800" dirty="0">
                <a:latin typeface="Consolas" panose="020B0609020204030204" pitchFamily="49" charset="0"/>
              </a:rPr>
              <a:t>()</a:t>
            </a:r>
          </a:p>
          <a:p>
            <a:pPr marL="0" lvl="1" indent="0">
              <a:spcBef>
                <a:spcPts val="100"/>
              </a:spcBef>
              <a:buNone/>
            </a:pPr>
            <a:r>
              <a:rPr lang="en-US" sz="1800" dirty="0">
                <a:latin typeface="Consolas" panose="020B0609020204030204" pitchFamily="49" charset="0"/>
              </a:rPr>
              <a:t>else if (scanner.getSymbol() == Symbol.identifier)</a:t>
            </a:r>
          </a:p>
          <a:p>
            <a:pPr marL="0" lvl="1" indent="0">
              <a:spcBef>
                <a:spcPts val="100"/>
              </a:spcBef>
              <a:buNone/>
            </a:pPr>
            <a:r>
              <a:rPr lang="en-US" sz="1800" dirty="0">
                <a:latin typeface="Consolas" panose="020B0609020204030204" pitchFamily="49" charset="0"/>
              </a:rPr>
              <a:t>  {</a:t>
            </a:r>
          </a:p>
          <a:p>
            <a:pPr marL="0" lvl="1" indent="0">
              <a:spcBef>
                <a:spcPts val="100"/>
              </a:spcBef>
              <a:buNone/>
            </a:pPr>
            <a:r>
              <a:rPr lang="en-US" sz="1800" dirty="0">
                <a:latin typeface="Consolas" panose="020B0609020204030204" pitchFamily="49" charset="0"/>
              </a:rPr>
              <a:t>    // Handle identifiers based on how they are declared,</a:t>
            </a:r>
          </a:p>
          <a:p>
            <a:pPr marL="0" lvl="1" indent="0">
              <a:spcBef>
                <a:spcPts val="100"/>
              </a:spcBef>
              <a:buNone/>
            </a:pPr>
            <a:r>
              <a:rPr lang="en-US" sz="1800" dirty="0">
                <a:latin typeface="Consolas" panose="020B0609020204030204" pitchFamily="49" charset="0"/>
              </a:rPr>
              <a:t>    // or use the lookahead symbol if not declared.</a:t>
            </a:r>
          </a:p>
          <a:p>
            <a:pPr marL="0" lvl="1" indent="0">
              <a:spcBef>
                <a:spcPts val="100"/>
              </a:spcBef>
              <a:buNone/>
            </a:pPr>
            <a:r>
              <a:rPr lang="en-US" sz="1800" b="1" dirty="0">
                <a:latin typeface="Consolas" panose="020B0609020204030204" pitchFamily="49" charset="0"/>
              </a:rPr>
              <a:t>    var </a:t>
            </a:r>
            <a:r>
              <a:rPr lang="en-US" sz="1800" b="1" dirty="0" err="1">
                <a:latin typeface="Consolas" panose="020B0609020204030204" pitchFamily="49" charset="0"/>
              </a:rPr>
              <a:t>idStr</a:t>
            </a:r>
            <a:r>
              <a:rPr lang="en-US" sz="1800" b="1" dirty="0">
                <a:latin typeface="Consolas" panose="020B0609020204030204" pitchFamily="49" charset="0"/>
              </a:rPr>
              <a:t>  = scanner.getToken().</a:t>
            </a:r>
            <a:r>
              <a:rPr lang="en-US" sz="1800" b="1" dirty="0" err="1">
                <a:latin typeface="Consolas" panose="020B0609020204030204" pitchFamily="49" charset="0"/>
              </a:rPr>
              <a:t>getText</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var idType = idTable.get(</a:t>
            </a:r>
            <a:r>
              <a:rPr lang="en-US" sz="1800" b="1" dirty="0" err="1">
                <a:latin typeface="Consolas" panose="020B0609020204030204" pitchFamily="49" charset="0"/>
              </a:rPr>
              <a:t>idStr</a:t>
            </a:r>
            <a:r>
              <a:rPr lang="en-US" sz="1800" b="1" dirty="0">
                <a:latin typeface="Consolas" panose="020B0609020204030204" pitchFamily="49" charset="0"/>
              </a:rPr>
              <a:t>);</a:t>
            </a:r>
          </a:p>
          <a:p>
            <a:pPr marL="0" lvl="1" indent="0">
              <a:spcBef>
                <a:spcPts val="100"/>
              </a:spcBef>
              <a:buNone/>
            </a:pPr>
            <a:endParaRPr lang="en-US" sz="1800" b="1" dirty="0">
              <a:latin typeface="Consolas" panose="020B0609020204030204" pitchFamily="49" charset="0"/>
            </a:endParaRPr>
          </a:p>
          <a:p>
            <a:pPr marL="0" lvl="1" indent="0">
              <a:spcBef>
                <a:spcPts val="100"/>
              </a:spcBef>
              <a:buNone/>
            </a:pPr>
            <a:r>
              <a:rPr lang="en-US" sz="1800" b="1" dirty="0">
                <a:latin typeface="Consolas" panose="020B0609020204030204" pitchFamily="49" charset="0"/>
              </a:rPr>
              <a:t>    if (idType != null)</a:t>
            </a:r>
          </a:p>
          <a:p>
            <a:pPr marL="0" lvl="1" indent="0">
              <a:spcBef>
                <a:spcPts val="100"/>
              </a:spcBef>
              <a:buNone/>
            </a:pPr>
            <a:r>
              <a:rPr lang="en-US" sz="1800" b="1" dirty="0">
                <a:latin typeface="Consolas" panose="020B0609020204030204" pitchFamily="49" charset="0"/>
              </a:rPr>
              <a:t>      {</a:t>
            </a:r>
          </a:p>
          <a:p>
            <a:pPr marL="0" lvl="1" indent="0">
              <a:spcBef>
                <a:spcPts val="100"/>
              </a:spcBef>
              <a:buNone/>
            </a:pPr>
            <a:r>
              <a:rPr lang="en-US" sz="1800" b="1" dirty="0">
                <a:latin typeface="Consolas" panose="020B0609020204030204" pitchFamily="49" charset="0"/>
              </a:rPr>
              <a:t>        if (idType == IdType.constantId)</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parseConstValue</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else if (idType == IdType.variableId)</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parseVariableExpr</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else if (idType == </a:t>
            </a:r>
            <a:r>
              <a:rPr lang="en-US" sz="1800" b="1" dirty="0" err="1">
                <a:latin typeface="Consolas" panose="020B0609020204030204" pitchFamily="49" charset="0"/>
              </a:rPr>
              <a:t>IdType.functionId</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p:txBody>
      </p:sp>
      <p:sp>
        <p:nvSpPr>
          <p:cNvPr id="3" name="Slide Number Placeholder 2">
            <a:extLst>
              <a:ext uri="{FF2B5EF4-FFF2-40B4-BE49-F238E27FC236}">
                <a16:creationId xmlns:a16="http://schemas.microsoft.com/office/drawing/2014/main" id="{48D07115-7F78-6D32-4928-F1E8B01A570E}"/>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65</a:t>
            </a:fld>
            <a:endParaRPr lang="en-US"/>
          </a:p>
        </p:txBody>
      </p:sp>
    </p:spTree>
    <p:extLst>
      <p:ext uri="{BB962C8B-B14F-4D97-AF65-F5344CB8AC3E}">
        <p14:creationId xmlns:p14="http://schemas.microsoft.com/office/powerpoint/2010/main" val="8335099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 </a:t>
            </a:r>
            <a:r>
              <a:rPr lang="en-US" sz="2400" dirty="0"/>
              <a:t>(continued)</a:t>
            </a:r>
            <a:endParaRPr lang="en-US" dirty="0"/>
          </a:p>
        </p:txBody>
      </p:sp>
      <p:sp>
        <p:nvSpPr>
          <p:cNvPr id="14341" name="Rectangle 3"/>
          <p:cNvSpPr>
            <a:spLocks noGrp="1" noChangeArrowheads="1"/>
          </p:cNvSpPr>
          <p:nvPr>
            <p:ph type="body" idx="1"/>
          </p:nvPr>
        </p:nvSpPr>
        <p:spPr>
          <a:xfrm>
            <a:off x="381794" y="1363663"/>
            <a:ext cx="8412480" cy="4935537"/>
          </a:xfrm>
        </p:spPr>
        <p:txBody>
          <a:bodyPr tIns="91440"/>
          <a:lstStyle/>
          <a:p>
            <a:pPr marL="0" indent="0">
              <a:spcBef>
                <a:spcPts val="100"/>
              </a:spcBef>
              <a:buNone/>
            </a:pPr>
            <a:r>
              <a:rPr lang="en-US" sz="1800" b="1" dirty="0">
                <a:latin typeface="Consolas" panose="020B0609020204030204" pitchFamily="49" charset="0"/>
              </a:rPr>
              <a:t>        else</a:t>
            </a:r>
          </a:p>
          <a:p>
            <a:pPr marL="0" indent="0">
              <a:spcBef>
                <a:spcPts val="100"/>
              </a:spcBef>
              <a:buNone/>
            </a:pPr>
            <a:r>
              <a:rPr lang="en-US" sz="1800" b="1" dirty="0">
                <a:latin typeface="Consolas" panose="020B0609020204030204" pitchFamily="49" charset="0"/>
              </a:rPr>
              <a:t>            throw error("Identifier \"" + </a:t>
            </a:r>
            <a:r>
              <a:rPr lang="en-US" sz="1800" b="1" dirty="0" err="1">
                <a:latin typeface="Consolas" panose="020B0609020204030204" pitchFamily="49" charset="0"/>
              </a:rPr>
              <a:t>idStr</a:t>
            </a:r>
            <a:endParaRPr lang="en-US" sz="1800" b="1" dirty="0">
              <a:latin typeface="Consolas" panose="020B0609020204030204" pitchFamily="49" charset="0"/>
            </a:endParaRPr>
          </a:p>
          <a:p>
            <a:pPr marL="0" indent="0">
              <a:spcBef>
                <a:spcPts val="100"/>
              </a:spcBef>
              <a:buNone/>
            </a:pPr>
            <a:r>
              <a:rPr lang="en-US" sz="1800" b="1" dirty="0">
                <a:latin typeface="Consolas" panose="020B0609020204030204" pitchFamily="49" charset="0"/>
              </a:rPr>
              <a:t>                      + "\" is not valid as an expression.");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else</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Make parsing decision using lookahead symbol.</a:t>
            </a:r>
          </a:p>
          <a:p>
            <a:pPr marL="0" indent="0">
              <a:spcBef>
                <a:spcPts val="100"/>
              </a:spcBef>
              <a:buNone/>
            </a:pPr>
            <a:r>
              <a:rPr lang="en-US" sz="1800" b="1" dirty="0">
                <a:latin typeface="Consolas" panose="020B0609020204030204" pitchFamily="49" charset="0"/>
              </a:rPr>
              <a:t>        if (</a:t>
            </a:r>
            <a:r>
              <a:rPr lang="en-US" sz="1800" b="1" dirty="0" err="1">
                <a:latin typeface="Consolas" panose="020B0609020204030204" pitchFamily="49" charset="0"/>
              </a:rPr>
              <a:t>scanner.lookahead</a:t>
            </a:r>
            <a:r>
              <a:rPr lang="en-US" sz="1800" b="1" dirty="0">
                <a:latin typeface="Consolas" panose="020B0609020204030204" pitchFamily="49" charset="0"/>
              </a:rPr>
              <a:t>(2).</a:t>
            </a:r>
            <a:r>
              <a:rPr lang="en-US" sz="1800" b="1" dirty="0" err="1">
                <a:latin typeface="Consolas" panose="020B0609020204030204" pitchFamily="49" charset="0"/>
              </a:rPr>
              <a:t>getSymbol</a:t>
            </a:r>
            <a:r>
              <a:rPr lang="en-US" sz="1800" b="1" dirty="0">
                <a:latin typeface="Consolas" panose="020B0609020204030204" pitchFamily="49" charset="0"/>
              </a:rPr>
              <a:t>() == Symbol.leftParen)</a:t>
            </a:r>
          </a:p>
          <a:p>
            <a:pPr marL="0"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a:p>
            <a:pPr marL="0" indent="0">
              <a:spcBef>
                <a:spcPts val="100"/>
              </a:spcBef>
              <a:buNone/>
            </a:pPr>
            <a:r>
              <a:rPr lang="en-US" sz="1800" b="1" dirty="0">
                <a:latin typeface="Consolas" panose="020B0609020204030204" pitchFamily="49" charset="0"/>
              </a:rPr>
              <a:t>        else</a:t>
            </a:r>
          </a:p>
          <a:p>
            <a:pPr marL="0" indent="0">
              <a:spcBef>
                <a:spcPts val="100"/>
              </a:spcBef>
              <a:buNone/>
            </a:pPr>
            <a:r>
              <a:rPr lang="en-US" sz="1800" b="1" dirty="0">
                <a:latin typeface="Consolas" panose="020B0609020204030204" pitchFamily="49" charset="0"/>
              </a:rPr>
              <a:t>            throw error("Identifier \"" + scanner.getToken()</a:t>
            </a:r>
          </a:p>
          <a:p>
            <a:pPr marL="0" indent="0">
              <a:spcBef>
                <a:spcPts val="100"/>
              </a:spcBef>
              <a:buNone/>
            </a:pPr>
            <a:r>
              <a:rPr lang="en-US" sz="1800" b="1" dirty="0">
                <a:latin typeface="Consolas" panose="020B0609020204030204" pitchFamily="49" charset="0"/>
              </a:rPr>
              <a:t>                      + "\" has not been declared.");</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endParaRPr lang="en-US" sz="1800" dirty="0">
              <a:latin typeface="Consolas" panose="020B0609020204030204" pitchFamily="49" charset="0"/>
            </a:endParaRPr>
          </a:p>
        </p:txBody>
      </p:sp>
      <p:sp>
        <p:nvSpPr>
          <p:cNvPr id="3" name="Slide Number Placeholder 2">
            <a:extLst>
              <a:ext uri="{FF2B5EF4-FFF2-40B4-BE49-F238E27FC236}">
                <a16:creationId xmlns:a16="http://schemas.microsoft.com/office/drawing/2014/main" id="{D9781588-E9E1-0C55-B58D-C93876C4DE7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66</a:t>
            </a:fld>
            <a:endParaRPr lang="en-US"/>
          </a:p>
        </p:txBody>
      </p:sp>
    </p:spTree>
    <p:extLst>
      <p:ext uri="{BB962C8B-B14F-4D97-AF65-F5344CB8AC3E}">
        <p14:creationId xmlns:p14="http://schemas.microsoft.com/office/powerpoint/2010/main" val="4232461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800" dirty="0">
                <a:latin typeface="Consolas" pitchFamily="49" charset="0"/>
                <a:cs typeface="Consolas" pitchFamily="49" charset="0"/>
              </a:rPr>
              <a:t>match(</a:t>
            </a:r>
            <a:r>
              <a:rPr lang="en-US" sz="1800" dirty="0" err="1">
                <a:latin typeface="Consolas" pitchFamily="49" charset="0"/>
                <a:cs typeface="Consolas" pitchFamily="49" charset="0"/>
              </a:rPr>
              <a:t>Symbol.procRW</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 scanner.getToken();</a:t>
            </a:r>
          </a:p>
          <a:p>
            <a:pPr marL="182880" indent="0">
              <a:spcBef>
                <a:spcPts val="0"/>
              </a:spcBef>
              <a:buNone/>
            </a:pPr>
            <a:r>
              <a:rPr lang="en-US" sz="1800" dirty="0">
                <a:latin typeface="Consolas" pitchFamily="49" charset="0"/>
                <a:cs typeface="Consolas" pitchFamily="49" charset="0"/>
              </a:rPr>
              <a:t>match(Symbol.identifier);</a:t>
            </a:r>
          </a:p>
          <a:p>
            <a:pPr marL="182880" indent="0">
              <a:spcBef>
                <a:spcPts val="0"/>
              </a:spcBef>
              <a:buNone/>
            </a:pPr>
            <a:r>
              <a:rPr lang="en-US" sz="1800" dirty="0">
                <a:latin typeface="Consolas" pitchFamily="49" charset="0"/>
                <a:cs typeface="Consolas" pitchFamily="49" charset="0"/>
              </a:rPr>
              <a:t>idTable.add(</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IdType.procedureId);</a:t>
            </a:r>
          </a:p>
          <a:p>
            <a:pPr marL="182880" indent="0">
              <a:spcBef>
                <a:spcPts val="0"/>
              </a:spcBef>
              <a:buNone/>
            </a:pPr>
            <a:r>
              <a:rPr lang="en-US" sz="1800" dirty="0">
                <a:latin typeface="Consolas" pitchFamily="49" charset="0"/>
                <a:cs typeface="Consolas" pitchFamily="49" charset="0"/>
              </a:rPr>
              <a:t>match(Symbol.leftParen);</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try</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r>
              <a:rPr lang="en-US" sz="1800" dirty="0">
                <a:latin typeface="Consolas" pitchFamily="49" charset="0"/>
                <a:cs typeface="Consolas" pitchFamily="49" charset="0"/>
              </a:rPr>
              <a:t>    idTable.openScope(</a:t>
            </a:r>
            <a:r>
              <a:rPr lang="en-US" sz="1800" dirty="0" err="1">
                <a:latin typeface="Consolas" pitchFamily="49" charset="0"/>
                <a:cs typeface="Consolas" pitchFamily="49" charset="0"/>
              </a:rPr>
              <a:t>ScopeLevel.LOCAL</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if (scanner.getSymbol().</a:t>
            </a:r>
            <a:r>
              <a:rPr lang="en-US" sz="1800" dirty="0" err="1">
                <a:latin typeface="Consolas" pitchFamily="49" charset="0"/>
                <a:cs typeface="Consolas" pitchFamily="49" charset="0"/>
              </a:rPr>
              <a:t>isParameterDeclStarter</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parseFormalParameters</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Symbol.rightParen</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parseInitialDecls();</a:t>
            </a:r>
          </a:p>
          <a:p>
            <a:pPr marL="182880" indent="0">
              <a:spcBef>
                <a:spcPts val="0"/>
              </a:spcBef>
              <a:buNone/>
            </a:pPr>
            <a:r>
              <a:rPr lang="en-US" sz="1800" dirty="0">
                <a:latin typeface="Consolas" pitchFamily="49" charset="0"/>
                <a:cs typeface="Consolas" pitchFamily="49" charset="0"/>
              </a:rPr>
              <a:t>    parseStatements();</a:t>
            </a:r>
          </a:p>
          <a:p>
            <a:pPr marL="18288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6" name="TextBox 5"/>
          <p:cNvSpPr txBox="1"/>
          <p:nvPr/>
        </p:nvSpPr>
        <p:spPr>
          <a:xfrm>
            <a:off x="5347653" y="4648200"/>
            <a:ext cx="3337560" cy="1508760"/>
          </a:xfrm>
          <a:prstGeom prst="rect">
            <a:avLst/>
          </a:prstGeom>
          <a:noFill/>
          <a:ln>
            <a:solidFill>
              <a:schemeClr val="tx1"/>
            </a:solidFill>
          </a:ln>
        </p:spPr>
        <p:txBody>
          <a:bodyPr wrap="square" rtlCol="0">
            <a:spAutoFit/>
          </a:bodyPr>
          <a:lstStyle/>
          <a:p>
            <a:pPr algn="l"/>
            <a:r>
              <a:rPr lang="en-US" sz="1850" dirty="0"/>
              <a:t>Procedure name is defined</a:t>
            </a:r>
          </a:p>
          <a:p>
            <a:pPr algn="l"/>
            <a:r>
              <a:rPr lang="en-US" sz="1850" dirty="0"/>
              <a:t>at current (global) scope,</a:t>
            </a:r>
          </a:p>
          <a:p>
            <a:pPr algn="l"/>
            <a:r>
              <a:rPr lang="en-US" sz="1850" dirty="0"/>
              <a:t>but its parameters and initial</a:t>
            </a:r>
          </a:p>
          <a:p>
            <a:pPr algn="l"/>
            <a:r>
              <a:rPr lang="en-US" sz="1850" dirty="0"/>
              <a:t>declarations are defined at the</a:t>
            </a:r>
          </a:p>
          <a:p>
            <a:pPr algn="l"/>
            <a:r>
              <a:rPr lang="en-US" sz="1850" dirty="0"/>
              <a:t>local scope of the procedure.</a:t>
            </a:r>
          </a:p>
        </p:txBody>
      </p:sp>
      <p:sp>
        <p:nvSpPr>
          <p:cNvPr id="7" name="Diamond 6"/>
          <p:cNvSpPr/>
          <p:nvPr/>
        </p:nvSpPr>
        <p:spPr bwMode="auto">
          <a:xfrm>
            <a:off x="5638800" y="22977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10" name="Elbow Connector 9"/>
          <p:cNvCxnSpPr>
            <a:stCxn id="22" idx="0"/>
            <a:endCxn id="7" idx="3"/>
          </p:cNvCxnSpPr>
          <p:nvPr/>
        </p:nvCxnSpPr>
        <p:spPr bwMode="auto">
          <a:xfrm rot="16200000" flipV="1">
            <a:off x="5766582" y="2398542"/>
            <a:ext cx="2274277" cy="2225040"/>
          </a:xfrm>
          <a:prstGeom prst="bentConnector2">
            <a:avLst/>
          </a:prstGeom>
          <a:noFill/>
          <a:ln w="9525" cap="flat" cmpd="sng" algn="ctr">
            <a:solidFill>
              <a:schemeClr val="tx1"/>
            </a:solidFill>
            <a:prstDash val="solid"/>
            <a:round/>
            <a:headEnd type="none" w="med" len="med"/>
            <a:tailEnd type="triangle"/>
          </a:ln>
          <a:effectLst/>
        </p:spPr>
      </p:cxnSp>
      <p:cxnSp>
        <p:nvCxnSpPr>
          <p:cNvPr id="12" name="Elbow Connector 11"/>
          <p:cNvCxnSpPr>
            <a:cxnSpLocks/>
            <a:stCxn id="6" idx="1"/>
            <a:endCxn id="8" idx="3"/>
          </p:cNvCxnSpPr>
          <p:nvPr/>
        </p:nvCxnSpPr>
        <p:spPr bwMode="auto">
          <a:xfrm rot="10800000">
            <a:off x="4800601" y="4583724"/>
            <a:ext cx="547053" cy="818857"/>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5" name="Elbow Connector 14"/>
          <p:cNvCxnSpPr>
            <a:stCxn id="22" idx="0"/>
            <a:endCxn id="16" idx="3"/>
          </p:cNvCxnSpPr>
          <p:nvPr/>
        </p:nvCxnSpPr>
        <p:spPr bwMode="auto">
          <a:xfrm rot="16200000" flipV="1">
            <a:off x="6452382" y="3084342"/>
            <a:ext cx="902677" cy="2225040"/>
          </a:xfrm>
          <a:prstGeom prst="bentConnector2">
            <a:avLst/>
          </a:prstGeom>
          <a:noFill/>
          <a:ln w="9525" cap="flat" cmpd="sng" algn="ctr">
            <a:solidFill>
              <a:schemeClr val="tx1"/>
            </a:solidFill>
            <a:prstDash val="solid"/>
            <a:round/>
            <a:headEnd type="none" w="med" len="med"/>
            <a:tailEnd type="triangle"/>
          </a:ln>
          <a:effectLst/>
        </p:spPr>
      </p:cxnSp>
      <p:sp>
        <p:nvSpPr>
          <p:cNvPr id="16" name="Diamond 15"/>
          <p:cNvSpPr/>
          <p:nvPr/>
        </p:nvSpPr>
        <p:spPr bwMode="auto">
          <a:xfrm>
            <a:off x="5638800" y="36693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Diamond 21"/>
          <p:cNvSpPr/>
          <p:nvPr/>
        </p:nvSpPr>
        <p:spPr bwMode="auto">
          <a:xfrm>
            <a:off x="7924800" y="46482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Diamond 7"/>
          <p:cNvSpPr/>
          <p:nvPr/>
        </p:nvSpPr>
        <p:spPr bwMode="auto">
          <a:xfrm>
            <a:off x="4648200" y="45075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3" name="Diamond 22">
            <a:extLst>
              <a:ext uri="{FF2B5EF4-FFF2-40B4-BE49-F238E27FC236}">
                <a16:creationId xmlns:a16="http://schemas.microsoft.com/office/drawing/2014/main" id="{892FEDF8-6AD7-017B-8BFB-AA9E1CC168CA}"/>
              </a:ext>
            </a:extLst>
          </p:cNvPr>
          <p:cNvSpPr/>
          <p:nvPr/>
        </p:nvSpPr>
        <p:spPr bwMode="auto">
          <a:xfrm>
            <a:off x="3634154"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24" name="Straight Arrow Connector 23">
            <a:extLst>
              <a:ext uri="{FF2B5EF4-FFF2-40B4-BE49-F238E27FC236}">
                <a16:creationId xmlns:a16="http://schemas.microsoft.com/office/drawing/2014/main" id="{57254D62-50F1-AB5E-2284-E1495D0AEE9B}"/>
              </a:ext>
            </a:extLst>
          </p:cNvPr>
          <p:cNvCxnSpPr>
            <a:cxnSpLocks/>
            <a:stCxn id="9" idx="1"/>
            <a:endCxn id="23" idx="3"/>
          </p:cNvCxnSpPr>
          <p:nvPr/>
        </p:nvCxnSpPr>
        <p:spPr bwMode="auto">
          <a:xfrm flipH="1">
            <a:off x="3817034" y="5688037"/>
            <a:ext cx="1530619" cy="0"/>
          </a:xfrm>
          <a:prstGeom prst="straightConnector1">
            <a:avLst/>
          </a:prstGeom>
          <a:noFill/>
          <a:ln w="9525" cap="flat" cmpd="sng" algn="ctr">
            <a:solidFill>
              <a:schemeClr val="tx1"/>
            </a:solidFill>
            <a:prstDash val="solid"/>
            <a:round/>
            <a:headEnd type="none" w="med" len="med"/>
            <a:tailEnd type="triangle"/>
          </a:ln>
          <a:effectLst/>
        </p:spPr>
      </p:cxnSp>
      <p:sp>
        <p:nvSpPr>
          <p:cNvPr id="9" name="Diamond 8">
            <a:extLst>
              <a:ext uri="{FF2B5EF4-FFF2-40B4-BE49-F238E27FC236}">
                <a16:creationId xmlns:a16="http://schemas.microsoft.com/office/drawing/2014/main" id="{BBA07BC1-6C0C-A407-E434-5E332261B742}"/>
              </a:ext>
            </a:extLst>
          </p:cNvPr>
          <p:cNvSpPr/>
          <p:nvPr/>
        </p:nvSpPr>
        <p:spPr bwMode="auto">
          <a:xfrm>
            <a:off x="5347653"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3" name="Slide Number Placeholder 12">
            <a:extLst>
              <a:ext uri="{FF2B5EF4-FFF2-40B4-BE49-F238E27FC236}">
                <a16:creationId xmlns:a16="http://schemas.microsoft.com/office/drawing/2014/main" id="{275D8E81-8666-7024-9297-6343E2D0D53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br>
              <a:rPr lang="en-US" dirty="0"/>
            </a:br>
            <a:r>
              <a:rPr lang="en-US" sz="2400" dirty="0"/>
              <a:t>(continued)</a:t>
            </a:r>
          </a:p>
        </p:txBody>
      </p:sp>
      <p:sp>
        <p:nvSpPr>
          <p:cNvPr id="3" name="Content Placeholder 2"/>
          <p:cNvSpPr>
            <a:spLocks noGrp="1"/>
          </p:cNvSpPr>
          <p:nvPr>
            <p:ph idx="1"/>
          </p:nvPr>
        </p:nvSpPr>
        <p:spPr>
          <a:xfrm>
            <a:off x="458788" y="1363663"/>
            <a:ext cx="8226425" cy="4935537"/>
          </a:xfrm>
          <a:noFill/>
          <a:ln w="9525">
            <a:noFill/>
            <a:miter lim="800000"/>
            <a:headEnd/>
            <a:tailEnd/>
          </a:ln>
        </p:spPr>
        <p:txBody>
          <a:bodyPr vert="horz" wrap="square" lIns="91440" tIns="45720" rIns="92075" bIns="46038" numCol="1" anchor="t" anchorCtr="0" compatLnSpc="1">
            <a:prstTxWarp prst="textNoShape">
              <a:avLst/>
            </a:prstTxWarp>
          </a:bodyPr>
          <a:lstStyle/>
          <a:p>
            <a:pPr marL="182880" indent="0">
              <a:spcBef>
                <a:spcPts val="0"/>
              </a:spcBef>
              <a:buNone/>
            </a:pPr>
            <a:r>
              <a:rPr lang="en-US" sz="1800" dirty="0">
                <a:latin typeface="Consolas" pitchFamily="49" charset="0"/>
              </a:rPr>
              <a:t>finally</a:t>
            </a:r>
          </a:p>
          <a:p>
            <a:pPr marL="182880" indent="0">
              <a:spcBef>
                <a:spcPts val="0"/>
              </a:spcBef>
              <a:buNone/>
            </a:pPr>
            <a:r>
              <a:rPr lang="en-US" sz="1800" dirty="0">
                <a:latin typeface="Consolas" pitchFamily="49" charset="0"/>
              </a:rPr>
              <a:t>  {</a:t>
            </a:r>
          </a:p>
          <a:p>
            <a:pPr marL="182880" indent="0">
              <a:spcBef>
                <a:spcPts val="0"/>
              </a:spcBef>
              <a:buNone/>
            </a:pPr>
            <a:r>
              <a:rPr lang="en-US" sz="1800" dirty="0">
                <a:latin typeface="Consolas" pitchFamily="49" charset="0"/>
              </a:rPr>
              <a:t>    idTable.closeScope();</a:t>
            </a:r>
          </a:p>
          <a:p>
            <a:pPr marL="182880" indent="0">
              <a:spcBef>
                <a:spcPts val="0"/>
              </a:spcBef>
              <a:buNone/>
            </a:pPr>
            <a:r>
              <a:rPr lang="en-US" sz="1800" dirty="0">
                <a:latin typeface="Consolas" pitchFamily="49" charset="0"/>
              </a:rPr>
              <a:t>  }</a:t>
            </a:r>
          </a:p>
          <a:p>
            <a:pPr marL="182880" indent="0">
              <a:spcBef>
                <a:spcPts val="0"/>
              </a:spcBef>
              <a:buNone/>
            </a:pPr>
            <a:endParaRPr lang="en-US" sz="1800" dirty="0">
              <a:latin typeface="Consolas" pitchFamily="49" charset="0"/>
            </a:endParaRPr>
          </a:p>
          <a:p>
            <a:pPr marL="182880" indent="0">
              <a:spcBef>
                <a:spcPts val="0"/>
              </a:spcBef>
              <a:buNone/>
            </a:pPr>
            <a:r>
              <a:rPr lang="en-US" sz="1800" dirty="0">
                <a:latin typeface="Consolas" pitchFamily="49" charset="0"/>
              </a:rPr>
              <a:t>match(</a:t>
            </a:r>
            <a:r>
              <a:rPr lang="en-US" sz="1800" dirty="0" err="1">
                <a:latin typeface="Consolas" pitchFamily="49" charset="0"/>
              </a:rPr>
              <a:t>Symbol.rightBrace</a:t>
            </a:r>
            <a:r>
              <a:rPr lang="en-US" sz="1800" dirty="0">
                <a:latin typeface="Consolas" pitchFamily="49" charset="0"/>
              </a:rPr>
              <a:t>);</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961C38CA-DD68-CFDE-AC39-AA4AA0CDE2B4}"/>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68</a:t>
            </a:fld>
            <a:endParaRPr lang="en-US"/>
          </a:p>
        </p:txBody>
      </p:sp>
    </p:spTree>
    <p:extLst>
      <p:ext uri="{BB962C8B-B14F-4D97-AF65-F5344CB8AC3E}">
        <p14:creationId xmlns:p14="http://schemas.microsoft.com/office/powerpoint/2010/main" val="25632194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p>
        </p:txBody>
      </p:sp>
      <p:sp>
        <p:nvSpPr>
          <p:cNvPr id="3" name="Content Placeholder 2"/>
          <p:cNvSpPr>
            <a:spLocks noGrp="1"/>
          </p:cNvSpPr>
          <p:nvPr>
            <p:ph idx="1"/>
          </p:nvPr>
        </p:nvSpPr>
        <p:spPr>
          <a:xfrm>
            <a:off x="458788" y="1363663"/>
            <a:ext cx="8226425" cy="4935537"/>
          </a:xfrm>
        </p:spPr>
        <p:txBody>
          <a:bodyPr lIns="182880" tIns="91440"/>
          <a:lstStyle/>
          <a:p>
            <a:pPr marL="91440" indent="0">
              <a:spcBef>
                <a:spcPts val="0"/>
              </a:spcBef>
              <a:buNone/>
            </a:pPr>
            <a:r>
              <a:rPr lang="en-US" sz="1800" dirty="0">
                <a:latin typeface="Consolas" pitchFamily="49" charset="0"/>
                <a:cs typeface="Consolas" pitchFamily="49" charset="0"/>
              </a:rPr>
              <a:t>var symbol = scanner.getSymbol();</a:t>
            </a:r>
          </a:p>
          <a:p>
            <a:pPr marL="91440" indent="0">
              <a:spcBef>
                <a:spcPts val="0"/>
              </a:spcBef>
              <a:buNone/>
            </a:pPr>
            <a:r>
              <a:rPr lang="en-US" sz="1800" dirty="0">
                <a:latin typeface="Consolas" pitchFamily="49" charset="0"/>
                <a:cs typeface="Consolas" pitchFamily="49" charset="0"/>
              </a:rPr>
              <a:t>if (symbol == Symbol.identifier)</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Handle identifiers based on how they are declared,</a:t>
            </a:r>
          </a:p>
          <a:p>
            <a:pPr marL="91440" indent="0">
              <a:spcBef>
                <a:spcPts val="0"/>
              </a:spcBef>
              <a:buNone/>
            </a:pPr>
            <a:r>
              <a:rPr lang="en-US" sz="1800" dirty="0">
                <a:latin typeface="Consolas" pitchFamily="49" charset="0"/>
                <a:cs typeface="Consolas" pitchFamily="49" charset="0"/>
              </a:rPr>
              <a:t>    // or use the lookahead symbol if not declared.</a:t>
            </a:r>
          </a:p>
          <a:p>
            <a:pPr marL="91440" indent="0">
              <a:spcBef>
                <a:spcPts val="0"/>
              </a:spcBef>
              <a:buNone/>
            </a:pPr>
            <a:r>
              <a:rPr lang="en-US" sz="1800" b="1" dirty="0">
                <a:latin typeface="Consolas" pitchFamily="49" charset="0"/>
                <a:cs typeface="Consolas" pitchFamily="49" charset="0"/>
              </a:rPr>
              <a:t>    var </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  = </a:t>
            </a:r>
            <a:r>
              <a:rPr lang="en-US" sz="1800" b="1" dirty="0" err="1">
                <a:latin typeface="Consolas" pitchFamily="49" charset="0"/>
                <a:cs typeface="Consolas" pitchFamily="49" charset="0"/>
              </a:rPr>
              <a:t>scanner.getText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var idType = idTable.get(</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if (idType != null)</a:t>
            </a:r>
          </a:p>
          <a:p>
            <a:pPr marL="91440" indent="0">
              <a:spcBef>
                <a:spcPts val="0"/>
              </a:spcBef>
              <a:buNone/>
            </a:pPr>
            <a:r>
              <a:rPr lang="en-US" sz="1800" b="1" dirty="0">
                <a:latin typeface="Consolas" pitchFamily="49" charset="0"/>
                <a:cs typeface="Consolas" pitchFamily="49" charset="0"/>
              </a:rPr>
              <a:t>      {</a:t>
            </a:r>
          </a:p>
          <a:p>
            <a:pPr marL="91440" indent="0">
              <a:spcBef>
                <a:spcPts val="0"/>
              </a:spcBef>
              <a:buNone/>
            </a:pPr>
            <a:r>
              <a:rPr lang="en-US" sz="1800" b="1" dirty="0">
                <a:latin typeface="Consolas" pitchFamily="49" charset="0"/>
                <a:cs typeface="Consolas" pitchFamily="49" charset="0"/>
              </a:rPr>
              <a:t>        if (idType == IdType.variableId)</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 if (idType == IdType.procedureId)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error("Identifier \"" + scanner.getToken()</a:t>
            </a:r>
          </a:p>
          <a:p>
            <a:pPr marL="91440" indent="0">
              <a:spcBef>
                <a:spcPts val="0"/>
              </a:spcBef>
              <a:buNone/>
            </a:pPr>
            <a:r>
              <a:rPr lang="en-US" sz="1800" b="1" dirty="0">
                <a:latin typeface="Consolas" pitchFamily="49" charset="0"/>
                <a:cs typeface="Consolas" pitchFamily="49" charset="0"/>
              </a:rPr>
              <a:t>                      + "\" cannot start a statement.");</a:t>
            </a:r>
          </a:p>
          <a:p>
            <a:pPr marL="9144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6" name="TextBox 5"/>
          <p:cNvSpPr txBox="1"/>
          <p:nvPr/>
        </p:nvSpPr>
        <p:spPr>
          <a:xfrm>
            <a:off x="3083452" y="6000690"/>
            <a:ext cx="2977097" cy="400110"/>
          </a:xfrm>
          <a:prstGeom prst="rect">
            <a:avLst/>
          </a:prstGeom>
          <a:noFill/>
        </p:spPr>
        <p:txBody>
          <a:bodyPr wrap="none" rtlCol="0">
            <a:spAutoFit/>
          </a:bodyPr>
          <a:lstStyle/>
          <a:p>
            <a:r>
              <a:rPr lang="en-US" sz="2000" dirty="0"/>
              <a:t>(continued on next slide)</a:t>
            </a:r>
          </a:p>
        </p:txBody>
      </p:sp>
      <p:sp>
        <p:nvSpPr>
          <p:cNvPr id="8" name="Slide Number Placeholder 7">
            <a:extLst>
              <a:ext uri="{FF2B5EF4-FFF2-40B4-BE49-F238E27FC236}">
                <a16:creationId xmlns:a16="http://schemas.microsoft.com/office/drawing/2014/main" id="{B3E46F11-B854-E66C-E8B0-97436DEFDC65}"/>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2"/>
          <p:cNvSpPr>
            <a:spLocks noGrp="1"/>
          </p:cNvSpPr>
          <p:nvPr>
            <p:ph type="ftr" sz="quarter" idx="10"/>
          </p:nvPr>
        </p:nvSpPr>
        <p:spPr>
          <a:noFill/>
        </p:spPr>
        <p:txBody>
          <a:bodyPr/>
          <a:lstStyle/>
          <a:p>
            <a:r>
              <a:rPr lang="en-US"/>
              <a:t>©SoftMoore Consulting</a:t>
            </a:r>
          </a:p>
        </p:txBody>
      </p:sp>
      <p:sp>
        <p:nvSpPr>
          <p:cNvPr id="5124" name="Rectangle 2"/>
          <p:cNvSpPr>
            <a:spLocks noGrp="1" noChangeArrowheads="1"/>
          </p:cNvSpPr>
          <p:nvPr>
            <p:ph type="title"/>
          </p:nvPr>
        </p:nvSpPr>
        <p:spPr/>
        <p:txBody>
          <a:bodyPr/>
          <a:lstStyle/>
          <a:p>
            <a:r>
              <a:rPr lang="en-US" dirty="0"/>
              <a:t>Parser</a:t>
            </a:r>
            <a:br>
              <a:rPr lang="en-US" dirty="0"/>
            </a:br>
            <a:r>
              <a:rPr lang="en-US" sz="2400" dirty="0"/>
              <a:t>(continued)</a:t>
            </a:r>
            <a:endParaRPr lang="en-US" sz="2200" dirty="0"/>
          </a:p>
        </p:txBody>
      </p:sp>
      <p:sp>
        <p:nvSpPr>
          <p:cNvPr id="5125" name="Rectangle 4"/>
          <p:cNvSpPr>
            <a:spLocks noChangeArrowheads="1"/>
          </p:cNvSpPr>
          <p:nvPr/>
        </p:nvSpPr>
        <p:spPr bwMode="auto">
          <a:xfrm>
            <a:off x="3667653" y="3203489"/>
            <a:ext cx="1828800" cy="457200"/>
          </a:xfrm>
          <a:prstGeom prst="rect">
            <a:avLst/>
          </a:prstGeom>
          <a:noFill/>
          <a:ln w="9525">
            <a:solidFill>
              <a:schemeClr val="tx1"/>
            </a:solidFill>
            <a:miter lim="800000"/>
            <a:headEnd/>
            <a:tailEnd/>
          </a:ln>
        </p:spPr>
        <p:txBody>
          <a:bodyPr wrap="none" lIns="92075" tIns="46038" rIns="92075" bIns="46038" anchor="ctr"/>
          <a:lstStyle/>
          <a:p>
            <a:r>
              <a:rPr lang="en-US" sz="1800" dirty="0"/>
              <a:t>Parser</a:t>
            </a:r>
          </a:p>
        </p:txBody>
      </p:sp>
      <p:cxnSp>
        <p:nvCxnSpPr>
          <p:cNvPr id="5128" name="AutoShape 14"/>
          <p:cNvCxnSpPr>
            <a:cxnSpLocks noChangeShapeType="1"/>
            <a:endCxn id="5125" idx="0"/>
          </p:cNvCxnSpPr>
          <p:nvPr/>
        </p:nvCxnSpPr>
        <p:spPr bwMode="auto">
          <a:xfrm>
            <a:off x="4580069" y="2728001"/>
            <a:ext cx="1984" cy="475488"/>
          </a:xfrm>
          <a:prstGeom prst="straightConnector1">
            <a:avLst/>
          </a:prstGeom>
          <a:noFill/>
          <a:ln w="9525">
            <a:solidFill>
              <a:schemeClr val="tx1"/>
            </a:solidFill>
            <a:round/>
            <a:headEnd/>
            <a:tailEnd type="triangle" w="med" len="med"/>
          </a:ln>
        </p:spPr>
      </p:cxnSp>
      <p:cxnSp>
        <p:nvCxnSpPr>
          <p:cNvPr id="5129" name="AutoShape 15"/>
          <p:cNvCxnSpPr>
            <a:cxnSpLocks noChangeShapeType="1"/>
            <a:stCxn id="5125" idx="2"/>
            <a:endCxn id="5126" idx="0"/>
          </p:cNvCxnSpPr>
          <p:nvPr/>
        </p:nvCxnSpPr>
        <p:spPr bwMode="auto">
          <a:xfrm>
            <a:off x="4582053" y="3660689"/>
            <a:ext cx="2479" cy="496887"/>
          </a:xfrm>
          <a:prstGeom prst="straightConnector1">
            <a:avLst/>
          </a:prstGeom>
          <a:noFill/>
          <a:ln w="9525">
            <a:solidFill>
              <a:schemeClr val="tx1"/>
            </a:solidFill>
            <a:round/>
            <a:headEnd/>
            <a:tailEnd type="triangle" w="med" len="med"/>
          </a:ln>
        </p:spPr>
      </p:cxnSp>
      <p:grpSp>
        <p:nvGrpSpPr>
          <p:cNvPr id="4" name="Group 3">
            <a:extLst>
              <a:ext uri="{FF2B5EF4-FFF2-40B4-BE49-F238E27FC236}">
                <a16:creationId xmlns:a16="http://schemas.microsoft.com/office/drawing/2014/main" id="{94188B0F-258F-4A6F-B6EC-8495FADD7471}"/>
              </a:ext>
            </a:extLst>
          </p:cNvPr>
          <p:cNvGrpSpPr/>
          <p:nvPr/>
        </p:nvGrpSpPr>
        <p:grpSpPr>
          <a:xfrm>
            <a:off x="3618919" y="4157576"/>
            <a:ext cx="2553281" cy="1602846"/>
            <a:chOff x="3570828" y="4157576"/>
            <a:chExt cx="2553281" cy="1602846"/>
          </a:xfrm>
        </p:grpSpPr>
        <p:sp>
          <p:nvSpPr>
            <p:cNvPr id="5126" name="Text Box 5"/>
            <p:cNvSpPr txBox="1">
              <a:spLocks noChangeArrowheads="1"/>
            </p:cNvSpPr>
            <p:nvPr/>
          </p:nvSpPr>
          <p:spPr bwMode="auto">
            <a:xfrm>
              <a:off x="4354500" y="4157576"/>
              <a:ext cx="363881"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0" name="Text Box 16"/>
            <p:cNvSpPr txBox="1">
              <a:spLocks noChangeArrowheads="1"/>
            </p:cNvSpPr>
            <p:nvPr/>
          </p:nvSpPr>
          <p:spPr bwMode="auto">
            <a:xfrm>
              <a:off x="3570828" y="4789401"/>
              <a:ext cx="413575" cy="339196"/>
            </a:xfrm>
            <a:prstGeom prst="rect">
              <a:avLst/>
            </a:prstGeom>
            <a:noFill/>
            <a:ln w="9525">
              <a:noFill/>
              <a:miter lim="800000"/>
              <a:headEnd/>
              <a:tailEnd/>
            </a:ln>
          </p:spPr>
          <p:txBody>
            <a:bodyPr wrap="none" lIns="92075" tIns="46038" rIns="92075" bIns="46038">
              <a:spAutoFit/>
            </a:bodyPr>
            <a:lstStyle/>
            <a:p>
              <a:r>
                <a:rPr lang="en-US" sz="1600" dirty="0" err="1"/>
                <a:t>id</a:t>
              </a:r>
              <a:r>
                <a:rPr lang="en-US" sz="1600" baseline="-25000" dirty="0" err="1"/>
                <a:t>y</a:t>
              </a:r>
              <a:endParaRPr lang="en-US" sz="1600" baseline="-25000" dirty="0"/>
            </a:p>
          </p:txBody>
        </p:sp>
        <p:sp>
          <p:nvSpPr>
            <p:cNvPr id="5131" name="Text Box 17"/>
            <p:cNvSpPr txBox="1">
              <a:spLocks noChangeArrowheads="1"/>
            </p:cNvSpPr>
            <p:nvPr/>
          </p:nvSpPr>
          <p:spPr bwMode="auto">
            <a:xfrm>
              <a:off x="4385215" y="5421226"/>
              <a:ext cx="413575" cy="339196"/>
            </a:xfrm>
            <a:prstGeom prst="rect">
              <a:avLst/>
            </a:prstGeom>
            <a:noFill/>
            <a:ln w="9525">
              <a:noFill/>
              <a:miter lim="800000"/>
              <a:headEnd/>
              <a:tailEnd/>
            </a:ln>
          </p:spPr>
          <p:txBody>
            <a:bodyPr wrap="none" lIns="92075" tIns="46038" rIns="92075" bIns="46038">
              <a:spAutoFit/>
            </a:bodyPr>
            <a:lstStyle/>
            <a:p>
              <a:r>
                <a:rPr lang="en-US" sz="1600"/>
                <a:t>id</a:t>
              </a:r>
              <a:r>
                <a:rPr lang="en-US" sz="1600" baseline="-25000"/>
                <a:t>x</a:t>
              </a:r>
            </a:p>
          </p:txBody>
        </p:sp>
        <p:sp>
          <p:nvSpPr>
            <p:cNvPr id="5132" name="Text Box 18"/>
            <p:cNvSpPr txBox="1">
              <a:spLocks noChangeArrowheads="1"/>
            </p:cNvSpPr>
            <p:nvPr/>
          </p:nvSpPr>
          <p:spPr bwMode="auto">
            <a:xfrm>
              <a:off x="5100904" y="4789401"/>
              <a:ext cx="306173"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3" name="Text Box 19"/>
            <p:cNvSpPr txBox="1">
              <a:spLocks noChangeArrowheads="1"/>
            </p:cNvSpPr>
            <p:nvPr/>
          </p:nvSpPr>
          <p:spPr bwMode="auto">
            <a:xfrm>
              <a:off x="5596722" y="5421226"/>
              <a:ext cx="527387" cy="339196"/>
            </a:xfrm>
            <a:prstGeom prst="rect">
              <a:avLst/>
            </a:prstGeom>
            <a:noFill/>
            <a:ln w="9525">
              <a:noFill/>
              <a:miter lim="800000"/>
              <a:headEnd/>
              <a:tailEnd/>
            </a:ln>
          </p:spPr>
          <p:txBody>
            <a:bodyPr wrap="none" lIns="92075" tIns="46038" rIns="92075" bIns="46038">
              <a:spAutoFit/>
            </a:bodyPr>
            <a:lstStyle/>
            <a:p>
              <a:r>
                <a:rPr lang="en-US" sz="1600" dirty="0"/>
                <a:t>100</a:t>
              </a:r>
            </a:p>
          </p:txBody>
        </p:sp>
        <p:cxnSp>
          <p:nvCxnSpPr>
            <p:cNvPr id="5134" name="AutoShape 20"/>
            <p:cNvCxnSpPr>
              <a:cxnSpLocks noChangeShapeType="1"/>
              <a:stCxn id="5126" idx="2"/>
              <a:endCxn id="5130" idx="0"/>
            </p:cNvCxnSpPr>
            <p:nvPr/>
          </p:nvCxnSpPr>
          <p:spPr bwMode="auto">
            <a:xfrm flipH="1">
              <a:off x="3777616" y="4496772"/>
              <a:ext cx="758825" cy="292629"/>
            </a:xfrm>
            <a:prstGeom prst="straightConnector1">
              <a:avLst/>
            </a:prstGeom>
            <a:noFill/>
            <a:ln w="9525">
              <a:solidFill>
                <a:schemeClr val="tx1"/>
              </a:solidFill>
              <a:round/>
              <a:headEnd/>
              <a:tailEnd/>
            </a:ln>
          </p:spPr>
        </p:cxnSp>
        <p:cxnSp>
          <p:nvCxnSpPr>
            <p:cNvPr id="5135" name="AutoShape 21"/>
            <p:cNvCxnSpPr>
              <a:cxnSpLocks noChangeShapeType="1"/>
              <a:stCxn id="5126" idx="2"/>
              <a:endCxn id="5132" idx="0"/>
            </p:cNvCxnSpPr>
            <p:nvPr/>
          </p:nvCxnSpPr>
          <p:spPr bwMode="auto">
            <a:xfrm>
              <a:off x="4536441" y="4496772"/>
              <a:ext cx="717550" cy="292629"/>
            </a:xfrm>
            <a:prstGeom prst="straightConnector1">
              <a:avLst/>
            </a:prstGeom>
            <a:noFill/>
            <a:ln w="9525">
              <a:solidFill>
                <a:schemeClr val="tx1"/>
              </a:solidFill>
              <a:round/>
              <a:headEnd/>
              <a:tailEnd/>
            </a:ln>
          </p:spPr>
        </p:cxnSp>
        <p:cxnSp>
          <p:nvCxnSpPr>
            <p:cNvPr id="5136" name="AutoShape 22"/>
            <p:cNvCxnSpPr>
              <a:cxnSpLocks noChangeShapeType="1"/>
              <a:stCxn id="5132" idx="2"/>
              <a:endCxn id="5131" idx="0"/>
            </p:cNvCxnSpPr>
            <p:nvPr/>
          </p:nvCxnSpPr>
          <p:spPr bwMode="auto">
            <a:xfrm flipH="1">
              <a:off x="4592003" y="5128597"/>
              <a:ext cx="661988" cy="292629"/>
            </a:xfrm>
            <a:prstGeom prst="straightConnector1">
              <a:avLst/>
            </a:prstGeom>
            <a:noFill/>
            <a:ln w="9525">
              <a:solidFill>
                <a:schemeClr val="tx1"/>
              </a:solidFill>
              <a:round/>
              <a:headEnd/>
              <a:tailEnd/>
            </a:ln>
          </p:spPr>
        </p:cxnSp>
        <p:cxnSp>
          <p:nvCxnSpPr>
            <p:cNvPr id="5137" name="AutoShape 23"/>
            <p:cNvCxnSpPr>
              <a:cxnSpLocks noChangeShapeType="1"/>
              <a:stCxn id="5132" idx="2"/>
              <a:endCxn id="5133" idx="0"/>
            </p:cNvCxnSpPr>
            <p:nvPr/>
          </p:nvCxnSpPr>
          <p:spPr bwMode="auto">
            <a:xfrm>
              <a:off x="5253991" y="5128597"/>
              <a:ext cx="606425" cy="292629"/>
            </a:xfrm>
            <a:prstGeom prst="straightConnector1">
              <a:avLst/>
            </a:prstGeom>
            <a:noFill/>
            <a:ln w="9525">
              <a:solidFill>
                <a:schemeClr val="tx1"/>
              </a:solidFill>
              <a:round/>
              <a:headEnd/>
              <a:tailEnd/>
            </a:ln>
          </p:spPr>
        </p:cxnSp>
      </p:grpSp>
      <p:sp>
        <p:nvSpPr>
          <p:cNvPr id="2" name="TextBox 1"/>
          <p:cNvSpPr txBox="1"/>
          <p:nvPr/>
        </p:nvSpPr>
        <p:spPr>
          <a:xfrm>
            <a:off x="2219868" y="1519535"/>
            <a:ext cx="4724370" cy="369332"/>
          </a:xfrm>
          <a:prstGeom prst="rect">
            <a:avLst/>
          </a:prstGeom>
          <a:noFill/>
        </p:spPr>
        <p:txBody>
          <a:bodyPr wrap="none" rtlCol="0">
            <a:spAutoFit/>
          </a:bodyPr>
          <a:lstStyle/>
          <a:p>
            <a:r>
              <a:rPr lang="en-US" sz="1800" dirty="0"/>
              <a:t>Sequence of tokens returned by the scanner</a:t>
            </a:r>
          </a:p>
        </p:txBody>
      </p:sp>
      <p:sp>
        <p:nvSpPr>
          <p:cNvPr id="3" name="Right Brace 2"/>
          <p:cNvSpPr/>
          <p:nvPr/>
        </p:nvSpPr>
        <p:spPr bwMode="auto">
          <a:xfrm rot="16200000">
            <a:off x="4444893" y="-2154936"/>
            <a:ext cx="274320" cy="85039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nvGrpSpPr>
          <p:cNvPr id="28" name="Group 27"/>
          <p:cNvGrpSpPr/>
          <p:nvPr/>
        </p:nvGrpSpPr>
        <p:grpSpPr>
          <a:xfrm>
            <a:off x="328822" y="2297026"/>
            <a:ext cx="8506462" cy="339239"/>
            <a:chOff x="337604" y="5649912"/>
            <a:chExt cx="8506462" cy="339239"/>
          </a:xfrm>
        </p:grpSpPr>
        <p:sp>
          <p:nvSpPr>
            <p:cNvPr id="29" name="Text Box 9"/>
            <p:cNvSpPr txBox="1">
              <a:spLocks noChangeArrowheads="1"/>
            </p:cNvSpPr>
            <p:nvPr/>
          </p:nvSpPr>
          <p:spPr bwMode="auto">
            <a:xfrm>
              <a:off x="337604" y="5649912"/>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y</a:t>
              </a:r>
              <a:r>
                <a:rPr lang="en-US" sz="1600" dirty="0"/>
                <a:t>”, (1, 1)]</a:t>
              </a:r>
            </a:p>
          </p:txBody>
        </p:sp>
        <p:sp>
          <p:nvSpPr>
            <p:cNvPr id="30" name="Text Box 10"/>
            <p:cNvSpPr txBox="1">
              <a:spLocks noChangeArrowheads="1"/>
            </p:cNvSpPr>
            <p:nvPr/>
          </p:nvSpPr>
          <p:spPr bwMode="auto">
            <a:xfrm>
              <a:off x="2353211" y="5649955"/>
              <a:ext cx="106439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3)]</a:t>
              </a:r>
            </a:p>
          </p:txBody>
        </p:sp>
        <p:sp>
          <p:nvSpPr>
            <p:cNvPr id="31" name="Text Box 11"/>
            <p:cNvSpPr txBox="1">
              <a:spLocks noChangeArrowheads="1"/>
            </p:cNvSpPr>
            <p:nvPr/>
          </p:nvSpPr>
          <p:spPr bwMode="auto">
            <a:xfrm>
              <a:off x="3453503" y="5649955"/>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x</a:t>
              </a:r>
              <a:r>
                <a:rPr lang="en-US" sz="1600" dirty="0"/>
                <a:t>”, (1, 6)]</a:t>
              </a:r>
            </a:p>
          </p:txBody>
        </p:sp>
        <p:sp>
          <p:nvSpPr>
            <p:cNvPr id="32" name="Text Box 12"/>
            <p:cNvSpPr txBox="1">
              <a:spLocks noChangeArrowheads="1"/>
            </p:cNvSpPr>
            <p:nvPr/>
          </p:nvSpPr>
          <p:spPr bwMode="auto">
            <a:xfrm>
              <a:off x="5469111" y="5649955"/>
              <a:ext cx="95218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8)]</a:t>
              </a:r>
            </a:p>
          </p:txBody>
        </p:sp>
        <p:sp>
          <p:nvSpPr>
            <p:cNvPr id="33" name="Text Box 13"/>
            <p:cNvSpPr txBox="1">
              <a:spLocks noChangeArrowheads="1"/>
            </p:cNvSpPr>
            <p:nvPr/>
          </p:nvSpPr>
          <p:spPr bwMode="auto">
            <a:xfrm>
              <a:off x="6457194" y="5649912"/>
              <a:ext cx="2386872" cy="339196"/>
            </a:xfrm>
            <a:prstGeom prst="rect">
              <a:avLst/>
            </a:prstGeom>
            <a:noFill/>
            <a:ln w="9525">
              <a:noFill/>
              <a:miter lim="800000"/>
              <a:headEnd/>
              <a:tailEnd/>
            </a:ln>
          </p:spPr>
          <p:txBody>
            <a:bodyPr wrap="none" lIns="92075" tIns="46038" rIns="92075" bIns="46038">
              <a:spAutoFit/>
            </a:bodyPr>
            <a:lstStyle/>
            <a:p>
              <a:r>
                <a:rPr lang="en-US" sz="1600" dirty="0"/>
                <a:t>intLiteral [(“</a:t>
              </a:r>
              <a:r>
                <a:rPr lang="en-US" sz="1600" dirty="0">
                  <a:latin typeface="Consolas" pitchFamily="49" charset="0"/>
                </a:rPr>
                <a:t>100</a:t>
              </a:r>
              <a:r>
                <a:rPr lang="en-US" sz="1600" dirty="0"/>
                <a:t>”, (1, 10)]</a:t>
              </a:r>
            </a:p>
          </p:txBody>
        </p:sp>
      </p:grpSp>
      <p:sp>
        <p:nvSpPr>
          <p:cNvPr id="6" name="Slide Number Placeholder 5">
            <a:extLst>
              <a:ext uri="{FF2B5EF4-FFF2-40B4-BE49-F238E27FC236}">
                <a16:creationId xmlns:a16="http://schemas.microsoft.com/office/drawing/2014/main" id="{E1D109F3-7550-F5E6-6434-6B58F0D1519C}"/>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br>
              <a:rPr lang="en-US" dirty="0"/>
            </a:br>
            <a:r>
              <a:rPr lang="en-US" sz="2400" dirty="0"/>
              <a:t>(continued)</a:t>
            </a:r>
          </a:p>
        </p:txBody>
      </p:sp>
      <p:sp>
        <p:nvSpPr>
          <p:cNvPr id="3" name="Content Placeholder 2"/>
          <p:cNvSpPr>
            <a:spLocks noGrp="1"/>
          </p:cNvSpPr>
          <p:nvPr>
            <p:ph idx="1"/>
          </p:nvPr>
        </p:nvSpPr>
        <p:spPr/>
        <p:txBody>
          <a:bodyPr lIns="182880" tIns="91440"/>
          <a:lstStyle/>
          <a:p>
            <a:pPr marL="91440" indent="0">
              <a:spcBef>
                <a:spcPts val="0"/>
              </a:spcBef>
              <a:buNone/>
            </a:pPr>
            <a:r>
              <a:rPr lang="en-US" sz="1800" dirty="0">
                <a:latin typeface="Consolas" pitchFamily="49" charset="0"/>
                <a:cs typeface="Consolas" pitchFamily="49" charset="0"/>
              </a:rPr>
              <a:t>    else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make parsing decision using lookahead symbol</a:t>
            </a:r>
          </a:p>
          <a:p>
            <a:pPr marL="91440" indent="0">
              <a:spcBef>
                <a:spcPts val="0"/>
              </a:spcBef>
              <a:buNone/>
            </a:pPr>
            <a:r>
              <a:rPr lang="en-US" sz="1800" b="1" dirty="0">
                <a:latin typeface="Consolas" pitchFamily="49" charset="0"/>
                <a:cs typeface="Consolas" pitchFamily="49" charset="0"/>
              </a:rPr>
              <a:t>        var symbol2 = </a:t>
            </a:r>
            <a:r>
              <a:rPr lang="en-US" sz="1800" b="1" dirty="0" err="1">
                <a:latin typeface="Consolas" pitchFamily="49" charset="0"/>
                <a:cs typeface="Consolas" pitchFamily="49" charset="0"/>
              </a:rPr>
              <a:t>scanner.lookahead</a:t>
            </a:r>
            <a:r>
              <a:rPr lang="en-US" sz="1800" b="1" dirty="0">
                <a:latin typeface="Consolas" pitchFamily="49" charset="0"/>
                <a:cs typeface="Consolas" pitchFamily="49" charset="0"/>
              </a:rPr>
              <a:t>(2).</a:t>
            </a:r>
            <a:r>
              <a:rPr lang="en-US" sz="1800" b="1" dirty="0" err="1">
                <a:latin typeface="Consolas" pitchFamily="49" charset="0"/>
                <a:cs typeface="Consolas" pitchFamily="49" charset="0"/>
              </a:rPr>
              <a:t>getSymbol</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if (symbol2 == Symbol.leftParen)</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 if (</a:t>
            </a:r>
            <a:r>
              <a:rPr lang="en-US" sz="1800" b="1" dirty="0" err="1">
                <a:latin typeface="Consolas" pitchFamily="49" charset="0"/>
                <a:cs typeface="Consolas" pitchFamily="49" charset="0"/>
              </a:rPr>
              <a:t>Set.of</a:t>
            </a:r>
            <a:r>
              <a:rPr lang="en-US" sz="1800" b="1" dirty="0">
                <a:latin typeface="Consolas" pitchFamily="49" charset="0"/>
                <a:cs typeface="Consolas" pitchFamily="49" charset="0"/>
              </a:rPr>
              <a:t>(Symbol.assign, </a:t>
            </a:r>
            <a:r>
              <a:rPr lang="en-US" sz="1800" b="1" dirty="0" err="1">
                <a:latin typeface="Consolas" pitchFamily="49" charset="0"/>
                <a:cs typeface="Consolas" pitchFamily="49" charset="0"/>
              </a:rPr>
              <a:t>Symbol.leftBracket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Symbol.dot).contains(symbol2))</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error("Invalid statement.");</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else if (symbol == </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parseCompoundStmt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BC8FD600-EBB0-4DD8-6F1B-87BA9491C5E6}"/>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70</a:t>
            </a:fld>
            <a:endParaRPr lang="en-US"/>
          </a:p>
        </p:txBody>
      </p:sp>
    </p:spTree>
    <p:extLst>
      <p:ext uri="{BB962C8B-B14F-4D97-AF65-F5344CB8AC3E}">
        <p14:creationId xmlns:p14="http://schemas.microsoft.com/office/powerpoint/2010/main" val="35862801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sz="2350" dirty="0"/>
              <a:t>Recall the grammar rules for </a:t>
            </a:r>
            <a:r>
              <a:rPr lang="en-US" sz="2350" dirty="0">
                <a:latin typeface="Consolas" panose="020B0609020204030204" pitchFamily="49" charset="0"/>
              </a:rPr>
              <a:t>variable</a:t>
            </a:r>
            <a:r>
              <a:rPr lang="en-US" sz="2350" dirty="0"/>
              <a:t> and </a:t>
            </a:r>
            <a:r>
              <a:rPr lang="en-US" sz="2350" dirty="0" err="1"/>
              <a:t>variableExpr</a:t>
            </a:r>
            <a:r>
              <a:rPr lang="en-US" sz="2350" dirty="0"/>
              <a:t>.</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endParaRPr lang="en-US" dirty="0"/>
          </a:p>
          <a:p>
            <a:pPr lvl="1"/>
            <a:r>
              <a:rPr lang="en-US" dirty="0"/>
              <a:t>Variables and variable expressions are equivalent with respect to the context-free grammar.</a:t>
            </a:r>
          </a:p>
          <a:p>
            <a:r>
              <a:rPr lang="en-US" sz="2350" dirty="0"/>
              <a:t>To implement methods </a:t>
            </a:r>
            <a:r>
              <a:rPr lang="en-US" sz="2350" dirty="0" err="1">
                <a:latin typeface="Consolas" panose="020B0609020204030204" pitchFamily="49" charset="0"/>
              </a:rPr>
              <a:t>parseVariable</a:t>
            </a:r>
            <a:r>
              <a:rPr lang="en-US" sz="2350" dirty="0">
                <a:latin typeface="Consolas" panose="020B0609020204030204" pitchFamily="49" charset="0"/>
              </a:rPr>
              <a:t>()</a:t>
            </a:r>
            <a:r>
              <a:rPr lang="en-US" sz="2350" dirty="0"/>
              <a:t> and </a:t>
            </a:r>
            <a:r>
              <a:rPr lang="en-US" sz="2350" dirty="0" err="1">
                <a:latin typeface="Consolas" panose="020B0609020204030204" pitchFamily="49" charset="0"/>
              </a:rPr>
              <a:t>parseVariableExpr</a:t>
            </a:r>
            <a:r>
              <a:rPr lang="en-US" sz="2350" dirty="0">
                <a:latin typeface="Consolas" panose="020B0609020204030204" pitchFamily="49" charset="0"/>
              </a:rPr>
              <a:t>()</a:t>
            </a:r>
            <a:r>
              <a:rPr lang="en-US" sz="2350" dirty="0"/>
              <a:t> we use a helper method named </a:t>
            </a:r>
            <a:r>
              <a:rPr lang="en-US" sz="2350" dirty="0" err="1">
                <a:latin typeface="Consolas" panose="020B0609020204030204" pitchFamily="49" charset="0"/>
              </a:rPr>
              <a:t>parseVariableCommon</a:t>
            </a:r>
            <a:r>
              <a:rPr lang="en-US" sz="2350" dirty="0">
                <a:latin typeface="Consolas" panose="020B0609020204030204" pitchFamily="49" charset="0"/>
              </a:rPr>
              <a:t>()</a:t>
            </a:r>
            <a:r>
              <a:rPr lang="en-US" sz="2350" dirty="0"/>
              <a:t> to provide common logic for both methods.</a:t>
            </a:r>
          </a:p>
          <a:p>
            <a:r>
              <a:rPr lang="en-US" sz="2350" dirty="0"/>
              <a:t>The helper method does not handle any parser exceptions but instead throws them back to the calling method where they can be handled appropriately.</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75040AED-F23B-9789-1EE6-79D86174B7BD}"/>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71</a:t>
            </a:fld>
            <a:endParaRPr lang="en-US"/>
          </a:p>
        </p:txBody>
      </p:sp>
    </p:spTree>
    <p:extLst>
      <p:ext uri="{BB962C8B-B14F-4D97-AF65-F5344CB8AC3E}">
        <p14:creationId xmlns:p14="http://schemas.microsoft.com/office/powerpoint/2010/main" val="35069186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r>
              <a:rPr lang="en-US" sz="2400" dirty="0"/>
              <a:t> (continued)</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dirty="0"/>
              <a:t>An outline of the helper method, </a:t>
            </a:r>
            <a:r>
              <a:rPr lang="en-US" dirty="0" err="1">
                <a:latin typeface="Consolas" panose="020B0609020204030204" pitchFamily="49" charset="0"/>
              </a:rPr>
              <a:t>parseVariableCommon</a:t>
            </a:r>
            <a:r>
              <a:rPr lang="en-US" dirty="0">
                <a:latin typeface="Consolas" panose="020B0609020204030204" pitchFamily="49" charset="0"/>
              </a:rPr>
              <a:t>()</a:t>
            </a:r>
            <a:r>
              <a:rPr lang="en-US" dirty="0"/>
              <a:t>, is shown on the next couple of slides.</a:t>
            </a:r>
          </a:p>
          <a:p>
            <a:r>
              <a:rPr lang="en-US" dirty="0"/>
              <a:t>Both </a:t>
            </a:r>
            <a:r>
              <a:rPr lang="en-US" dirty="0">
                <a:latin typeface="Consolas" panose="020B0609020204030204" pitchFamily="49" charset="0"/>
              </a:rPr>
              <a:t>parseVariable()</a:t>
            </a:r>
            <a:r>
              <a:rPr lang="en-US" dirty="0"/>
              <a:t> and </a:t>
            </a:r>
            <a:r>
              <a:rPr lang="en-US" dirty="0" err="1">
                <a:latin typeface="Consolas" panose="020B0609020204030204" pitchFamily="49" charset="0"/>
              </a:rPr>
              <a:t>parseVariableExpr</a:t>
            </a:r>
            <a:r>
              <a:rPr lang="en-US" dirty="0">
                <a:latin typeface="Consolas" panose="020B0609020204030204" pitchFamily="49" charset="0"/>
              </a:rPr>
              <a:t>()</a:t>
            </a:r>
            <a:r>
              <a:rPr lang="en-US" dirty="0"/>
              <a:t> call the helper method to parse the grammar rule for </a:t>
            </a:r>
            <a:r>
              <a:rPr lang="en-US" dirty="0">
                <a:latin typeface="Consolas" panose="020B0609020204030204" pitchFamily="49" charset="0"/>
              </a:rPr>
              <a:t>variable</a:t>
            </a:r>
            <a:r>
              <a:rPr lang="en-US" dirty="0"/>
              <a:t>.</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F8E510A8-38BD-641B-ABC9-FCE52BBC8F8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72</a:t>
            </a:fld>
            <a:endParaRPr lang="en-US"/>
          </a:p>
        </p:txBody>
      </p:sp>
    </p:spTree>
    <p:extLst>
      <p:ext uri="{BB962C8B-B14F-4D97-AF65-F5344CB8AC3E}">
        <p14:creationId xmlns:p14="http://schemas.microsoft.com/office/powerpoint/2010/main" val="3545949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a:xfrm>
            <a:off x="458788" y="1363663"/>
            <a:ext cx="8226425" cy="4935537"/>
          </a:xfrm>
        </p:spPr>
        <p:txBody>
          <a:bodyPr/>
          <a:lstStyle/>
          <a:p>
            <a:pPr marL="91440" indent="0">
              <a:spcBef>
                <a:spcPts val="0"/>
              </a:spcBef>
              <a:buNone/>
            </a:pPr>
            <a:r>
              <a:rPr lang="en-US" sz="1800" dirty="0">
                <a:latin typeface="Consolas" panose="020B0609020204030204" pitchFamily="49" charset="0"/>
              </a:rPr>
              <a:t>private void </a:t>
            </a:r>
            <a:r>
              <a:rPr lang="en-US" sz="1800" dirty="0" err="1">
                <a:latin typeface="Consolas" panose="020B0609020204030204" pitchFamily="49" charset="0"/>
              </a:rPr>
              <a:t>parseVariableCommon</a:t>
            </a:r>
            <a:r>
              <a:rPr lang="en-US" sz="1800" dirty="0">
                <a:latin typeface="Consolas" panose="020B0609020204030204" pitchFamily="49" charset="0"/>
              </a:rPr>
              <a:t>() throws ...</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idToken</a:t>
            </a:r>
            <a:r>
              <a:rPr lang="en-US" sz="1800" dirty="0">
                <a:latin typeface="Consolas" panose="020B0609020204030204" pitchFamily="49" charset="0"/>
              </a:rPr>
              <a:t> = scanner.getToken();</a:t>
            </a:r>
          </a:p>
          <a:p>
            <a:pPr marL="91440" indent="0">
              <a:spcBef>
                <a:spcPts val="0"/>
              </a:spcBef>
              <a:buNone/>
            </a:pPr>
            <a:r>
              <a:rPr lang="en-US" sz="1800" dirty="0">
                <a:latin typeface="Consolas" panose="020B0609020204030204" pitchFamily="49" charset="0"/>
              </a:rPr>
              <a:t>    match(Symbol.identifier);</a:t>
            </a:r>
          </a:p>
          <a:p>
            <a:pPr marL="91440" indent="0">
              <a:spcBef>
                <a:spcPts val="0"/>
              </a:spcBef>
              <a:buNone/>
            </a:pPr>
            <a:r>
              <a:rPr lang="en-US" sz="1800" dirty="0">
                <a:latin typeface="Consolas" panose="020B0609020204030204" pitchFamily="49" charset="0"/>
              </a:rPr>
              <a:t>    var idType = idTable.get(</a:t>
            </a:r>
            <a:r>
              <a:rPr lang="en-US" sz="1800" dirty="0" err="1">
                <a:latin typeface="Consolas" panose="020B0609020204030204" pitchFamily="49" charset="0"/>
              </a:rPr>
              <a:t>idToken.getText</a:t>
            </a:r>
            <a:r>
              <a:rPr lang="en-US" sz="1800" dirty="0">
                <a:latin typeface="Consolas" panose="020B0609020204030204" pitchFamily="49" charset="0"/>
              </a:rPr>
              <a:t>());</a:t>
            </a:r>
          </a:p>
          <a:p>
            <a:pPr marL="91440" indent="0">
              <a:spcBef>
                <a:spcPts val="0"/>
              </a:spcBef>
              <a:buNone/>
            </a:pP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if (idType == null)</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 "\" has not been declared.";</a:t>
            </a:r>
          </a:p>
          <a:p>
            <a:pPr marL="9144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else if (idType != IdType.variableId)</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 "\" is not a variable.";</a:t>
            </a:r>
          </a:p>
          <a:p>
            <a:pPr marL="9144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9144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3044A394-A422-5B56-3FEF-9C136BDA0E33}"/>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73</a:t>
            </a:fld>
            <a:endParaRPr lang="en-US"/>
          </a:p>
        </p:txBody>
      </p:sp>
    </p:spTree>
    <p:extLst>
      <p:ext uri="{BB962C8B-B14F-4D97-AF65-F5344CB8AC3E}">
        <p14:creationId xmlns:p14="http://schemas.microsoft.com/office/powerpoint/2010/main" val="4591369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br>
              <a:rPr lang="en-US" dirty="0"/>
            </a:br>
            <a:r>
              <a:rPr lang="en-US" sz="2400" dirty="0"/>
              <a:t>(continued)</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p:txBody>
          <a:bodyPr/>
          <a:lstStyle/>
          <a:p>
            <a:pPr marL="91440" indent="0">
              <a:spcBef>
                <a:spcPts val="100"/>
              </a:spcBef>
              <a:buNone/>
            </a:pPr>
            <a:r>
              <a:rPr lang="en-US" sz="1800" dirty="0">
                <a:latin typeface="Consolas" panose="020B0609020204030204" pitchFamily="49" charset="0"/>
              </a:rPr>
              <a:t>    while (scanner.getSymbol().</a:t>
            </a:r>
            <a:r>
              <a:rPr lang="en-US" sz="1800" dirty="0" err="1">
                <a:latin typeface="Consolas" panose="020B0609020204030204" pitchFamily="49" charset="0"/>
              </a:rPr>
              <a:t>isSelectorStarter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if (scanner.getSymbol() == </a:t>
            </a:r>
            <a:r>
              <a:rPr lang="en-US" sz="1800" dirty="0" err="1">
                <a:latin typeface="Consolas" panose="020B0609020204030204" pitchFamily="49" charset="0"/>
              </a:rPr>
              <a:t>Symbol.leftBracket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parseIndexExpr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else if (scanner.getSymbol() == Symbol.dot)</a:t>
            </a:r>
          </a:p>
          <a:p>
            <a:pPr marL="9144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parseFieldExpr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52597A7C-F89E-C965-DB0C-16604F1C2F6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74</a:t>
            </a:fld>
            <a:endParaRPr lang="en-US"/>
          </a:p>
        </p:txBody>
      </p:sp>
    </p:spTree>
    <p:extLst>
      <p:ext uri="{BB962C8B-B14F-4D97-AF65-F5344CB8AC3E}">
        <p14:creationId xmlns:p14="http://schemas.microsoft.com/office/powerpoint/2010/main" val="20166994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172F8-0982-4B48-801A-6C360CED6471}"/>
              </a:ext>
            </a:extLst>
          </p:cNvPr>
          <p:cNvSpPr>
            <a:spLocks noGrp="1"/>
          </p:cNvSpPr>
          <p:nvPr>
            <p:ph type="title"/>
          </p:nvPr>
        </p:nvSpPr>
        <p:spPr/>
        <p:txBody>
          <a:bodyPr/>
          <a:lstStyle/>
          <a:p>
            <a:r>
              <a:rPr lang="en-US" dirty="0"/>
              <a:t>Method </a:t>
            </a:r>
            <a:r>
              <a:rPr lang="en-US" dirty="0">
                <a:latin typeface="Consolas" panose="020B0609020204030204" pitchFamily="49" charset="0"/>
              </a:rPr>
              <a:t>parseVariable()</a:t>
            </a:r>
          </a:p>
        </p:txBody>
      </p:sp>
      <p:sp>
        <p:nvSpPr>
          <p:cNvPr id="3" name="Content Placeholder 2">
            <a:extLst>
              <a:ext uri="{FF2B5EF4-FFF2-40B4-BE49-F238E27FC236}">
                <a16:creationId xmlns:a16="http://schemas.microsoft.com/office/drawing/2014/main" id="{3B784BBB-25A4-4270-BAC5-34E5FB0C06FE}"/>
              </a:ext>
            </a:extLst>
          </p:cNvPr>
          <p:cNvSpPr>
            <a:spLocks noGrp="1"/>
          </p:cNvSpPr>
          <p:nvPr>
            <p:ph idx="1"/>
          </p:nvPr>
        </p:nvSpPr>
        <p:spPr>
          <a:xfrm>
            <a:off x="458788" y="1363663"/>
            <a:ext cx="8321040" cy="4935537"/>
          </a:xfrm>
        </p:spPr>
        <p:txBody>
          <a:bodyPr/>
          <a:lstStyle/>
          <a:p>
            <a:r>
              <a:rPr lang="en-US" dirty="0"/>
              <a:t>Method </a:t>
            </a:r>
            <a:r>
              <a:rPr lang="en-US" dirty="0">
                <a:latin typeface="Consolas" panose="020B0609020204030204" pitchFamily="49" charset="0"/>
              </a:rPr>
              <a:t>parseVariable()</a:t>
            </a:r>
            <a:r>
              <a:rPr lang="en-US" dirty="0"/>
              <a:t> simply calls the helper method to parse its grammar rule.</a:t>
            </a:r>
          </a:p>
          <a:p>
            <a:pPr marL="457200" lvl="1" indent="0">
              <a:buNone/>
            </a:pPr>
            <a:r>
              <a:rPr lang="en-US" sz="1800" dirty="0">
                <a:latin typeface="Consolas" panose="020B0609020204030204" pitchFamily="49" charset="0"/>
              </a:rPr>
              <a:t>private void </a:t>
            </a:r>
            <a:r>
              <a:rPr lang="en-US" sz="1800" dirty="0" err="1">
                <a:latin typeface="Consolas" panose="020B0609020204030204" pitchFamily="49" charset="0"/>
              </a:rPr>
              <a:t>parseVariable</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try</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catch (</a:t>
            </a:r>
            <a:r>
              <a:rPr lang="en-US" sz="1800" dirty="0" err="1">
                <a:latin typeface="Consolas" panose="020B0609020204030204" pitchFamily="49" charset="0"/>
              </a:rPr>
              <a:t>ParserException</a:t>
            </a:r>
            <a:r>
              <a:rPr lang="en-US" sz="1800" dirty="0">
                <a:latin typeface="Consolas" panose="020B0609020204030204" pitchFamily="49" charset="0"/>
              </a:rPr>
              <a:t> e)</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errorHandler.reportError</a:t>
            </a:r>
            <a:r>
              <a:rPr lang="en-US" sz="1800" dirty="0">
                <a:latin typeface="Consolas" panose="020B0609020204030204" pitchFamily="49" charset="0"/>
              </a:rPr>
              <a:t>(e);</a:t>
            </a:r>
          </a:p>
          <a:p>
            <a:pPr marL="457200" lvl="1" indent="0">
              <a:spcBef>
                <a:spcPts val="200"/>
              </a:spcBef>
              <a:buNone/>
            </a:pPr>
            <a:r>
              <a:rPr lang="en-US" sz="1800" dirty="0">
                <a:latin typeface="Consolas" panose="020B0609020204030204" pitchFamily="49" charset="0"/>
              </a:rPr>
              <a:t>        recover(</a:t>
            </a:r>
            <a:r>
              <a:rPr lang="en-US" sz="1800" dirty="0" err="1">
                <a:latin typeface="Consolas" panose="020B0609020204030204" pitchFamily="49" charset="0"/>
              </a:rPr>
              <a:t>emptySet</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a:spcBef>
                <a:spcPts val="600"/>
              </a:spcBef>
            </a:pPr>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 is implemented similarly.</a:t>
            </a:r>
          </a:p>
        </p:txBody>
      </p:sp>
      <p:sp>
        <p:nvSpPr>
          <p:cNvPr id="4" name="Footer Placeholder 3">
            <a:extLst>
              <a:ext uri="{FF2B5EF4-FFF2-40B4-BE49-F238E27FC236}">
                <a16:creationId xmlns:a16="http://schemas.microsoft.com/office/drawing/2014/main" id="{6227ADE5-5A2B-4600-AFAE-D36514274660}"/>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B1C7B876-6B52-9932-D7C6-322B73260257}"/>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75</a:t>
            </a:fld>
            <a:endParaRPr lang="en-US"/>
          </a:p>
        </p:txBody>
      </p:sp>
    </p:spTree>
    <p:extLst>
      <p:ext uri="{BB962C8B-B14F-4D97-AF65-F5344CB8AC3E}">
        <p14:creationId xmlns:p14="http://schemas.microsoft.com/office/powerpoint/2010/main" val="40804095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r>
              <a:rPr lang="en-US" dirty="0"/>
              <a:t>Members</a:t>
            </a:r>
          </a:p>
          <a:p>
            <a:pPr lvl="1"/>
            <a:r>
              <a:rPr lang="en-US" dirty="0"/>
              <a:t>parsing methods such as </a:t>
            </a:r>
            <a:r>
              <a:rPr lang="en-US" dirty="0">
                <a:latin typeface="Consolas" panose="020B0609020204030204" pitchFamily="49" charset="0"/>
              </a:rPr>
              <a:t>parseProgram()</a:t>
            </a:r>
            <a:r>
              <a:rPr lang="en-US" dirty="0"/>
              <a:t>, </a:t>
            </a:r>
            <a:r>
              <a:rPr lang="en-US" dirty="0">
                <a:latin typeface="Consolas" panose="020B0609020204030204" pitchFamily="49" charset="0"/>
              </a:rPr>
              <a:t>parseVarDecl()</a:t>
            </a:r>
            <a:r>
              <a:rPr lang="en-US" dirty="0"/>
              <a:t>, </a:t>
            </a:r>
            <a:r>
              <a:rPr lang="en-US" dirty="0" err="1">
                <a:latin typeface="Consolas" panose="020B0609020204030204" pitchFamily="49" charset="0"/>
              </a:rPr>
              <a:t>parseExpression</a:t>
            </a:r>
            <a:r>
              <a:rPr lang="en-US" dirty="0">
                <a:latin typeface="Consolas" panose="020B0609020204030204" pitchFamily="49" charset="0"/>
              </a:rPr>
              <a:t>()</a:t>
            </a:r>
            <a:r>
              <a:rPr lang="en-US" dirty="0"/>
              <a:t>, and </a:t>
            </a:r>
            <a:r>
              <a:rPr lang="en-US" dirty="0">
                <a:latin typeface="Consolas" panose="020B0609020204030204" pitchFamily="49" charset="0"/>
              </a:rPr>
              <a:t>parseLoopStmt()</a:t>
            </a:r>
          </a:p>
          <a:p>
            <a:pPr lvl="1"/>
            <a:r>
              <a:rPr lang="en-US" dirty="0"/>
              <a:t>helper methods such as </a:t>
            </a:r>
            <a:r>
              <a:rPr lang="en-US" dirty="0">
                <a:latin typeface="Consolas" panose="020B0609020204030204" pitchFamily="49" charset="0"/>
              </a:rPr>
              <a:t>match()</a:t>
            </a:r>
            <a:r>
              <a:rPr lang="en-US" dirty="0"/>
              <a:t>, </a:t>
            </a:r>
            <a:r>
              <a:rPr lang="en-US" dirty="0">
                <a:latin typeface="Consolas" panose="020B0609020204030204" pitchFamily="49" charset="0"/>
              </a:rPr>
              <a:t>recover()</a:t>
            </a:r>
            <a:r>
              <a:rPr lang="en-US" dirty="0"/>
              <a:t>, and </a:t>
            </a:r>
            <a:r>
              <a:rPr lang="en-US" dirty="0">
                <a:latin typeface="Consolas" panose="020B0609020204030204" pitchFamily="49" charset="0"/>
              </a:rPr>
              <a:t>error()</a:t>
            </a:r>
          </a:p>
          <a:p>
            <a:pPr lvl="1"/>
            <a:r>
              <a:rPr lang="en-US" dirty="0"/>
              <a:t>fields </a:t>
            </a:r>
            <a:r>
              <a:rPr lang="en-US" dirty="0">
                <a:latin typeface="Consolas" panose="020B0609020204030204" pitchFamily="49" charset="0"/>
              </a:rPr>
              <a:t>scanner</a:t>
            </a:r>
            <a:r>
              <a:rPr lang="en-US" dirty="0"/>
              <a:t>, </a:t>
            </a:r>
            <a:r>
              <a:rPr lang="en-US" dirty="0" err="1">
                <a:latin typeface="Consolas" panose="020B0609020204030204" pitchFamily="49" charset="0"/>
              </a:rPr>
              <a:t>idTable</a:t>
            </a:r>
            <a:r>
              <a:rPr lang="en-US" dirty="0"/>
              <a:t>, and </a:t>
            </a:r>
            <a:r>
              <a:rPr lang="en-US" dirty="0" err="1">
                <a:latin typeface="Consolas" panose="020B0609020204030204" pitchFamily="49" charset="0"/>
              </a:rPr>
              <a:t>errorHandler</a:t>
            </a:r>
            <a:endParaRPr lang="en-US" dirty="0">
              <a:latin typeface="Consolas" panose="020B0609020204030204" pitchFamily="49" charset="0"/>
            </a:endParaRPr>
          </a:p>
          <a:p>
            <a:pPr lvl="1"/>
            <a:r>
              <a:rPr lang="en-US" dirty="0"/>
              <a:t>temporary field </a:t>
            </a:r>
            <a:r>
              <a:rPr lang="en-US" dirty="0" err="1">
                <a:latin typeface="Consolas" panose="020B0609020204030204" pitchFamily="49" charset="0"/>
              </a:rPr>
              <a:t>emptySet</a:t>
            </a:r>
            <a:r>
              <a:rPr lang="en-US" dirty="0"/>
              <a:t> needed only for version 1 of the parser</a:t>
            </a:r>
          </a:p>
          <a:p>
            <a:r>
              <a:rPr lang="en-US" dirty="0"/>
              <a:t>Constructor</a:t>
            </a:r>
          </a:p>
          <a:p>
            <a:pPr marL="457200" lvl="1" indent="0">
              <a:buNone/>
            </a:pPr>
            <a:r>
              <a:rPr lang="en-US" sz="1800" dirty="0">
                <a:latin typeface="Consolas" panose="020B0609020204030204" pitchFamily="49" charset="0"/>
              </a:rPr>
              <a:t>public Parser(Scanner </a:t>
            </a:r>
            <a:r>
              <a:rPr lang="en-US" sz="1800" dirty="0" err="1">
                <a:latin typeface="Consolas" panose="020B0609020204030204" pitchFamily="49" charset="0"/>
              </a:rPr>
              <a:t>scanner</a:t>
            </a:r>
            <a:r>
              <a:rPr lang="en-US" sz="1800" dirty="0">
                <a:latin typeface="Consolas" panose="020B0609020204030204" pitchFamily="49" charset="0"/>
              </a:rPr>
              <a:t>,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idTable</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ErrorHandler </a:t>
            </a:r>
            <a:r>
              <a:rPr lang="en-US" sz="1800" dirty="0" err="1">
                <a:latin typeface="Consolas" panose="020B0609020204030204" pitchFamily="49" charset="0"/>
              </a:rPr>
              <a:t>errorHandler</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this.scanner</a:t>
            </a:r>
            <a:r>
              <a:rPr lang="en-US" sz="1800" dirty="0">
                <a:latin typeface="Consolas" panose="020B0609020204030204" pitchFamily="49" charset="0"/>
              </a:rPr>
              <a:t> = scanner;</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this.idTable</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this.errorHandler</a:t>
            </a:r>
            <a:r>
              <a:rPr lang="en-US" sz="1800" dirty="0">
                <a:latin typeface="Consolas" panose="020B0609020204030204" pitchFamily="49" charset="0"/>
              </a:rPr>
              <a:t> = </a:t>
            </a:r>
            <a:r>
              <a:rPr lang="en-US" sz="1800" dirty="0" err="1">
                <a:latin typeface="Consolas" panose="020B0609020204030204" pitchFamily="49" charset="0"/>
              </a:rPr>
              <a:t>errorHandler</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7" name="Slide Number Placeholder 6">
            <a:extLst>
              <a:ext uri="{FF2B5EF4-FFF2-40B4-BE49-F238E27FC236}">
                <a16:creationId xmlns:a16="http://schemas.microsoft.com/office/drawing/2014/main" id="{4FB98722-715A-DFC9-FE51-49387E126D4B}"/>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76</a:t>
            </a:fld>
            <a:endParaRPr lang="en-US"/>
          </a:p>
        </p:txBody>
      </p:sp>
    </p:spTree>
    <p:extLst>
      <p:ext uri="{BB962C8B-B14F-4D97-AF65-F5344CB8AC3E}">
        <p14:creationId xmlns:p14="http://schemas.microsoft.com/office/powerpoint/2010/main" val="33612496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Using 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a:xfrm>
            <a:off x="289560" y="1363663"/>
            <a:ext cx="8778240" cy="4935537"/>
          </a:xfrm>
        </p:spPr>
        <p:txBody>
          <a:bodyPr/>
          <a:lstStyle/>
          <a:p>
            <a:pPr marL="0"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errorHandler</a:t>
            </a:r>
            <a:r>
              <a:rPr lang="en-US" sz="1800" dirty="0">
                <a:latin typeface="Consolas" panose="020B0609020204030204" pitchFamily="49" charset="0"/>
              </a:rPr>
              <a:t> = new ErrorHandler();</a:t>
            </a:r>
          </a:p>
          <a:p>
            <a:pPr marL="0"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fileReader</a:t>
            </a:r>
            <a:r>
              <a:rPr lang="en-US" sz="1800" dirty="0">
                <a:latin typeface="Consolas" panose="020B0609020204030204" pitchFamily="49" charset="0"/>
              </a:rPr>
              <a:t> = new </a:t>
            </a:r>
            <a:r>
              <a:rPr lang="en-US" sz="1800" dirty="0" err="1">
                <a:latin typeface="Consolas" panose="020B0609020204030204" pitchFamily="49" charset="0"/>
              </a:rPr>
              <a:t>FileReader</a:t>
            </a:r>
            <a:r>
              <a:rPr lang="en-US" sz="1800" dirty="0">
                <a:latin typeface="Consolas" panose="020B0609020204030204" pitchFamily="49" charset="0"/>
              </a:rPr>
              <a:t>(</a:t>
            </a:r>
            <a:r>
              <a:rPr lang="en-US" sz="1800" dirty="0" err="1">
                <a:latin typeface="Consolas" panose="020B0609020204030204" pitchFamily="49" charset="0"/>
              </a:rPr>
              <a:t>sourceFile</a:t>
            </a:r>
            <a:r>
              <a:rPr lang="en-US" sz="1800" dirty="0">
                <a:latin typeface="Consolas" panose="020B0609020204030204" pitchFamily="49" charset="0"/>
              </a:rPr>
              <a:t>, StandardCharsets.UTF_8);</a:t>
            </a:r>
          </a:p>
          <a:p>
            <a:pPr marL="0" indent="0">
              <a:spcBef>
                <a:spcPts val="200"/>
              </a:spcBef>
              <a:buNone/>
            </a:pPr>
            <a:r>
              <a:rPr lang="en-US" sz="1800" dirty="0">
                <a:latin typeface="Consolas" panose="020B0609020204030204" pitchFamily="49" charset="0"/>
              </a:rPr>
              <a:t>var reader  = new </a:t>
            </a:r>
            <a:r>
              <a:rPr lang="en-US" sz="1800" dirty="0" err="1">
                <a:latin typeface="Consolas" panose="020B0609020204030204" pitchFamily="49" charset="0"/>
              </a:rPr>
              <a:t>BufferedReader</a:t>
            </a:r>
            <a:r>
              <a:rPr lang="en-US" sz="1800" dirty="0">
                <a:latin typeface="Consolas" panose="020B0609020204030204" pitchFamily="49" charset="0"/>
              </a:rPr>
              <a:t>(</a:t>
            </a:r>
            <a:r>
              <a:rPr lang="en-US" sz="1800" dirty="0" err="1">
                <a:latin typeface="Consolas" panose="020B0609020204030204" pitchFamily="49" charset="0"/>
              </a:rPr>
              <a:t>fileReader</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var source  = new Source(reader);</a:t>
            </a:r>
          </a:p>
          <a:p>
            <a:pPr marL="0" indent="0">
              <a:spcBef>
                <a:spcPts val="200"/>
              </a:spcBef>
              <a:buNone/>
            </a:pPr>
            <a:r>
              <a:rPr lang="en-US" sz="1800" dirty="0">
                <a:latin typeface="Consolas" panose="020B0609020204030204" pitchFamily="49" charset="0"/>
              </a:rPr>
              <a:t>var scanner = new Scanner(source, 4, </a:t>
            </a:r>
            <a:r>
              <a:rPr lang="en-US" sz="1800" dirty="0" err="1">
                <a:latin typeface="Consolas" panose="020B0609020204030204" pitchFamily="49" charset="0"/>
              </a:rPr>
              <a:t>errorHandler</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idTable</a:t>
            </a:r>
            <a:r>
              <a:rPr lang="en-US" sz="1800" dirty="0">
                <a:latin typeface="Consolas" panose="020B0609020204030204" pitchFamily="49" charset="0"/>
              </a:rPr>
              <a:t> = new </a:t>
            </a:r>
            <a:r>
              <a:rPr lang="en-US" sz="1800" dirty="0" err="1">
                <a:latin typeface="Consolas" panose="020B0609020204030204" pitchFamily="49" charset="0"/>
              </a:rPr>
              <a:t>IdTable</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var parser  = new Parser(scanner,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a:t>
            </a:r>
          </a:p>
          <a:p>
            <a:pPr marL="0" indent="0">
              <a:spcBef>
                <a:spcPts val="200"/>
              </a:spcBef>
              <a:buNone/>
            </a:pPr>
            <a:r>
              <a:rPr lang="en-US" sz="1800" dirty="0" err="1">
                <a:latin typeface="Consolas" panose="020B0609020204030204" pitchFamily="49" charset="0"/>
              </a:rPr>
              <a:t>parser.parseProgram</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7" name="Slide Number Placeholder 6">
            <a:extLst>
              <a:ext uri="{FF2B5EF4-FFF2-40B4-BE49-F238E27FC236}">
                <a16:creationId xmlns:a16="http://schemas.microsoft.com/office/drawing/2014/main" id="{F2F4EB83-DE27-F31B-7BB0-CC9A18BB31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77</a:t>
            </a:fld>
            <a:endParaRPr lang="en-US"/>
          </a:p>
        </p:txBody>
      </p:sp>
    </p:spTree>
    <p:extLst>
      <p:ext uri="{BB962C8B-B14F-4D97-AF65-F5344CB8AC3E}">
        <p14:creationId xmlns:p14="http://schemas.microsoft.com/office/powerpoint/2010/main" val="145118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©SoftMoore Consulting</a:t>
            </a:r>
          </a:p>
        </p:txBody>
      </p:sp>
      <p:sp>
        <p:nvSpPr>
          <p:cNvPr id="6148" name="Rectangle 2"/>
          <p:cNvSpPr>
            <a:spLocks noGrp="1" noChangeArrowheads="1"/>
          </p:cNvSpPr>
          <p:nvPr>
            <p:ph type="title"/>
          </p:nvPr>
        </p:nvSpPr>
        <p:spPr/>
        <p:txBody>
          <a:bodyPr/>
          <a:lstStyle/>
          <a:p>
            <a:r>
              <a:rPr lang="en-US"/>
              <a:t>Functions of the Parser</a:t>
            </a:r>
          </a:p>
        </p:txBody>
      </p:sp>
      <p:sp>
        <p:nvSpPr>
          <p:cNvPr id="6149" name="Rectangle 3"/>
          <p:cNvSpPr>
            <a:spLocks noGrp="1" noChangeArrowheads="1"/>
          </p:cNvSpPr>
          <p:nvPr>
            <p:ph type="body" idx="1"/>
          </p:nvPr>
        </p:nvSpPr>
        <p:spPr/>
        <p:txBody>
          <a:bodyPr/>
          <a:lstStyle/>
          <a:p>
            <a:r>
              <a:rPr lang="en-US" dirty="0"/>
              <a:t>Language recognition based on syntax, as defined by a context-free grammar</a:t>
            </a:r>
          </a:p>
          <a:p>
            <a:r>
              <a:rPr lang="en-US"/>
              <a:t>Error Handling/Recovery</a:t>
            </a:r>
            <a:endParaRPr lang="en-US" dirty="0"/>
          </a:p>
          <a:p>
            <a:r>
              <a:rPr lang="en-US" dirty="0"/>
              <a:t>Generation of intermediate representation</a:t>
            </a:r>
            <a:br>
              <a:rPr lang="en-US" dirty="0"/>
            </a:br>
            <a:r>
              <a:rPr lang="en-US" dirty="0"/>
              <a:t>(We will generate abstract syntax trees.)</a:t>
            </a:r>
          </a:p>
        </p:txBody>
      </p:sp>
      <p:sp>
        <p:nvSpPr>
          <p:cNvPr id="2" name="TextBox 1"/>
          <p:cNvSpPr txBox="1"/>
          <p:nvPr/>
        </p:nvSpPr>
        <p:spPr>
          <a:xfrm>
            <a:off x="1123781" y="4191000"/>
            <a:ext cx="6896439" cy="1200329"/>
          </a:xfrm>
          <a:prstGeom prst="rect">
            <a:avLst/>
          </a:prstGeom>
          <a:noFill/>
          <a:ln>
            <a:solidFill>
              <a:schemeClr val="tx1"/>
            </a:solidFill>
          </a:ln>
        </p:spPr>
        <p:txBody>
          <a:bodyPr wrap="none" rtlCol="0">
            <a:spAutoFit/>
          </a:bodyPr>
          <a:lstStyle/>
          <a:p>
            <a:pPr algn="l"/>
            <a:r>
              <a:rPr lang="en-US" dirty="0"/>
              <a:t>The primary focus of this chapter is language</a:t>
            </a:r>
          </a:p>
          <a:p>
            <a:pPr algn="l"/>
            <a:r>
              <a:rPr lang="en-US" dirty="0"/>
              <a:t>recognition.  Subsequent chapters will cover error</a:t>
            </a:r>
          </a:p>
          <a:p>
            <a:pPr algn="l"/>
            <a:r>
              <a:rPr lang="en-US" dirty="0"/>
              <a:t>recovery and generation of abstract syntax trees.</a:t>
            </a:r>
          </a:p>
        </p:txBody>
      </p:sp>
      <p:sp>
        <p:nvSpPr>
          <p:cNvPr id="4" name="Slide Number Placeholder 3">
            <a:extLst>
              <a:ext uri="{FF2B5EF4-FFF2-40B4-BE49-F238E27FC236}">
                <a16:creationId xmlns:a16="http://schemas.microsoft.com/office/drawing/2014/main" id="{E3CCEBAD-830C-878F-AC8E-F66CD75C54EE}"/>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2" name="Rectangle 2"/>
          <p:cNvSpPr>
            <a:spLocks noGrp="1" noChangeArrowheads="1"/>
          </p:cNvSpPr>
          <p:nvPr>
            <p:ph type="title"/>
          </p:nvPr>
        </p:nvSpPr>
        <p:spPr/>
        <p:txBody>
          <a:bodyPr/>
          <a:lstStyle/>
          <a:p>
            <a:r>
              <a:rPr lang="en-US"/>
              <a:t>Recursive Descent Parsing</a:t>
            </a:r>
          </a:p>
        </p:txBody>
      </p:sp>
      <p:sp>
        <p:nvSpPr>
          <p:cNvPr id="7173" name="Rectangle 3"/>
          <p:cNvSpPr>
            <a:spLocks noGrp="1" noChangeArrowheads="1"/>
          </p:cNvSpPr>
          <p:nvPr>
            <p:ph type="body" idx="1"/>
          </p:nvPr>
        </p:nvSpPr>
        <p:spPr/>
        <p:txBody>
          <a:bodyPr/>
          <a:lstStyle/>
          <a:p>
            <a:r>
              <a:rPr lang="en-US" dirty="0"/>
              <a:t>Parsing technique used in this course: recursive descent with k lookahead tokens.</a:t>
            </a:r>
          </a:p>
          <a:p>
            <a:pPr lvl="1">
              <a:buFontTx/>
              <a:buNone/>
            </a:pPr>
            <a:r>
              <a:rPr lang="en-US" dirty="0"/>
              <a:t>(Briefly discuss other options.)</a:t>
            </a:r>
          </a:p>
          <a:p>
            <a:r>
              <a:rPr lang="en-US" dirty="0"/>
              <a:t>Uses recursive methods to “descend” through the parse tree (top-down parsing) as it parses a program.</a:t>
            </a:r>
          </a:p>
          <a:p>
            <a:r>
              <a:rPr lang="en-US" dirty="0"/>
              <a:t>The parser is constructed systematically from the grammar using a set of programming refinements.</a:t>
            </a:r>
          </a:p>
        </p:txBody>
      </p:sp>
      <p:sp>
        <p:nvSpPr>
          <p:cNvPr id="3" name="Slide Number Placeholder 2">
            <a:extLst>
              <a:ext uri="{FF2B5EF4-FFF2-40B4-BE49-F238E27FC236}">
                <a16:creationId xmlns:a16="http://schemas.microsoft.com/office/drawing/2014/main" id="{AF56BB08-1872-08FB-D61C-A1076682C10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8220</TotalTime>
  <Words>6636</Words>
  <Application>Microsoft Office PowerPoint</Application>
  <PresentationFormat>On-screen Show (4:3)</PresentationFormat>
  <Paragraphs>1020</Paragraphs>
  <Slides>77</Slides>
  <Notes>61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Calibri</vt:lpstr>
      <vt:lpstr>Consolas</vt:lpstr>
      <vt:lpstr>Symbol</vt:lpstr>
      <vt:lpstr>SoftMoore2</vt:lpstr>
      <vt:lpstr>Syntax Analysis (a.k.a. Parsing)</vt:lpstr>
      <vt:lpstr>Example: parseLoopStmt()</vt:lpstr>
      <vt:lpstr>Example: parseLoopStmt() (Version 1)</vt:lpstr>
      <vt:lpstr>Example: parseLoopStmt() (Version 2)</vt:lpstr>
      <vt:lpstr>Comments on Version 2 of parseLoopStmt()</vt:lpstr>
      <vt:lpstr>Parser</vt:lpstr>
      <vt:lpstr>Parser (continued)</vt:lpstr>
      <vt:lpstr>Functions of the Parser</vt:lpstr>
      <vt:lpstr>Recursive Descent Parsing</vt:lpstr>
      <vt:lpstr>Initial Grammar Transformations</vt:lpstr>
      <vt:lpstr>Parsing Guideline 1</vt:lpstr>
      <vt:lpstr>Recursive Descent Parsing Methods</vt:lpstr>
      <vt:lpstr>Recursive Descent Parsing Methods (continued)</vt:lpstr>
      <vt:lpstr>Parsing the “Right” Side of a Rule</vt:lpstr>
      <vt:lpstr>Parsing Guideline 2</vt:lpstr>
      <vt:lpstr>Example: Recursive Descent Parsing Refinement 2</vt:lpstr>
      <vt:lpstr>Parsing Guideline 3</vt:lpstr>
      <vt:lpstr>Parsing Guideline 4</vt:lpstr>
      <vt:lpstr>Example: Application of the Parsing Guidelines</vt:lpstr>
      <vt:lpstr>First Sets</vt:lpstr>
      <vt:lpstr>First Set Examples from CPRL</vt:lpstr>
      <vt:lpstr>Computing First Sets</vt:lpstr>
      <vt:lpstr>Strategy for Computing First Sets</vt:lpstr>
      <vt:lpstr>Follow Sets</vt:lpstr>
      <vt:lpstr>Follow Sets from CPRL: Example 1</vt:lpstr>
      <vt:lpstr>Follow Sets from CPRL: Example 2</vt:lpstr>
      <vt:lpstr>Rules for Computing Follow Sets</vt:lpstr>
      <vt:lpstr>Strategy for Computing Follow Sets</vt:lpstr>
      <vt:lpstr>Parsing Guideline 5</vt:lpstr>
      <vt:lpstr>Example: Parsing Guideline 5</vt:lpstr>
      <vt:lpstr>Helper Methods in Class Symbol</vt:lpstr>
      <vt:lpstr>Method isStmtStarter()</vt:lpstr>
      <vt:lpstr>Method isInitialDeclStarter()</vt:lpstr>
      <vt:lpstr>Using Helper Methods in Class Symbol</vt:lpstr>
      <vt:lpstr>Parsing Guideline 6</vt:lpstr>
      <vt:lpstr>Parsing Guideline 7</vt:lpstr>
      <vt:lpstr>Helper Method matchCurrentSymbol()</vt:lpstr>
      <vt:lpstr>Example: Parsing Guideline 7</vt:lpstr>
      <vt:lpstr>Parsing Guideline 8</vt:lpstr>
      <vt:lpstr>Example: Parsing Guideline 8</vt:lpstr>
      <vt:lpstr>LL(k) Grammars</vt:lpstr>
      <vt:lpstr>LL(k) Grammars (continued)</vt:lpstr>
      <vt:lpstr>A Quote on LL(k) Parsers</vt:lpstr>
      <vt:lpstr>Recursive Decent Parsing</vt:lpstr>
      <vt:lpstr>Recursive Decent Parsing (continued)</vt:lpstr>
      <vt:lpstr>Recursive Decent Parsing (continued)</vt:lpstr>
      <vt:lpstr>Developing a Parser</vt:lpstr>
      <vt:lpstr>Developing a Parser for CPRL Version 1: Language Recognition</vt:lpstr>
      <vt:lpstr>Variables versus Variable Expressions</vt:lpstr>
      <vt:lpstr>Variables versus Variable Expressions (continued)</vt:lpstr>
      <vt:lpstr>Handling Grammar Limitations</vt:lpstr>
      <vt:lpstr>Handling Grammar Limitations (continued)</vt:lpstr>
      <vt:lpstr>Possible Solutions for Parsing a Statement</vt:lpstr>
      <vt:lpstr>Possible Solutions for Parsing a Statement (continued)</vt:lpstr>
      <vt:lpstr>Declaration versus Applied Occurrence</vt:lpstr>
      <vt:lpstr>Scope</vt:lpstr>
      <vt:lpstr>Scope and Visibility: Procedures</vt:lpstr>
      <vt:lpstr>Scope and Visibility: Records and Fields</vt:lpstr>
      <vt:lpstr>Class IdTable (Version 1)</vt:lpstr>
      <vt:lpstr>Handling Scopes within Class IdTable</vt:lpstr>
      <vt:lpstr>Handling Scopes within Class IdTable (continued)</vt:lpstr>
      <vt:lpstr>Handling Scopes within Class IdTable (continued)</vt:lpstr>
      <vt:lpstr>Adding Declarations to IdTable</vt:lpstr>
      <vt:lpstr>Using IdTable to Check Applied Occurrences of Identifiers</vt:lpstr>
      <vt:lpstr>Example Using IdTable to Check Applied Occurrences of Identifiers</vt:lpstr>
      <vt:lpstr>Example Using IdTable to Check Applied Occurrences of Identifiers (continued)</vt:lpstr>
      <vt:lpstr>Example: Parsing a Procedure Declaration</vt:lpstr>
      <vt:lpstr>Example: Parsing a Procedure Declaration (continued)</vt:lpstr>
      <vt:lpstr>Example: Parsing a Statement</vt:lpstr>
      <vt:lpstr>Example: Parsing a Statement (continued)</vt:lpstr>
      <vt:lpstr>Implementing methods parseVariable() and parseVariableExpr()</vt:lpstr>
      <vt:lpstr>Implementing methods parseVariable() and parseVariableExpr() (continued)</vt:lpstr>
      <vt:lpstr>Method parseVariableCommon()</vt:lpstr>
      <vt:lpstr>Method parseVariableExpr() (continued)</vt:lpstr>
      <vt:lpstr>Method parseVariable()</vt:lpstr>
      <vt:lpstr>Class Parser</vt:lpstr>
      <vt:lpstr>Using Class Parser</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 Analysis</dc:title>
  <dc:creator>John I. Moore, Jr.</dc:creator>
  <cp:lastModifiedBy>John I. Moore, Jr.</cp:lastModifiedBy>
  <cp:revision>347</cp:revision>
  <cp:lastPrinted>2024-02-07T14:47:13Z</cp:lastPrinted>
  <dcterms:created xsi:type="dcterms:W3CDTF">2005-01-12T21:47:45Z</dcterms:created>
  <dcterms:modified xsi:type="dcterms:W3CDTF">2024-02-15T18:38:52Z</dcterms:modified>
</cp:coreProperties>
</file>