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5" autoAdjust="0"/>
    <p:restoredTop sz="97055" autoAdjust="0"/>
  </p:normalViewPr>
  <p:slideViewPr>
    <p:cSldViewPr>
      <p:cViewPr varScale="1">
        <p:scale>
          <a:sx n="71" d="100"/>
          <a:sy n="71" d="100"/>
        </p:scale>
        <p:origin x="89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Teaching Compiler Design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r>
              <a:rPr lang="en-US" sz="1100" dirty="0">
                <a:latin typeface="+mn-lt"/>
              </a:rPr>
              <a:t>0-</a:t>
            </a:r>
            <a:fld id="{45FCC4B9-5925-44CA-B20D-BBBBADEE7E00}" type="slidenum">
              <a:rPr lang="en-US" sz="110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7027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l" defTabSz="966621">
              <a:defRPr sz="1200"/>
            </a:lvl1pPr>
          </a:lstStyle>
          <a:p>
            <a:r>
              <a:rPr lang="en-US"/>
              <a:t>Overview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6"/>
            <a:ext cx="5363817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621">
              <a:defRPr sz="1200"/>
            </a:lvl1pPr>
          </a:lstStyle>
          <a:p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fld id="{EEEE0D75-FBDF-41F0-A73B-0C4FD4712B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3041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EE0D75-FBDF-41F0-A73B-0C4FD4712BA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75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257DC600-EA59-4077-B187-A5473409B5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8BB80151-2449-435E-BE2D-33BFC1CA30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36027C13-E790-47A4-9815-BBDD3EF5C6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B82D2506-DAF0-49A9-BEC4-065BD44060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72A81F97-054C-4215-A68A-477C4F021A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r>
              <a:rPr lang="en-US"/>
              <a:t>Slide </a:t>
            </a:r>
            <a:fld id="{2E2657E7-27EA-431C-ADEF-4FC3A638844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Line 7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7" r:id="rId4"/>
    <p:sldLayoutId id="2147483658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B42EB46F-6F16-44B1-9F98-6E16CD751D7A}" type="slidenum">
              <a:rPr lang="en-US"/>
              <a:pPr/>
              <a:t>1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ln>
            <a:headEnd/>
            <a:tailEnd/>
          </a:ln>
        </p:spPr>
        <p:txBody>
          <a:bodyPr/>
          <a:lstStyle/>
          <a:p>
            <a:r>
              <a:rPr lang="en-US" dirty="0"/>
              <a:t>Teaching Compiler Design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C4B2-C087-47C2-8E3C-891DA3E4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Implementation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C4545-BDB0-4314-A770-CAD8A0CD7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code for</a:t>
            </a:r>
          </a:p>
          <a:p>
            <a:pPr lvl="1"/>
            <a:r>
              <a:rPr lang="en-US" dirty="0"/>
              <a:t>CVM (virtual machine target for compiler)</a:t>
            </a:r>
          </a:p>
          <a:p>
            <a:pPr lvl="1"/>
            <a:r>
              <a:rPr lang="en-US" dirty="0"/>
              <a:t>Assembler for CVM</a:t>
            </a:r>
          </a:p>
          <a:p>
            <a:pPr lvl="1"/>
            <a:r>
              <a:rPr lang="en-US" dirty="0"/>
              <a:t>Disassembler for CVM machine code</a:t>
            </a:r>
          </a:p>
          <a:p>
            <a:r>
              <a:rPr lang="en-US" dirty="0"/>
              <a:t>Source code or skeletal source code for various parts of the compiler</a:t>
            </a:r>
          </a:p>
          <a:p>
            <a:r>
              <a:rPr lang="en-US" dirty="0"/>
              <a:t>Language documentation files for the full CPRL compiler</a:t>
            </a:r>
          </a:p>
          <a:p>
            <a:r>
              <a:rPr lang="en-US" dirty="0"/>
              <a:t>Correct and incorrect CPRL programs for testing your compiler</a:t>
            </a:r>
          </a:p>
          <a:p>
            <a:r>
              <a:rPr lang="en-US" dirty="0"/>
              <a:t>Sample Windows command files and Bash shell scripts for running and testing various stages of your compiler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6547D-F7AC-46ED-B80B-21BB212E8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FD42B-86CA-4624-990F-1489258168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2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Compiler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complete study of compilers could easily fill several graduate-level courses.</a:t>
            </a:r>
          </a:p>
          <a:p>
            <a:r>
              <a:rPr lang="en-US" dirty="0"/>
              <a:t>Simplifications and compromises are necessary for a</a:t>
            </a:r>
            <a:br>
              <a:rPr lang="en-US" dirty="0"/>
            </a:br>
            <a:r>
              <a:rPr lang="en-US" dirty="0"/>
              <a:t>one-semester course that is accessible to undergraduate students.</a:t>
            </a:r>
          </a:p>
          <a:p>
            <a:pPr lvl="1"/>
            <a:r>
              <a:rPr lang="en-US" dirty="0"/>
              <a:t>Narrow focus</a:t>
            </a:r>
          </a:p>
          <a:p>
            <a:pPr lvl="2"/>
            <a:r>
              <a:rPr lang="en-US" dirty="0"/>
              <a:t>a project-oriented course (the “fun” part of studying compilers)</a:t>
            </a:r>
          </a:p>
          <a:p>
            <a:pPr lvl="1"/>
            <a:r>
              <a:rPr lang="en-US" dirty="0"/>
              <a:t>Relatively simple source language</a:t>
            </a:r>
          </a:p>
          <a:p>
            <a:pPr lvl="2"/>
            <a:r>
              <a:rPr lang="en-US" dirty="0"/>
              <a:t>but powerful enough to be interesting and challenging</a:t>
            </a:r>
          </a:p>
          <a:p>
            <a:pPr lvl="1"/>
            <a:r>
              <a:rPr lang="en-US" dirty="0"/>
              <a:t>Target language is assembly language for a virtual machine with stack-based architecture</a:t>
            </a:r>
          </a:p>
          <a:p>
            <a:pPr lvl="2"/>
            <a:r>
              <a:rPr lang="en-US" dirty="0"/>
              <a:t>simplifies code generation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6B655D9-F92C-4D79-9FFA-1FADF912CA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8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Decisions, Decisions,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Audience?</a:t>
            </a:r>
          </a:p>
          <a:p>
            <a:pPr lvl="1"/>
            <a:r>
              <a:rPr lang="en-US" dirty="0"/>
              <a:t>undergraduate students?</a:t>
            </a:r>
          </a:p>
          <a:p>
            <a:pPr lvl="1"/>
            <a:r>
              <a:rPr lang="en-US" dirty="0"/>
              <a:t>graduate students?</a:t>
            </a:r>
          </a:p>
          <a:p>
            <a:pPr lvl="1"/>
            <a:r>
              <a:rPr lang="en-US" dirty="0"/>
              <a:t>compiler professionals?</a:t>
            </a:r>
          </a:p>
          <a:p>
            <a:pPr marL="457200" lvl="1" indent="0">
              <a:buNone/>
            </a:pPr>
            <a:r>
              <a:rPr lang="en-US" b="1" dirty="0"/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advanced undergraduate students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also useful as basic introduction to graduate students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Prerequisite?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experience in both high-level and low-level languages (e.g., Java/Kotlin/C# and assembly language)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 knowledge of algorithms and data structures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(recursion, lists, stacks, maps, etc.)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5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Decisions, Decisions, Decisions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Amount of Theory?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comprehensive versus minimal?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minimal (but must be able to understand and analyze context-free grammars)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Tools?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scanner generators?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parser generators?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examples: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Antlr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Coco/R, Flex/Bison, Lex/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Yacc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JavaCC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tools other than compiler and IDE; e.g.,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and Eclipse	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C# and Visual Studio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Kotlin and IntelliJ IDEA	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C++ and Visual Studio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5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Decisions, Decisions, Decisions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Approach to parsing (checking program for valid syntax)?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 down versus bottom up (or both)?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hard-coded versus table driven (or both)?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lookahead symbols/tokens?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hard-coded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recursive descent (top down) with k lookahead symbols: LL(k)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Intermediate Representation(s)?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high-level versus low level (or both)?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abstract syntax trees (high-level, target machine independent)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assembly language for virtual machine is low-level representation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1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Decisions, Decisions, Decisions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 Language?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 programming language (e.g., C++, Java, Python, etc.)?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subset of real programming language?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simple language designed for teaching basics of compiler design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simple language designed for teaching basics of compiler design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CPRL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ompiler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oject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anguage)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Implementation Language (language used to write the compiler)?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flexible, but Java, Kotlin, C#, Python, Swift, or C++ are recommended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24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Decisions, Decisions, Decisions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Target Language?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 machine versus virtual machine (e.g., JVM)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machine code versus assembly language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assembly language (simplifies code generation)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virtual machine CVM (similar to JVM but simpler)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58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Implementation of a compiler for a small programming language</a:t>
            </a:r>
          </a:p>
          <a:p>
            <a:r>
              <a:rPr lang="en-US" dirty="0"/>
              <a:t>Simple source language (CPRL)</a:t>
            </a:r>
          </a:p>
          <a:p>
            <a:r>
              <a:rPr lang="en-US" dirty="0"/>
              <a:t>Simple target language (assembly language for CVM, a simple stack-based virtual machine)</a:t>
            </a:r>
          </a:p>
          <a:p>
            <a:r>
              <a:rPr lang="en-US" dirty="0"/>
              <a:t>Build a compiler </a:t>
            </a:r>
            <a:r>
              <a:rPr lang="en-US" b="1" dirty="0"/>
              <a:t>one step at a time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series of several smaller subprojects</a:t>
            </a:r>
          </a:p>
          <a:p>
            <a:r>
              <a:rPr lang="en-US" dirty="0"/>
              <a:t>Lots of template source code to guide you through the process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86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Challenging Project Variations</a:t>
            </a:r>
            <a:br>
              <a:rPr lang="en-US" dirty="0"/>
            </a:br>
            <a:r>
              <a:rPr lang="en-US" sz="2400" dirty="0"/>
              <a:t>(for ambitious undergraduates or graduate students)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one or more new features to the language</a:t>
            </a:r>
          </a:p>
          <a:p>
            <a:pPr lvl="1"/>
            <a:r>
              <a:rPr lang="en-US" dirty="0" err="1"/>
              <a:t>enum</a:t>
            </a:r>
            <a:r>
              <a:rPr lang="en-US" dirty="0"/>
              <a:t> types</a:t>
            </a:r>
          </a:p>
          <a:p>
            <a:pPr lvl="1"/>
            <a:r>
              <a:rPr lang="en-US" dirty="0"/>
              <a:t>references/pointers and dynamic memory allocation (heap)</a:t>
            </a:r>
          </a:p>
          <a:p>
            <a:pPr lvl="1"/>
            <a:r>
              <a:rPr lang="en-US" dirty="0"/>
              <a:t>classes</a:t>
            </a:r>
          </a:p>
          <a:p>
            <a:r>
              <a:rPr lang="en-US" dirty="0"/>
              <a:t>Modify target language/machine</a:t>
            </a:r>
          </a:p>
          <a:p>
            <a:pPr lvl="1"/>
            <a:r>
              <a:rPr lang="en-US" dirty="0"/>
              <a:t>real machine, or assembly language for a real machine</a:t>
            </a:r>
            <a:br>
              <a:rPr lang="en-US" dirty="0"/>
            </a:br>
            <a:r>
              <a:rPr lang="en-US" dirty="0"/>
              <a:t>(e.g., Intel x86-64)</a:t>
            </a:r>
          </a:p>
          <a:p>
            <a:pPr lvl="1"/>
            <a:r>
              <a:rPr lang="en-US" dirty="0"/>
              <a:t>JVM or assembly language for JVM</a:t>
            </a:r>
          </a:p>
          <a:p>
            <a:pPr lvl="1"/>
            <a:r>
              <a:rPr lang="en-US" dirty="0"/>
              <a:t>C programming language (e.g., first C++ “compilers”)</a:t>
            </a:r>
          </a:p>
          <a:p>
            <a:r>
              <a:rPr lang="en-US" dirty="0"/>
              <a:t>Implement the project in a different language</a:t>
            </a:r>
          </a:p>
          <a:p>
            <a:pPr marL="457200" lvl="1" indent="0">
              <a:buNone/>
            </a:pPr>
            <a:r>
              <a:rPr lang="en-US" dirty="0"/>
              <a:t>(e.g., C++, Swift, Python, or C#)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78080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1417</TotalTime>
  <Words>766</Words>
  <Application>Microsoft Office PowerPoint</Application>
  <PresentationFormat>On-screen Show (4:3)</PresentationFormat>
  <Paragraphs>116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SoftMoore2</vt:lpstr>
      <vt:lpstr>Teaching Compiler Design</vt:lpstr>
      <vt:lpstr>Teaching Compiler Design</vt:lpstr>
      <vt:lpstr>Decisions, Decisions, Decisions</vt:lpstr>
      <vt:lpstr>Decisions, Decisions, Decisions (continued)</vt:lpstr>
      <vt:lpstr>Decisions, Decisions, Decisions (continued)</vt:lpstr>
      <vt:lpstr>Decisions, Decisions, Decisions (continued)</vt:lpstr>
      <vt:lpstr>Decisions, Decisions, Decisions (continued)</vt:lpstr>
      <vt:lpstr>Course Project</vt:lpstr>
      <vt:lpstr>Challenging Project Variations (for ambitious undergraduates or graduate students)</vt:lpstr>
      <vt:lpstr>Compiler Implementation Resources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Compiler Design</dc:title>
  <dc:creator>John I. Moore, Jr.</dc:creator>
  <cp:lastModifiedBy>John Moore</cp:lastModifiedBy>
  <cp:revision>78</cp:revision>
  <cp:lastPrinted>2020-08-13T09:29:41Z</cp:lastPrinted>
  <dcterms:created xsi:type="dcterms:W3CDTF">2005-01-12T21:47:45Z</dcterms:created>
  <dcterms:modified xsi:type="dcterms:W3CDTF">2024-01-10T10:13:55Z</dcterms:modified>
</cp:coreProperties>
</file>