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78"/>
  </p:notesMasterIdLst>
  <p:handoutMasterIdLst>
    <p:handoutMasterId r:id="rId79"/>
  </p:handoutMasterIdLst>
  <p:sldIdLst>
    <p:sldId id="256" r:id="rId2"/>
    <p:sldId id="395" r:id="rId3"/>
    <p:sldId id="396" r:id="rId4"/>
    <p:sldId id="397" r:id="rId5"/>
    <p:sldId id="275" r:id="rId6"/>
    <p:sldId id="276" r:id="rId7"/>
    <p:sldId id="257" r:id="rId8"/>
    <p:sldId id="289" r:id="rId9"/>
    <p:sldId id="310" r:id="rId10"/>
    <p:sldId id="290" r:id="rId11"/>
    <p:sldId id="315" r:id="rId12"/>
    <p:sldId id="371" r:id="rId13"/>
    <p:sldId id="311" r:id="rId14"/>
    <p:sldId id="384" r:id="rId15"/>
    <p:sldId id="312" r:id="rId16"/>
    <p:sldId id="293" r:id="rId17"/>
    <p:sldId id="294" r:id="rId18"/>
    <p:sldId id="295" r:id="rId19"/>
    <p:sldId id="296" r:id="rId20"/>
    <p:sldId id="372" r:id="rId21"/>
    <p:sldId id="373" r:id="rId22"/>
    <p:sldId id="345" r:id="rId23"/>
    <p:sldId id="339" r:id="rId24"/>
    <p:sldId id="341" r:id="rId25"/>
    <p:sldId id="342" r:id="rId26"/>
    <p:sldId id="346" r:id="rId27"/>
    <p:sldId id="347" r:id="rId28"/>
    <p:sldId id="385" r:id="rId29"/>
    <p:sldId id="298" r:id="rId30"/>
    <p:sldId id="330" r:id="rId31"/>
    <p:sldId id="332" r:id="rId32"/>
    <p:sldId id="337" r:id="rId33"/>
    <p:sldId id="331" r:id="rId34"/>
    <p:sldId id="299" r:id="rId35"/>
    <p:sldId id="300" r:id="rId36"/>
    <p:sldId id="363" r:id="rId37"/>
    <p:sldId id="301" r:id="rId38"/>
    <p:sldId id="302" r:id="rId39"/>
    <p:sldId id="314" r:id="rId40"/>
    <p:sldId id="374" r:id="rId41"/>
    <p:sldId id="386" r:id="rId42"/>
    <p:sldId id="266" r:id="rId43"/>
    <p:sldId id="367" r:id="rId44"/>
    <p:sldId id="369" r:id="rId45"/>
    <p:sldId id="370" r:id="rId46"/>
    <p:sldId id="258" r:id="rId47"/>
    <p:sldId id="271" r:id="rId48"/>
    <p:sldId id="375" r:id="rId49"/>
    <p:sldId id="376" r:id="rId50"/>
    <p:sldId id="377" r:id="rId51"/>
    <p:sldId id="378" r:id="rId52"/>
    <p:sldId id="379" r:id="rId53"/>
    <p:sldId id="387" r:id="rId54"/>
    <p:sldId id="388" r:id="rId55"/>
    <p:sldId id="389" r:id="rId56"/>
    <p:sldId id="381" r:id="rId57"/>
    <p:sldId id="390" r:id="rId58"/>
    <p:sldId id="380" r:id="rId59"/>
    <p:sldId id="320" r:id="rId60"/>
    <p:sldId id="392" r:id="rId61"/>
    <p:sldId id="393" r:id="rId62"/>
    <p:sldId id="324" r:id="rId63"/>
    <p:sldId id="382" r:id="rId64"/>
    <p:sldId id="353" r:id="rId65"/>
    <p:sldId id="366" r:id="rId66"/>
    <p:sldId id="329" r:id="rId67"/>
    <p:sldId id="394" r:id="rId68"/>
    <p:sldId id="328" r:id="rId69"/>
    <p:sldId id="336" r:id="rId70"/>
    <p:sldId id="357" r:id="rId71"/>
    <p:sldId id="383" r:id="rId72"/>
    <p:sldId id="358" r:id="rId73"/>
    <p:sldId id="359" r:id="rId74"/>
    <p:sldId id="360" r:id="rId75"/>
    <p:sldId id="398" r:id="rId76"/>
    <p:sldId id="399" r:id="rId77"/>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19" autoAdjust="0"/>
    <p:restoredTop sz="97017" autoAdjust="0"/>
  </p:normalViewPr>
  <p:slideViewPr>
    <p:cSldViewPr>
      <p:cViewPr varScale="1">
        <p:scale>
          <a:sx n="67" d="100"/>
          <a:sy n="67" d="100"/>
        </p:scale>
        <p:origin x="121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7"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3971927" y="8831265"/>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smtClean="0"/>
            </a:lvl1pPr>
          </a:lstStyle>
          <a:p>
            <a:pPr>
              <a:defRPr/>
            </a:pPr>
            <a:r>
              <a:rPr lang="en-US"/>
              <a:t>Parsing</a:t>
            </a:r>
          </a:p>
        </p:txBody>
      </p:sp>
      <p:sp>
        <p:nvSpPr>
          <p:cNvPr id="64515" name="Rectangle 3"/>
          <p:cNvSpPr>
            <a:spLocks noGrp="1" noChangeArrowheads="1"/>
          </p:cNvSpPr>
          <p:nvPr>
            <p:ph type="dt" idx="1"/>
          </p:nvPr>
        </p:nvSpPr>
        <p:spPr bwMode="auto">
          <a:xfrm>
            <a:off x="3971927"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40" y="4416427"/>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2" y="8831265"/>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smtClean="0"/>
            </a:lvl1pPr>
          </a:lstStyle>
          <a:p>
            <a:pPr>
              <a:defRPr/>
            </a:pPr>
            <a:endParaRPr lang="en-US"/>
          </a:p>
        </p:txBody>
      </p:sp>
      <p:sp>
        <p:nvSpPr>
          <p:cNvPr id="64519" name="Rectangle 7"/>
          <p:cNvSpPr>
            <a:spLocks noGrp="1" noChangeArrowheads="1"/>
          </p:cNvSpPr>
          <p:nvPr>
            <p:ph type="sldNum" sz="quarter" idx="5"/>
          </p:nvPr>
        </p:nvSpPr>
        <p:spPr bwMode="auto">
          <a:xfrm>
            <a:off x="3971927" y="8831265"/>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Tree>
    <p:extLst>
      <p:ext uri="{BB962C8B-B14F-4D97-AF65-F5344CB8AC3E}">
        <p14:creationId xmlns:p14="http://schemas.microsoft.com/office/powerpoint/2010/main" val="3834462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37</a:t>
            </a:fld>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46</a:t>
            </a:fld>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48</a:t>
            </a:fld>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50</a:t>
            </a:fld>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30138"/>
            <a:r>
              <a:rPr lang="en-US"/>
              <a:t>Subprograms</a:t>
            </a:r>
          </a:p>
        </p:txBody>
      </p:sp>
      <p:sp>
        <p:nvSpPr>
          <p:cNvPr id="39941" name="Slide Number Placeholder 4"/>
          <p:cNvSpPr>
            <a:spLocks noGrp="1"/>
          </p:cNvSpPr>
          <p:nvPr>
            <p:ph type="sldNum" sz="quarter" idx="5"/>
          </p:nvPr>
        </p:nvSpPr>
        <p:spPr>
          <a:noFill/>
        </p:spPr>
        <p:txBody>
          <a:bodyPr/>
          <a:lstStyle/>
          <a:p>
            <a:pPr defTabSz="930138"/>
            <a:fld id="{F7624EB1-F083-4E77-9F78-569C6646FEF6}" type="slidenum">
              <a:rPr lang="en-US" smtClean="0"/>
              <a:pPr defTabSz="930138"/>
              <a:t>52</a:t>
            </a:fld>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30138"/>
            <a:r>
              <a:rPr lang="en-US"/>
              <a:t>Subprograms</a:t>
            </a:r>
          </a:p>
        </p:txBody>
      </p:sp>
      <p:sp>
        <p:nvSpPr>
          <p:cNvPr id="39941" name="Slide Number Placeholder 4"/>
          <p:cNvSpPr>
            <a:spLocks noGrp="1"/>
          </p:cNvSpPr>
          <p:nvPr>
            <p:ph type="sldNum" sz="quarter" idx="5"/>
          </p:nvPr>
        </p:nvSpPr>
        <p:spPr>
          <a:noFill/>
        </p:spPr>
        <p:txBody>
          <a:bodyPr/>
          <a:lstStyle/>
          <a:p>
            <a:pPr defTabSz="930138"/>
            <a:fld id="{F7624EB1-F083-4E77-9F78-569C6646FEF6}" type="slidenum">
              <a:rPr lang="en-US" smtClean="0"/>
              <a:pPr defTabSz="930138"/>
              <a:t>53</a:t>
            </a:fld>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55</a:t>
            </a:fld>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30138"/>
            <a:r>
              <a:rPr lang="en-US"/>
              <a:t>Subprograms</a:t>
            </a:r>
          </a:p>
        </p:txBody>
      </p:sp>
      <p:sp>
        <p:nvSpPr>
          <p:cNvPr id="32773" name="Slide Number Placeholder 4"/>
          <p:cNvSpPr>
            <a:spLocks noGrp="1"/>
          </p:cNvSpPr>
          <p:nvPr>
            <p:ph type="sldNum" sz="quarter" idx="5"/>
          </p:nvPr>
        </p:nvSpPr>
        <p:spPr>
          <a:noFill/>
        </p:spPr>
        <p:txBody>
          <a:bodyPr/>
          <a:lstStyle/>
          <a:p>
            <a:pPr defTabSz="930138"/>
            <a:fld id="{D92411FA-7305-4EA7-A40B-F5D90476B901}" type="slidenum">
              <a:rPr lang="en-US" smtClean="0"/>
              <a:pPr defTabSz="930138"/>
              <a:t>56</a:t>
            </a:fld>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30138"/>
            <a:r>
              <a:rPr lang="en-US"/>
              <a:t>Subprograms</a:t>
            </a:r>
          </a:p>
        </p:txBody>
      </p:sp>
      <p:sp>
        <p:nvSpPr>
          <p:cNvPr id="32773" name="Slide Number Placeholder 4"/>
          <p:cNvSpPr>
            <a:spLocks noGrp="1"/>
          </p:cNvSpPr>
          <p:nvPr>
            <p:ph type="sldNum" sz="quarter" idx="5"/>
          </p:nvPr>
        </p:nvSpPr>
        <p:spPr>
          <a:noFill/>
        </p:spPr>
        <p:txBody>
          <a:bodyPr/>
          <a:lstStyle/>
          <a:p>
            <a:pPr defTabSz="930138"/>
            <a:fld id="{D92411FA-7305-4EA7-A40B-F5D90476B901}" type="slidenum">
              <a:rPr lang="en-US" smtClean="0"/>
              <a:pPr defTabSz="930138"/>
              <a:t>57</a:t>
            </a:fld>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58</a:t>
            </a:fld>
            <a:endParaRPr lang="en-US" dirty="0"/>
          </a:p>
        </p:txBody>
      </p:sp>
    </p:spTree>
    <p:extLst>
      <p:ext uri="{BB962C8B-B14F-4D97-AF65-F5344CB8AC3E}">
        <p14:creationId xmlns:p14="http://schemas.microsoft.com/office/powerpoint/2010/main" val="33544987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30138"/>
            <a:r>
              <a:rPr lang="en-US"/>
              <a:t>Subprograms</a:t>
            </a:r>
          </a:p>
        </p:txBody>
      </p:sp>
      <p:sp>
        <p:nvSpPr>
          <p:cNvPr id="43013" name="Slide Number Placeholder 4"/>
          <p:cNvSpPr>
            <a:spLocks noGrp="1"/>
          </p:cNvSpPr>
          <p:nvPr>
            <p:ph type="sldNum" sz="quarter" idx="5"/>
          </p:nvPr>
        </p:nvSpPr>
        <p:spPr>
          <a:noFill/>
        </p:spPr>
        <p:txBody>
          <a:bodyPr/>
          <a:lstStyle/>
          <a:p>
            <a:pPr defTabSz="930138"/>
            <a:fld id="{E4963487-933C-4DBA-A7C2-D88BC4B3A77E}" type="slidenum">
              <a:rPr lang="en-US" smtClean="0"/>
              <a:pPr defTabSz="930138"/>
              <a:t>59</a:t>
            </a:fld>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8</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30138"/>
            <a:r>
              <a:rPr lang="en-US"/>
              <a:t>Subprograms</a:t>
            </a:r>
          </a:p>
        </p:txBody>
      </p:sp>
      <p:sp>
        <p:nvSpPr>
          <p:cNvPr id="43013" name="Slide Number Placeholder 4"/>
          <p:cNvSpPr>
            <a:spLocks noGrp="1"/>
          </p:cNvSpPr>
          <p:nvPr>
            <p:ph type="sldNum" sz="quarter" idx="5"/>
          </p:nvPr>
        </p:nvSpPr>
        <p:spPr>
          <a:noFill/>
        </p:spPr>
        <p:txBody>
          <a:bodyPr/>
          <a:lstStyle/>
          <a:p>
            <a:pPr defTabSz="930138"/>
            <a:fld id="{E4963487-933C-4DBA-A7C2-D88BC4B3A77E}" type="slidenum">
              <a:rPr lang="en-US" smtClean="0"/>
              <a:pPr defTabSz="930138"/>
              <a:t>60</a:t>
            </a:fld>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30138"/>
            <a:r>
              <a:rPr lang="en-US"/>
              <a:t>Subprograms</a:t>
            </a:r>
          </a:p>
        </p:txBody>
      </p:sp>
      <p:sp>
        <p:nvSpPr>
          <p:cNvPr id="43013" name="Slide Number Placeholder 4"/>
          <p:cNvSpPr>
            <a:spLocks noGrp="1"/>
          </p:cNvSpPr>
          <p:nvPr>
            <p:ph type="sldNum" sz="quarter" idx="5"/>
          </p:nvPr>
        </p:nvSpPr>
        <p:spPr>
          <a:noFill/>
        </p:spPr>
        <p:txBody>
          <a:bodyPr/>
          <a:lstStyle/>
          <a:p>
            <a:pPr defTabSz="930138"/>
            <a:fld id="{E4963487-933C-4DBA-A7C2-D88BC4B3A77E}" type="slidenum">
              <a:rPr lang="en-US" smtClean="0"/>
              <a:pPr defTabSz="930138"/>
              <a:t>61</a:t>
            </a:fld>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62</a:t>
            </a:fld>
            <a:endParaRPr lang="en-US" dirty="0"/>
          </a:p>
        </p:txBody>
      </p:sp>
    </p:spTree>
    <p:extLst>
      <p:ext uri="{BB962C8B-B14F-4D97-AF65-F5344CB8AC3E}">
        <p14:creationId xmlns:p14="http://schemas.microsoft.com/office/powerpoint/2010/main" val="41668843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Tree>
    <p:extLst>
      <p:ext uri="{BB962C8B-B14F-4D97-AF65-F5344CB8AC3E}">
        <p14:creationId xmlns:p14="http://schemas.microsoft.com/office/powerpoint/2010/main" val="17678297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Tree>
    <p:extLst>
      <p:ext uri="{BB962C8B-B14F-4D97-AF65-F5344CB8AC3E}">
        <p14:creationId xmlns:p14="http://schemas.microsoft.com/office/powerpoint/2010/main" val="24025552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Tree>
    <p:extLst>
      <p:ext uri="{BB962C8B-B14F-4D97-AF65-F5344CB8AC3E}">
        <p14:creationId xmlns:p14="http://schemas.microsoft.com/office/powerpoint/2010/main" val="41979534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66</a:t>
            </a:fld>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9</a:t>
            </a:fld>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Tree>
    <p:extLst>
      <p:ext uri="{BB962C8B-B14F-4D97-AF65-F5344CB8AC3E}">
        <p14:creationId xmlns:p14="http://schemas.microsoft.com/office/powerpoint/2010/main" val="2665165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3069716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7FA3670F-EC8F-4261-9377-269ADC05270A}" type="slidenum">
              <a:rPr lang="en-US"/>
              <a:pPr/>
              <a:t>1</a:t>
            </a:fld>
            <a:endParaRPr lang="en-US"/>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0C81F343-11D8-4A96-AD6F-874DA0A3951E}" type="slidenum">
              <a:rPr lang="en-US"/>
              <a:pPr/>
              <a:t>10</a:t>
            </a:fld>
            <a:endParaRPr lang="en-US"/>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p>
        </p:txBody>
      </p:sp>
      <p:sp>
        <p:nvSpPr>
          <p:cNvPr id="3" name="Content Placeholder 2"/>
          <p:cNvSpPr>
            <a:spLocks noGrp="1"/>
          </p:cNvSpPr>
          <p:nvPr>
            <p:ph idx="1"/>
          </p:nvPr>
        </p:nvSpPr>
        <p:spPr/>
        <p:txBody>
          <a:bodyPr/>
          <a:lstStyle/>
          <a:p>
            <a:pPr>
              <a:buNone/>
            </a:pPr>
            <a:r>
              <a:rPr lang="en-US" dirty="0"/>
              <a:t>The </a:t>
            </a:r>
            <a:r>
              <a:rPr lang="en-US" dirty="0">
                <a:latin typeface="Consolas" pitchFamily="49" charset="0"/>
                <a:cs typeface="Consolas" pitchFamily="49" charset="0"/>
              </a:rPr>
              <a:t>parseN()</a:t>
            </a:r>
            <a:r>
              <a:rPr lang="en-US" dirty="0"/>
              <a:t> methods of the parser function as follows.</a:t>
            </a:r>
          </a:p>
          <a:p>
            <a:r>
              <a:rPr lang="en-US" dirty="0"/>
              <a:t>The scanner method </a:t>
            </a:r>
            <a:r>
              <a:rPr lang="en-US" dirty="0" err="1">
                <a:latin typeface="Consolas" pitchFamily="49" charset="0"/>
                <a:cs typeface="Consolas" pitchFamily="49" charset="0"/>
              </a:rPr>
              <a:t>getSymbol</a:t>
            </a:r>
            <a:r>
              <a:rPr lang="en-US" dirty="0">
                <a:latin typeface="Consolas" pitchFamily="49" charset="0"/>
                <a:cs typeface="Consolas" pitchFamily="49" charset="0"/>
              </a:rPr>
              <a:t>()</a:t>
            </a:r>
            <a:r>
              <a:rPr lang="en-US" dirty="0"/>
              <a:t> provides one “lookahead” symbol for the parsing methods.</a:t>
            </a:r>
          </a:p>
          <a:p>
            <a:r>
              <a:rPr lang="en-US" dirty="0"/>
              <a:t>Additional lookahead symbols can be examined by using the </a:t>
            </a:r>
            <a:r>
              <a:rPr lang="en-US" dirty="0" err="1">
                <a:latin typeface="Consolas" panose="020B0609020204030204" pitchFamily="49" charset="0"/>
              </a:rPr>
              <a:t>getSymbol</a:t>
            </a:r>
            <a:r>
              <a:rPr lang="en-US" dirty="0">
                <a:latin typeface="Consolas" panose="020B0609020204030204" pitchFamily="49" charset="0"/>
              </a:rPr>
              <a:t>()</a:t>
            </a:r>
            <a:r>
              <a:rPr lang="en-US" dirty="0"/>
              <a:t> method of tokens obtained from scanner method </a:t>
            </a:r>
            <a:r>
              <a:rPr lang="en-US" dirty="0">
                <a:latin typeface="Consolas" panose="020B0609020204030204" pitchFamily="49" charset="0"/>
              </a:rPr>
              <a:t>lookahead()</a:t>
            </a:r>
            <a:r>
              <a:rPr lang="en-US" dirty="0"/>
              <a:t>; e.g., </a:t>
            </a:r>
            <a:r>
              <a:rPr lang="en-US" dirty="0">
                <a:latin typeface="Consolas" panose="020B0609020204030204" pitchFamily="49" charset="0"/>
              </a:rPr>
              <a:t>lookahead(2).</a:t>
            </a:r>
            <a:r>
              <a:rPr lang="en-US" dirty="0" err="1">
                <a:latin typeface="Consolas" panose="020B0609020204030204" pitchFamily="49" charset="0"/>
              </a:rPr>
              <a:t>getSymbol</a:t>
            </a:r>
            <a:r>
              <a:rPr lang="en-US" dirty="0">
                <a:latin typeface="Consolas" panose="020B0609020204030204" pitchFamily="49" charset="0"/>
              </a:rPr>
              <a:t>()</a:t>
            </a:r>
            <a:r>
              <a:rPr lang="en-US" dirty="0"/>
              <a:t>.</a:t>
            </a:r>
          </a:p>
          <a:p>
            <a:r>
              <a:rPr lang="en-US" dirty="0"/>
              <a:t>On entry into the method </a:t>
            </a:r>
            <a:r>
              <a:rPr lang="en-US" dirty="0">
                <a:latin typeface="Consolas" pitchFamily="49" charset="0"/>
                <a:cs typeface="Consolas" pitchFamily="49" charset="0"/>
              </a:rPr>
              <a:t>parseN()</a:t>
            </a:r>
            <a:r>
              <a:rPr lang="en-US" dirty="0"/>
              <a:t>, the symbol returned from the scanner should be a symbol that could start on the right side of the rule </a:t>
            </a:r>
            <a:r>
              <a:rPr lang="en-US"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extLst>
      <p:ext uri="{BB962C8B-B14F-4D97-AF65-F5344CB8AC3E}">
        <p14:creationId xmlns:p14="http://schemas.microsoft.com/office/powerpoint/2010/main" val="3006220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1EE2AF44-A86A-466A-97F8-1FFAF91DE9BE}" type="slidenum">
              <a:rPr lang="en-US"/>
              <a:pPr/>
              <a:t>13</a:t>
            </a:fld>
            <a:endParaRPr lang="en-US"/>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7" name="Slide Number Placeholder 4"/>
          <p:cNvSpPr>
            <a:spLocks noGrp="1"/>
          </p:cNvSpPr>
          <p:nvPr>
            <p:ph type="sldNum" sz="quarter" idx="11"/>
          </p:nvPr>
        </p:nvSpPr>
        <p:spPr>
          <a:noFill/>
        </p:spPr>
        <p:txBody>
          <a:bodyPr/>
          <a:lstStyle/>
          <a:p>
            <a:r>
              <a:rPr lang="en-US"/>
              <a:t>Slide </a:t>
            </a:r>
            <a:fld id="{2FD446EE-589A-4C39-9258-577C172775D9}" type="slidenum">
              <a:rPr lang="en-US"/>
              <a:pPr/>
              <a:t>14</a:t>
            </a:fld>
            <a:endParaRPr lang="en-US"/>
          </a:p>
        </p:txBody>
      </p:sp>
      <p:sp>
        <p:nvSpPr>
          <p:cNvPr id="11268" name="Rectangle 2"/>
          <p:cNvSpPr>
            <a:spLocks noGrp="1" noChangeArrowheads="1"/>
          </p:cNvSpPr>
          <p:nvPr>
            <p:ph type="title"/>
          </p:nvPr>
        </p:nvSpPr>
        <p:spPr/>
        <p:txBody>
          <a:bodyPr/>
          <a:lstStyle/>
          <a:p>
            <a:r>
              <a:rPr lang="en-US" dirty="0"/>
              <a:t>Parsing Guideline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a:t>©SoftMoore Consulting</a:t>
            </a:r>
          </a:p>
        </p:txBody>
      </p:sp>
      <p:sp>
        <p:nvSpPr>
          <p:cNvPr id="12291" name="Slide Number Placeholder 4"/>
          <p:cNvSpPr>
            <a:spLocks noGrp="1"/>
          </p:cNvSpPr>
          <p:nvPr>
            <p:ph type="sldNum" sz="quarter" idx="11"/>
          </p:nvPr>
        </p:nvSpPr>
        <p:spPr>
          <a:noFill/>
        </p:spPr>
        <p:txBody>
          <a:bodyPr/>
          <a:lstStyle/>
          <a:p>
            <a:r>
              <a:rPr lang="en-US"/>
              <a:t>Slide </a:t>
            </a:r>
            <a:fld id="{A67F0797-B4EB-4031-84E7-CA013858C795}" type="slidenum">
              <a:rPr lang="en-US"/>
              <a:pPr/>
              <a:t>15</a:t>
            </a:fld>
            <a:endParaRPr lang="en-US"/>
          </a:p>
        </p:txBody>
      </p:sp>
      <p:sp>
        <p:nvSpPr>
          <p:cNvPr id="12292" name="Rectangle 4"/>
          <p:cNvSpPr>
            <a:spLocks noGrp="1" noChangeArrowheads="1"/>
          </p:cNvSpPr>
          <p:nvPr>
            <p:ph type="title"/>
          </p:nvPr>
        </p:nvSpPr>
        <p:spPr/>
        <p:txBody>
          <a:bodyPr/>
          <a:lstStyle/>
          <a:p>
            <a:r>
              <a:rPr lang="en-US" dirty="0"/>
              <a:t>Example: Recursive Descent Parsing</a:t>
            </a:r>
            <a:br>
              <a:rPr lang="en-US" dirty="0"/>
            </a:br>
            <a:r>
              <a:rPr lang="en-US" dirty="0"/>
              <a:t>Refinement 2</a:t>
            </a:r>
          </a:p>
        </p:txBody>
      </p:sp>
      <p:sp>
        <p:nvSpPr>
          <p:cNvPr id="12293" name="Rectangle 5"/>
          <p:cNvSpPr>
            <a:spLocks noGrp="1" noChangeArrowheads="1"/>
          </p:cNvSpPr>
          <p:nvPr>
            <p:ph type="body" idx="1"/>
          </p:nvPr>
        </p:nvSpPr>
        <p:spPr/>
        <p:txBody>
          <a:bodyPr/>
          <a:lstStyle/>
          <a:p>
            <a:pPr>
              <a:buFontTx/>
              <a:buNone/>
            </a:pPr>
            <a:r>
              <a:rPr lang="en-US" dirty="0"/>
              <a:t>	The algorithm used to parse the right side of the rule for </a:t>
            </a:r>
            <a:r>
              <a:rPr lang="en-US" dirty="0">
                <a:latin typeface="Consolas" panose="020B0609020204030204" pitchFamily="49" charset="0"/>
              </a:rPr>
              <a:t>assignmentStmt</a:t>
            </a:r>
          </a:p>
          <a:p>
            <a:pPr lvl="1">
              <a:buFontTx/>
              <a:buNone/>
            </a:pPr>
            <a:r>
              <a:rPr lang="en-US" dirty="0">
                <a:latin typeface="Consolas" panose="020B0609020204030204" pitchFamily="49" charset="0"/>
              </a:rPr>
              <a:t> variable ":=" expression ";"</a:t>
            </a:r>
          </a:p>
          <a:p>
            <a:pPr>
              <a:spcBef>
                <a:spcPts val="600"/>
              </a:spcBef>
              <a:buFontTx/>
              <a:buNone/>
            </a:pPr>
            <a:r>
              <a:rPr lang="en-US" dirty="0"/>
              <a:t>	is simply</a:t>
            </a:r>
          </a:p>
          <a:p>
            <a:pPr lvl="1"/>
            <a:r>
              <a:rPr lang="en-US" dirty="0"/>
              <a:t>the algorithm used to parse </a:t>
            </a:r>
            <a:r>
              <a:rPr lang="en-US" dirty="0">
                <a:latin typeface="Consolas" pitchFamily="49" charset="0"/>
              </a:rPr>
              <a:t>variable</a:t>
            </a:r>
            <a:r>
              <a:rPr lang="en-US" dirty="0"/>
              <a:t> followed by</a:t>
            </a:r>
          </a:p>
          <a:p>
            <a:pPr lvl="1"/>
            <a:r>
              <a:rPr lang="en-US" dirty="0"/>
              <a:t>the algorithm used to parse  </a:t>
            </a:r>
            <a:r>
              <a:rPr lang="en-US" dirty="0">
                <a:latin typeface="Consolas" pitchFamily="49" charset="0"/>
              </a:rPr>
              <a:t>":="</a:t>
            </a:r>
            <a:r>
              <a:rPr lang="en-US" dirty="0"/>
              <a:t> followed by</a:t>
            </a:r>
          </a:p>
          <a:p>
            <a:pPr lvl="1"/>
            <a:r>
              <a:rPr lang="en-US" dirty="0"/>
              <a:t>the algorithm used to parse </a:t>
            </a:r>
            <a:r>
              <a:rPr lang="en-US" dirty="0">
                <a:latin typeface="Consolas" pitchFamily="49" charset="0"/>
              </a:rPr>
              <a:t>expression</a:t>
            </a:r>
            <a:r>
              <a:rPr lang="en-US" dirty="0"/>
              <a:t> followed by</a:t>
            </a:r>
          </a:p>
          <a:p>
            <a:pPr lvl="1"/>
            <a:r>
              <a:rPr lang="en-US" dirty="0"/>
              <a:t>the algorithm used to parse </a:t>
            </a:r>
            <a:r>
              <a:rPr lang="en-US" dirty="0">
                <a:latin typeface="Consolas" pitchFamily="49" charset="0"/>
              </a:rPr>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574D965B-4E1A-459E-B346-8CA2EC1892D8}" type="slidenum">
              <a:rPr lang="en-US"/>
              <a:pPr/>
              <a:t>16</a:t>
            </a:fld>
            <a:endParaRPr lang="en-US"/>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void match(Symbol </a:t>
            </a:r>
            <a:r>
              <a:rPr lang="en-US" sz="1800" dirty="0" err="1">
                <a:latin typeface="Consolas" pitchFamily="49" charset="0"/>
              </a:rPr>
              <a:t>expectedSymbol</a:t>
            </a:r>
            <a:r>
              <a:rPr lang="en-US" sz="1800" dirty="0">
                <a:latin typeface="Consolas" pitchFamily="49" charset="0"/>
              </a:rPr>
              <a:t>)</a:t>
            </a:r>
          </a:p>
          <a:p>
            <a:pPr lvl="1">
              <a:buFontTx/>
              <a:buNone/>
            </a:pPr>
            <a:r>
              <a:rPr lang="en-US" sz="1800" dirty="0">
                <a:latin typeface="Consolas" pitchFamily="49" charset="0"/>
              </a:rPr>
              <a:t>     throws </a:t>
            </a:r>
            <a:r>
              <a:rPr lang="en-US" sz="1800" dirty="0" err="1">
                <a:latin typeface="Consolas" pitchFamily="49" charset="0"/>
              </a:rPr>
              <a:t>IOException</a:t>
            </a:r>
            <a:r>
              <a:rPr lang="en-US" sz="1800" dirty="0">
                <a:latin typeface="Consolas" pitchFamily="49" charset="0"/>
              </a:rPr>
              <a:t>,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pPr lvl="1">
              <a:spcBef>
                <a:spcPts val="100"/>
              </a:spcBef>
              <a:buFontTx/>
              <a:buNone/>
            </a:pPr>
            <a:r>
              <a:rPr lang="en-US" sz="1800" dirty="0">
                <a:latin typeface="Consolas" pitchFamily="49" charset="0"/>
              </a:rPr>
              <a:t>     if (</a:t>
            </a:r>
            <a:r>
              <a:rPr lang="en-US" sz="1800" dirty="0" err="1">
                <a:latin typeface="Consolas" pitchFamily="49" charset="0"/>
              </a:rPr>
              <a:t>scanner.getSymbol</a:t>
            </a:r>
            <a:r>
              <a:rPr lang="en-US" sz="1800" dirty="0">
                <a:latin typeface="Consolas" pitchFamily="49" charset="0"/>
              </a:rPr>
              <a:t>() == </a:t>
            </a:r>
            <a:r>
              <a:rPr lang="en-US" sz="1800" dirty="0" err="1">
                <a:latin typeface="Consolas" pitchFamily="49" charset="0"/>
              </a:rPr>
              <a:t>expectedSymbol</a:t>
            </a:r>
            <a:r>
              <a:rPr lang="en-US" sz="1800" dirty="0">
                <a:latin typeface="Consolas" pitchFamily="49" charset="0"/>
              </a:rPr>
              <a:t>)</a:t>
            </a:r>
          </a:p>
          <a:p>
            <a:pPr lvl="1">
              <a:spcBef>
                <a:spcPts val="100"/>
              </a:spcBef>
              <a:buFontTx/>
              <a:buNone/>
            </a:pPr>
            <a:r>
              <a:rPr lang="en-US" sz="1800" dirty="0">
                <a:latin typeface="Consolas" pitchFamily="49" charset="0"/>
              </a:rPr>
              <a:t>         </a:t>
            </a:r>
            <a:r>
              <a:rPr lang="en-US" sz="1800" dirty="0" err="1">
                <a:latin typeface="Consolas" pitchFamily="49" charset="0"/>
              </a:rPr>
              <a:t>scanner.advance</a:t>
            </a:r>
            <a:r>
              <a:rPr lang="en-US" sz="1800" dirty="0">
                <a:latin typeface="Consolas" pitchFamily="49" charset="0"/>
              </a:rPr>
              <a:t>();</a:t>
            </a:r>
          </a:p>
          <a:p>
            <a:pPr lvl="1">
              <a:spcBef>
                <a:spcPts val="100"/>
              </a:spcBef>
              <a:buFontTx/>
              <a:buNone/>
            </a:pPr>
            <a:r>
              <a:rPr lang="en-US" sz="1800" dirty="0">
                <a:latin typeface="Consolas" pitchFamily="49" charset="0"/>
              </a:rPr>
              <a:t>      else</a:t>
            </a:r>
          </a:p>
          <a:p>
            <a:pPr lvl="1">
              <a:spcBef>
                <a:spcPts val="100"/>
              </a:spcBef>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620E6FF0-13EE-4CFE-85B4-75EB8C45B3B2}" type="slidenum">
              <a:rPr lang="en-US"/>
              <a:pPr/>
              <a:t>17</a:t>
            </a:fld>
            <a:endParaRPr lang="en-US"/>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DA27B0D9-1254-4601-820A-CE52EA116A9E}" type="slidenum">
              <a:rPr lang="en-US"/>
              <a:pPr/>
              <a:t>18</a:t>
            </a:fld>
            <a:endParaRPr lang="en-US"/>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void parseAssignmentStmt() throws </a:t>
            </a:r>
            <a:r>
              <a:rPr lang="en-US" sz="1800" dirty="0" err="1">
                <a:latin typeface="Consolas" pitchFamily="49" charset="0"/>
              </a:rPr>
              <a:t>IOException</a:t>
            </a:r>
            <a:endParaRPr lang="en-US" sz="1800" dirty="0">
              <a:latin typeface="Consolas" pitchFamily="49" charset="0"/>
            </a:endParaRP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grpSp>
        <p:nvGrpSpPr>
          <p:cNvPr id="2" name="Group 1">
            <a:extLst>
              <a:ext uri="{FF2B5EF4-FFF2-40B4-BE49-F238E27FC236}">
                <a16:creationId xmlns:a16="http://schemas.microsoft.com/office/drawing/2014/main" id="{52B13BF4-6223-B476-275F-FA0E6C453436}"/>
              </a:ext>
            </a:extLst>
          </p:cNvPr>
          <p:cNvGrpSpPr/>
          <p:nvPr/>
        </p:nvGrpSpPr>
        <p:grpSpPr>
          <a:xfrm>
            <a:off x="5222158" y="2882900"/>
            <a:ext cx="1331042" cy="1219200"/>
            <a:chOff x="5257800" y="2895600"/>
            <a:chExt cx="1331042" cy="1219200"/>
          </a:xfrm>
        </p:grpSpPr>
        <p:sp>
          <p:nvSpPr>
            <p:cNvPr id="3" name="Right Brace 2">
              <a:extLst>
                <a:ext uri="{FF2B5EF4-FFF2-40B4-BE49-F238E27FC236}">
                  <a16:creationId xmlns:a16="http://schemas.microsoft.com/office/drawing/2014/main" id="{FD2361AD-1D20-5EB8-1690-99EFDA0DCEF5}"/>
                </a:ext>
              </a:extLst>
            </p:cNvPr>
            <p:cNvSpPr/>
            <p:nvPr/>
          </p:nvSpPr>
          <p:spPr bwMode="auto">
            <a:xfrm>
              <a:off x="5257800" y="2895600"/>
              <a:ext cx="228600" cy="12192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4" name="TextBox 3">
              <a:extLst>
                <a:ext uri="{FF2B5EF4-FFF2-40B4-BE49-F238E27FC236}">
                  <a16:creationId xmlns:a16="http://schemas.microsoft.com/office/drawing/2014/main" id="{CED35F44-60E4-8E05-E8E9-37DE047E13AE}"/>
                </a:ext>
              </a:extLst>
            </p:cNvPr>
            <p:cNvSpPr txBox="1"/>
            <p:nvPr/>
          </p:nvSpPr>
          <p:spPr>
            <a:xfrm>
              <a:off x="5562600" y="2997369"/>
              <a:ext cx="1026242" cy="1015663"/>
            </a:xfrm>
            <a:prstGeom prst="rect">
              <a:avLst/>
            </a:prstGeom>
            <a:noFill/>
          </p:spPr>
          <p:txBody>
            <a:bodyPr wrap="none" rtlCol="0">
              <a:spAutoFit/>
            </a:bodyPr>
            <a:lstStyle/>
            <a:p>
              <a:pPr algn="l"/>
              <a:r>
                <a:rPr lang="en-US" sz="2000" dirty="0"/>
                <a:t>basic</a:t>
              </a:r>
            </a:p>
            <a:p>
              <a:pPr algn="l"/>
              <a:r>
                <a:rPr lang="en-US" sz="2000" dirty="0"/>
                <a:t>parsing</a:t>
              </a:r>
            </a:p>
            <a:p>
              <a:pPr algn="l"/>
              <a:r>
                <a:rPr lang="en-US" sz="2000" dirty="0"/>
                <a:t>logic</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19</a:t>
            </a:fld>
            <a:endParaRPr lang="en-US"/>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void match(Symbol expectedSymbol)</a:t>
            </a:r>
          </a:p>
          <a:p>
            <a:pPr marL="457200" lvl="1" indent="0">
              <a:spcBef>
                <a:spcPts val="0"/>
              </a:spcBef>
              <a:buNone/>
            </a:pPr>
            <a:r>
              <a:rPr lang="en-US" sz="1800" dirty="0">
                <a:latin typeface="Consolas" panose="020B0609020204030204" pitchFamily="49" charset="0"/>
              </a:rPr>
              <a:t>    throws </a:t>
            </a:r>
            <a:r>
              <a:rPr lang="en-US" sz="1800" dirty="0" err="1">
                <a:latin typeface="Consolas" panose="020B0609020204030204" pitchFamily="49" charset="0"/>
              </a:rPr>
              <a:t>IOException</a:t>
            </a:r>
            <a:r>
              <a:rPr lang="en-US" sz="1800" dirty="0">
                <a:latin typeface="Consolas" panose="020B0609020204030204" pitchFamily="49" charset="0"/>
              </a:rPr>
              <a:t>,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void matchCurrentSymbol()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p:txBody>
          <a:bodyPr/>
          <a:lstStyle/>
          <a:p>
            <a:r>
              <a:rPr lang="en-US" sz="2000" dirty="0" err="1">
                <a:latin typeface="Consolas" panose="020B0609020204030204" pitchFamily="49" charset="0"/>
              </a:rPr>
              <a:t>constDecl</a:t>
            </a:r>
            <a:r>
              <a:rPr lang="en-US" sz="2000" dirty="0">
                <a:latin typeface="Consolas" panose="020B0609020204030204" pitchFamily="49" charset="0"/>
              </a:rPr>
              <a:t> = "</a:t>
            </a:r>
            <a:r>
              <a:rPr lang="en-US" sz="2000" dirty="0" err="1">
                <a:latin typeface="Consolas" panose="020B0609020204030204" pitchFamily="49" charset="0"/>
              </a:rPr>
              <a:t>const</a:t>
            </a:r>
            <a:r>
              <a:rPr lang="en-US" sz="2000" dirty="0">
                <a:latin typeface="Consolas" panose="020B0609020204030204" pitchFamily="49" charset="0"/>
              </a:rPr>
              <a:t>" </a:t>
            </a:r>
            <a:r>
              <a:rPr lang="en-US" sz="2000" dirty="0" err="1">
                <a:latin typeface="Consolas" panose="020B0609020204030204" pitchFamily="49" charset="0"/>
              </a:rPr>
              <a:t>constId</a:t>
            </a:r>
            <a:r>
              <a:rPr lang="en-US" sz="2000" dirty="0">
                <a:latin typeface="Consolas" panose="020B0609020204030204" pitchFamily="49" charset="0"/>
              </a:rPr>
              <a:t> ":=" literal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constDecl</a:t>
            </a:r>
            <a:r>
              <a:rPr lang="en-US" sz="2000" dirty="0">
                <a:latin typeface="Consolas" panose="020B0609020204030204" pitchFamily="49" charset="0"/>
              </a:rPr>
              <a:t>) = { "const" }</a:t>
            </a:r>
          </a:p>
          <a:p>
            <a:r>
              <a:rPr lang="en-US" sz="2000" dirty="0" err="1">
                <a:latin typeface="Consolas" panose="020B0609020204030204" pitchFamily="49" charset="0"/>
              </a:rPr>
              <a:t>varDecl</a:t>
            </a:r>
            <a:r>
              <a:rPr lang="en-US" sz="2000" dirty="0">
                <a:latin typeface="Consolas" panose="020B0609020204030204" pitchFamily="49" charset="0"/>
              </a:rPr>
              <a:t> = "</a:t>
            </a:r>
            <a:r>
              <a:rPr lang="en-US" sz="2000" dirty="0" err="1">
                <a:latin typeface="Consolas" panose="020B0609020204030204" pitchFamily="49" charset="0"/>
              </a:rPr>
              <a:t>var</a:t>
            </a:r>
            <a:r>
              <a:rPr lang="en-US" sz="2000" dirty="0">
                <a:latin typeface="Consolas" panose="020B0609020204030204" pitchFamily="49" charset="0"/>
              </a:rPr>
              <a:t>" identifiers ":" </a:t>
            </a:r>
            <a:r>
              <a:rPr lang="en-US" sz="2000" dirty="0" err="1">
                <a:latin typeface="Consolas" panose="020B0609020204030204" pitchFamily="49" charset="0"/>
              </a:rPr>
              <a:t>typeName</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First(varDecl) = { "var" }</a:t>
            </a:r>
          </a:p>
          <a:p>
            <a:r>
              <a:rPr lang="en-US" sz="2000" dirty="0" err="1">
                <a:latin typeface="Consolas" panose="020B0609020204030204" pitchFamily="49" charset="0"/>
              </a:rPr>
              <a:t>arrayTypeDecl</a:t>
            </a:r>
            <a:r>
              <a:rPr lang="en-US" sz="2000" dirty="0">
                <a:latin typeface="Consolas" panose="020B0609020204030204" pitchFamily="49" charset="0"/>
              </a:rPr>
              <a:t> = "type" </a:t>
            </a:r>
            <a:r>
              <a:rPr lang="en-US" sz="2000" dirty="0" err="1">
                <a:latin typeface="Consolas" panose="020B0609020204030204" pitchFamily="49" charset="0"/>
              </a:rPr>
              <a:t>typeId</a:t>
            </a:r>
            <a:r>
              <a:rPr lang="en-US" sz="2000" dirty="0">
                <a:latin typeface="Consolas" panose="020B0609020204030204" pitchFamily="49" charset="0"/>
              </a:rPr>
              <a:t> "=" ( </a:t>
            </a:r>
            <a:r>
              <a:rPr lang="en-US" sz="2000" dirty="0" err="1">
                <a:latin typeface="Consolas" panose="020B0609020204030204" pitchFamily="49" charset="0"/>
              </a:rPr>
              <a:t>arrayTypeDecl</a:t>
            </a:r>
            <a:br>
              <a:rPr lang="en-US" sz="2000" dirty="0">
                <a:latin typeface="Consolas" panose="020B0609020204030204" pitchFamily="49" charset="0"/>
              </a:rPr>
            </a:br>
            <a:r>
              <a:rPr lang="en-US" sz="2000" dirty="0">
                <a:latin typeface="Consolas" panose="020B0609020204030204" pitchFamily="49" charset="0"/>
              </a:rPr>
              <a:t>           | </a:t>
            </a:r>
            <a:r>
              <a:rPr lang="en-US" sz="2000" dirty="0" err="1">
                <a:latin typeface="Consolas" panose="020B0609020204030204" pitchFamily="49" charset="0"/>
              </a:rPr>
              <a:t>recordTypeDecl</a:t>
            </a:r>
            <a:r>
              <a:rPr lang="en-US" sz="2000" dirty="0">
                <a:latin typeface="Consolas" panose="020B0609020204030204" pitchFamily="49" charset="0"/>
              </a:rPr>
              <a:t> | </a:t>
            </a:r>
            <a:r>
              <a:rPr lang="en-US" sz="2000" dirty="0" err="1">
                <a:latin typeface="Consolas" panose="020B0609020204030204" pitchFamily="49" charset="0"/>
              </a:rPr>
              <a:t>stringTypeDecl</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arrayTypeDecl</a:t>
            </a:r>
            <a:r>
              <a:rPr lang="en-US" sz="2000" dirty="0">
                <a:latin typeface="Consolas" panose="020B0609020204030204" pitchFamily="49" charset="0"/>
              </a:rPr>
              <a:t>) = { "type" }</a:t>
            </a:r>
          </a:p>
          <a:p>
            <a:r>
              <a:rPr lang="en-US" sz="2000" dirty="0" err="1">
                <a:latin typeface="Consolas" panose="020B0609020204030204" pitchFamily="49" charset="0"/>
              </a:rPr>
              <a:t>initialDecl</a:t>
            </a:r>
            <a:r>
              <a:rPr lang="en-US" sz="2000" dirty="0">
                <a:latin typeface="Consolas" panose="020B0609020204030204" pitchFamily="49" charset="0"/>
              </a:rPr>
              <a:t> = </a:t>
            </a:r>
            <a:r>
              <a:rPr lang="en-US" sz="2000" dirty="0" err="1">
                <a:latin typeface="Consolas" panose="020B0609020204030204" pitchFamily="49" charset="0"/>
              </a:rPr>
              <a:t>constDecl</a:t>
            </a:r>
            <a:r>
              <a:rPr lang="en-US" sz="2000" dirty="0">
                <a:latin typeface="Consolas" panose="020B0609020204030204" pitchFamily="49" charset="0"/>
              </a:rPr>
              <a:t> | varDecl | </a:t>
            </a:r>
            <a:r>
              <a:rPr lang="en-US" sz="2000" dirty="0" err="1">
                <a:latin typeface="Consolas" panose="020B0609020204030204" pitchFamily="49" charset="0"/>
              </a:rPr>
              <a:t>typeDecl</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initialDecl</a:t>
            </a:r>
            <a:r>
              <a:rPr lang="en-US" sz="2000" dirty="0">
                <a:latin typeface="Consolas" panose="020B0609020204030204" pitchFamily="49" charset="0"/>
              </a:rPr>
              <a:t>) = { "const", "var", "type" }</a:t>
            </a:r>
          </a:p>
          <a:p>
            <a:r>
              <a:rPr lang="en-US" sz="2000" dirty="0" err="1">
                <a:latin typeface="Consolas" panose="020B0609020204030204" pitchFamily="49" charset="0"/>
              </a:rPr>
              <a:t>procedureDecl</a:t>
            </a:r>
            <a:r>
              <a:rPr lang="en-US" sz="2000" dirty="0">
                <a:latin typeface="Consolas" panose="020B0609020204030204" pitchFamily="49" charset="0"/>
              </a:rPr>
              <a:t> = "proc" </a:t>
            </a:r>
            <a:r>
              <a:rPr lang="en-US" sz="2000" dirty="0" err="1">
                <a:latin typeface="Consolas" panose="020B0609020204030204" pitchFamily="49" charset="0"/>
              </a:rPr>
              <a:t>procId</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procedureDecl</a:t>
            </a:r>
            <a:r>
              <a:rPr lang="en-US" sz="2000" dirty="0">
                <a:latin typeface="Consolas" panose="020B0609020204030204" pitchFamily="49" charset="0"/>
              </a:rPr>
              <a:t>) = { "proc" }</a:t>
            </a:r>
          </a:p>
          <a:p>
            <a:r>
              <a:rPr lang="en-US" sz="2000" dirty="0" err="1">
                <a:latin typeface="Consolas" panose="020B0609020204030204" pitchFamily="49" charset="0"/>
              </a:rPr>
              <a:t>loopStmt</a:t>
            </a:r>
            <a:r>
              <a:rPr lang="en-US" sz="2000" dirty="0">
                <a:latin typeface="Consolas" panose="020B0609020204030204" pitchFamily="49" charset="0"/>
              </a:rPr>
              <a:t> = [ "while" </a:t>
            </a:r>
            <a:r>
              <a:rPr lang="en-US" sz="2000" dirty="0" err="1">
                <a:latin typeface="Consolas" panose="020B0609020204030204" pitchFamily="49" charset="0"/>
              </a:rPr>
              <a:t>booleanExpr</a:t>
            </a:r>
            <a:r>
              <a:rPr lang="en-US" sz="2000" dirty="0">
                <a:latin typeface="Consolas" panose="020B0609020204030204" pitchFamily="49" charset="0"/>
              </a:rPr>
              <a:t> ] "loop" statement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loopStmt</a:t>
            </a:r>
            <a:r>
              <a:rPr lang="en-US" sz="20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20</a:t>
            </a:fld>
            <a:endParaRPr lang="en-US"/>
          </a:p>
        </p:txBody>
      </p:sp>
    </p:spTree>
    <p:extLst>
      <p:ext uri="{BB962C8B-B14F-4D97-AF65-F5344CB8AC3E}">
        <p14:creationId xmlns:p14="http://schemas.microsoft.com/office/powerpoint/2010/main" val="2121325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26627" name="Slide Number Placeholder 4"/>
          <p:cNvSpPr>
            <a:spLocks noGrp="1"/>
          </p:cNvSpPr>
          <p:nvPr>
            <p:ph type="sldNum" sz="quarter" idx="11"/>
          </p:nvPr>
        </p:nvSpPr>
        <p:spPr/>
        <p:txBody>
          <a:bodyPr/>
          <a:lstStyle/>
          <a:p>
            <a:r>
              <a:rPr lang="en-US"/>
              <a:t>Slide </a:t>
            </a:r>
            <a:fld id="{BA19FA14-D1FE-4538-B3AF-B78738B28387}" type="slidenum">
              <a:rPr lang="en-US"/>
              <a:pPr/>
              <a:t>21</a:t>
            </a:fld>
            <a:endParaRPr lang="en-US"/>
          </a:p>
        </p:txBody>
      </p:sp>
    </p:spTree>
    <p:extLst>
      <p:ext uri="{BB962C8B-B14F-4D97-AF65-F5344CB8AC3E}">
        <p14:creationId xmlns:p14="http://schemas.microsoft.com/office/powerpoint/2010/main" val="3257074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FA92AF2F-9BA5-4881-80DA-DC442126E5D5}" type="slidenum">
              <a:rPr lang="en-US"/>
              <a:pPr/>
              <a:t>22</a:t>
            </a:fld>
            <a:endParaRPr lang="en-US"/>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Tree>
    <p:extLst>
      <p:ext uri="{BB962C8B-B14F-4D97-AF65-F5344CB8AC3E}">
        <p14:creationId xmlns:p14="http://schemas.microsoft.com/office/powerpoint/2010/main" val="307722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23</a:t>
            </a:fld>
            <a:endParaRPr lang="en-US"/>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Tree>
    <p:extLst>
      <p:ext uri="{BB962C8B-B14F-4D97-AF65-F5344CB8AC3E}">
        <p14:creationId xmlns:p14="http://schemas.microsoft.com/office/powerpoint/2010/main" val="2170715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Follow Sets from CPRL: Example 1</a:t>
            </a:r>
          </a:p>
        </p:txBody>
      </p:sp>
      <p:sp>
        <p:nvSpPr>
          <p:cNvPr id="16389" name="Rectangle 3"/>
          <p:cNvSpPr>
            <a:spLocks noGrp="1" noChangeArrowheads="1"/>
          </p:cNvSpPr>
          <p:nvPr>
            <p:ph type="body" idx="1"/>
          </p:nvPr>
        </p:nvSpPr>
        <p:spPr/>
        <p:txBody>
          <a:bodyPr/>
          <a:lstStyle/>
          <a:p>
            <a:r>
              <a:rPr lang="en-US" dirty="0"/>
              <a:t>What can follow </a:t>
            </a:r>
            <a:r>
              <a:rPr lang="en-US" dirty="0">
                <a:latin typeface="Consolas" panose="020B0609020204030204" pitchFamily="49" charset="0"/>
              </a:rPr>
              <a:t>subprogramDecl</a:t>
            </a:r>
            <a:r>
              <a:rPr lang="en-US" dirty="0"/>
              <a:t>?</a:t>
            </a:r>
          </a:p>
          <a:p>
            <a:pPr lvl="1"/>
            <a:r>
              <a:rPr lang="en-US" dirty="0"/>
              <a:t>From the rule</a:t>
            </a:r>
          </a:p>
          <a:p>
            <a:pPr marL="914400" lvl="2" indent="0">
              <a:buNone/>
            </a:pPr>
            <a:r>
              <a:rPr lang="en-US" dirty="0" err="1"/>
              <a:t>subprogramDecls</a:t>
            </a:r>
            <a:r>
              <a:rPr lang="en-US" dirty="0"/>
              <a:t> = subprogramDecl { subprogramDecl } .</a:t>
            </a:r>
          </a:p>
          <a:p>
            <a:pPr marL="740664" lvl="1" indent="0">
              <a:buNone/>
            </a:pPr>
            <a:r>
              <a:rPr lang="en-US" dirty="0"/>
              <a:t>we know that </a:t>
            </a:r>
            <a:r>
              <a:rPr lang="en-US" dirty="0">
                <a:latin typeface="Consolas" panose="020B0609020204030204" pitchFamily="49" charset="0"/>
              </a:rPr>
              <a:t>subprogramDecl</a:t>
            </a:r>
            <a:r>
              <a:rPr lang="en-US" dirty="0"/>
              <a:t> can follow another   </a:t>
            </a:r>
            <a:r>
              <a:rPr lang="en-US" dirty="0">
                <a:latin typeface="Consolas" panose="020B0609020204030204" pitchFamily="49" charset="0"/>
              </a:rPr>
              <a:t>subprogramDecl</a:t>
            </a:r>
            <a:r>
              <a:rPr lang="en-US" dirty="0"/>
              <a:t>, so the follow set for </a:t>
            </a:r>
            <a:r>
              <a:rPr lang="en-US" dirty="0">
                <a:latin typeface="Consolas" panose="020B0609020204030204" pitchFamily="49" charset="0"/>
              </a:rPr>
              <a:t>subprogramDecl</a:t>
            </a:r>
            <a:r>
              <a:rPr lang="en-US" dirty="0"/>
              <a:t> includes the first set of </a:t>
            </a:r>
            <a:r>
              <a:rPr lang="en-US" dirty="0">
                <a:latin typeface="Consolas" panose="020B0609020204030204" pitchFamily="49" charset="0"/>
              </a:rPr>
              <a:t>subprogramDecl</a:t>
            </a:r>
            <a:r>
              <a:rPr lang="en-US" dirty="0"/>
              <a:t>; i.e., “</a:t>
            </a:r>
            <a:r>
              <a:rPr lang="en-US" dirty="0">
                <a:latin typeface="Consolas" panose="020B0609020204030204" pitchFamily="49" charset="0"/>
              </a:rPr>
              <a:t>proc</a:t>
            </a:r>
            <a:r>
              <a:rPr lang="en-US" dirty="0"/>
              <a:t>” and “</a:t>
            </a:r>
            <a:r>
              <a:rPr lang="en-US" dirty="0">
                <a:latin typeface="Consolas" panose="020B0609020204030204" pitchFamily="49" charset="0"/>
              </a:rPr>
              <a:t>fun</a:t>
            </a:r>
            <a:r>
              <a:rPr lang="en-US" dirty="0"/>
              <a:t>”.</a:t>
            </a:r>
          </a:p>
          <a:p>
            <a:pPr lvl="1"/>
            <a:r>
              <a:rPr lang="en-US" dirty="0"/>
              <a:t>From the rule</a:t>
            </a:r>
          </a:p>
          <a:p>
            <a:pPr marL="914400" lvl="2" indent="0">
              <a:buNone/>
            </a:pPr>
            <a:r>
              <a:rPr lang="en-US" dirty="0">
                <a:latin typeface="Consolas" panose="020B0609020204030204" pitchFamily="49" charset="0"/>
              </a:rPr>
              <a:t>program = initialDecls </a:t>
            </a:r>
            <a:r>
              <a:rPr lang="en-US" dirty="0" err="1">
                <a:latin typeface="Consolas" panose="020B0609020204030204" pitchFamily="49" charset="0"/>
              </a:rPr>
              <a:t>subprogramDecls</a:t>
            </a:r>
            <a:r>
              <a:rPr lang="en-US" dirty="0">
                <a:latin typeface="Consolas" panose="020B0609020204030204" pitchFamily="49" charset="0"/>
              </a:rPr>
              <a:t> .</a:t>
            </a:r>
          </a:p>
          <a:p>
            <a:pPr marL="740664" lvl="2" indent="0">
              <a:buNone/>
            </a:pPr>
            <a:r>
              <a:rPr lang="en-US" sz="2000" dirty="0"/>
              <a:t>we know that anything that can follow </a:t>
            </a:r>
            <a:r>
              <a:rPr lang="en-US" sz="2000" dirty="0">
                <a:latin typeface="Consolas" panose="020B0609020204030204" pitchFamily="49" charset="0"/>
              </a:rPr>
              <a:t>program</a:t>
            </a:r>
            <a:r>
              <a:rPr lang="en-US" sz="2000" dirty="0"/>
              <a:t> can also follow</a:t>
            </a:r>
            <a:br>
              <a:rPr lang="en-US" sz="2000" dirty="0"/>
            </a:br>
            <a:r>
              <a:rPr lang="en-US" sz="2000" dirty="0">
                <a:latin typeface="Consolas" panose="020B0609020204030204" pitchFamily="49" charset="0"/>
              </a:rPr>
              <a:t>subprogramDecl</a:t>
            </a:r>
            <a:r>
              <a:rPr lang="en-US" sz="2000" dirty="0"/>
              <a:t>, so the follow set for </a:t>
            </a:r>
            <a:r>
              <a:rPr lang="en-US" sz="2000" dirty="0">
                <a:latin typeface="Consolas" panose="020B0609020204030204" pitchFamily="49" charset="0"/>
              </a:rPr>
              <a:t>subprogramDecl</a:t>
            </a:r>
            <a:r>
              <a:rPr lang="en-US" sz="2000" dirty="0"/>
              <a:t> includes </a:t>
            </a:r>
            <a:r>
              <a:rPr lang="en-US" sz="2000" dirty="0">
                <a:latin typeface="Consolas" panose="020B0609020204030204" pitchFamily="49" charset="0"/>
              </a:rPr>
              <a:t>EOF</a:t>
            </a:r>
            <a:r>
              <a:rPr lang="en-US" sz="2000" dirty="0"/>
              <a:t>.  (remember augmenting rule)</a:t>
            </a:r>
          </a:p>
          <a:p>
            <a:pPr lvl="1"/>
            <a:r>
              <a:rPr lang="en-US" dirty="0"/>
              <a:t>Conclusion:</a:t>
            </a:r>
          </a:p>
          <a:p>
            <a:pPr marL="914400" lvl="2" indent="0">
              <a:buNone/>
            </a:pPr>
            <a:r>
              <a:rPr lang="en-US"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24</a:t>
            </a:fld>
            <a:endParaRPr lang="en-US"/>
          </a:p>
        </p:txBody>
      </p:sp>
    </p:spTree>
    <p:extLst>
      <p:ext uri="{BB962C8B-B14F-4D97-AF65-F5344CB8AC3E}">
        <p14:creationId xmlns:p14="http://schemas.microsoft.com/office/powerpoint/2010/main" val="3071633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25</a:t>
            </a:fld>
            <a:endParaRPr lang="en-US"/>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r>
              <a:rPr lang="en-US" dirty="0"/>
              <a:t>What can follow </a:t>
            </a:r>
            <a:r>
              <a:rPr lang="en-US" dirty="0" err="1">
                <a:latin typeface="Consolas" panose="020B0609020204030204" pitchFamily="49" charset="0"/>
              </a:rPr>
              <a:t>loopStmt</a:t>
            </a:r>
            <a:r>
              <a:rPr lang="en-US" dirty="0"/>
              <a:t>?</a:t>
            </a:r>
          </a:p>
          <a:p>
            <a:pPr lvl="1"/>
            <a:r>
              <a:rPr lang="en-US" dirty="0"/>
              <a:t>...   (left as an exercise)</a:t>
            </a:r>
            <a:br>
              <a:rPr lang="en-US" dirty="0"/>
            </a:br>
            <a:r>
              <a:rPr lang="en-US" dirty="0"/>
              <a:t>Hints:</a:t>
            </a:r>
          </a:p>
          <a:p>
            <a:pPr lvl="2"/>
            <a:r>
              <a:rPr lang="en-US" dirty="0"/>
              <a:t>Any statement can follow a loop statement.</a:t>
            </a:r>
          </a:p>
          <a:p>
            <a:pPr lvl="2"/>
            <a:r>
              <a:rPr lang="en-US" dirty="0"/>
              <a:t>A loop statement can be the last statement of a procedure.</a:t>
            </a:r>
          </a:p>
          <a:p>
            <a:pPr lvl="1"/>
            <a:r>
              <a:rPr lang="en-US" dirty="0"/>
              <a:t>Conclusion:</a:t>
            </a:r>
          </a:p>
          <a:p>
            <a:pPr marL="914400" lvl="2" indent="0">
              <a:buNone/>
            </a:pPr>
            <a:r>
              <a:rPr lang="en-US" dirty="0">
                <a:latin typeface="Consolas" panose="020B0609020204030204" pitchFamily="49" charset="0"/>
              </a:rPr>
              <a:t>Follow(loopStmt) = { identifier, "if", "else", "while",</a:t>
            </a:r>
            <a:br>
              <a:rPr lang="en-US" dirty="0">
                <a:latin typeface="Consolas" panose="020B0609020204030204" pitchFamily="49" charset="0"/>
              </a:rPr>
            </a:br>
            <a:r>
              <a:rPr lang="en-US" dirty="0">
                <a:latin typeface="Consolas" panose="020B0609020204030204" pitchFamily="49" charset="0"/>
              </a:rPr>
              <a:t>                     "loop", "exit",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4876800"/>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Tree>
    <p:extLst>
      <p:ext uri="{BB962C8B-B14F-4D97-AF65-F5344CB8AC3E}">
        <p14:creationId xmlns:p14="http://schemas.microsoft.com/office/powerpoint/2010/main" val="3530960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CADE6112-263F-4C46-BADB-6A731720FD25}" type="slidenum">
              <a:rPr lang="en-US"/>
              <a:pPr/>
              <a:t>26</a:t>
            </a:fld>
            <a:endParaRPr lang="en-US"/>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u="sng" dirty="0"/>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Tree>
    <p:extLst>
      <p:ext uri="{BB962C8B-B14F-4D97-AF65-F5344CB8AC3E}">
        <p14:creationId xmlns:p14="http://schemas.microsoft.com/office/powerpoint/2010/main" val="3223346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8F258D45-8470-4041-87A6-EC8D88B70F2D}" type="slidenum">
              <a:rPr lang="en-US"/>
              <a:pPr/>
              <a:t>27</a:t>
            </a:fld>
            <a:endParaRPr lang="en-US"/>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Tree>
    <p:extLst>
      <p:ext uri="{BB962C8B-B14F-4D97-AF65-F5344CB8AC3E}">
        <p14:creationId xmlns:p14="http://schemas.microsoft.com/office/powerpoint/2010/main" val="21971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D1FF52FF-6953-4631-AE4B-4E1C962F2CD1}" type="slidenum">
              <a:rPr lang="en-US"/>
              <a:pPr/>
              <a:t>28</a:t>
            </a:fld>
            <a:endParaRPr lang="en-US"/>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  private void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scanner.getSymbol</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Symbol.constRW</a:t>
            </a: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scanner.getSymbol</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Symbol.varRW</a:t>
            </a: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scanner.getSymbol</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Symbol.typeRW</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parseInitialDecl</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18435" name="Slide Number Placeholder 4"/>
          <p:cNvSpPr>
            <a:spLocks noGrp="1"/>
          </p:cNvSpPr>
          <p:nvPr>
            <p:ph type="sldNum" sz="quarter" idx="11"/>
          </p:nvPr>
        </p:nvSpPr>
        <p:spPr/>
        <p:txBody>
          <a:bodyPr/>
          <a:lstStyle/>
          <a:p>
            <a:r>
              <a:rPr lang="en-US"/>
              <a:t>Slide </a:t>
            </a:r>
            <a:fld id="{9056FA40-A277-4C9F-853A-085C6BCB0531}"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(scanner.getSymbol()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public boolean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boolean isInitialDeclStarter()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isSubprogramDeclStarter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isLiteral()</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isExprStarter()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isLogicalOperator()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isRelationalOperator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isAddingOperator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isMultiplyingOperator</a:t>
            </a:r>
            <a:r>
              <a:rPr lang="en-US" sz="1800" dirty="0">
                <a:latin typeface="Consolas" pitchFamily="49" charset="0"/>
                <a:cs typeface="Consolas" pitchFamily="49" charset="0"/>
              </a:rPr>
              <a:t>()</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r>
              <a:rPr lang="en-US" sz="1800" dirty="0">
                <a:latin typeface="Consolas" pitchFamily="49" charset="0"/>
                <a:cs typeface="Consolas" pitchFamily="49" charset="0"/>
              </a:rPr>
              <a:t>     || this == writer</a:t>
            </a: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writelnRW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isInitialDeclStarter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32</a:t>
            </a:fld>
            <a:endParaRPr lang="en-US"/>
          </a:p>
        </p:txBody>
      </p:sp>
    </p:spTree>
    <p:extLst>
      <p:ext uri="{BB962C8B-B14F-4D97-AF65-F5344CB8AC3E}">
        <p14:creationId xmlns:p14="http://schemas.microsoft.com/office/powerpoint/2010/main" val="4268313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void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(scanner.getSymbol().isInitialDeclStarter())</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F28D1DD6-7A5D-44E5-B845-2D8D0D66AD0E}" type="slidenum">
              <a:rPr lang="en-US"/>
              <a:pPr/>
              <a:t>34</a:t>
            </a:fld>
            <a:endParaRPr lang="en-US"/>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4ED2D3A3-4A81-444F-BDBF-E33BD959AF76}" type="slidenum">
              <a:rPr lang="en-US"/>
              <a:pPr/>
              <a:t>35</a:t>
            </a:fld>
            <a:endParaRPr lang="en-US"/>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void matchCurrentSymbol() throws IOException</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scanner.advance();</a:t>
            </a:r>
          </a:p>
          <a:p>
            <a:pPr marL="457200" lvl="1" indent="0">
              <a:spcBef>
                <a:spcPts val="3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02846C6-B96A-4688-8248-99AC75E5515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36</a:t>
            </a:fld>
            <a:endParaRPr lang="en-US"/>
          </a:p>
        </p:txBody>
      </p:sp>
    </p:spTree>
    <p:extLst>
      <p:ext uri="{BB962C8B-B14F-4D97-AF65-F5344CB8AC3E}">
        <p14:creationId xmlns:p14="http://schemas.microsoft.com/office/powerpoint/2010/main" val="4042022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0E1AD59E-1EB5-4709-A752-D75D75221FA1}" type="slidenum">
              <a:rPr lang="en-US"/>
              <a:pPr/>
              <a:t>37</a:t>
            </a:fld>
            <a:endParaRPr lang="en-US"/>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(scanner.getSymbol()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parseExpression();</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626156" y="1908244"/>
            <a:ext cx="50800" cy="21779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54864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254501" y="3784601"/>
            <a:ext cx="1061301" cy="8365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102100" y="3708400"/>
            <a:ext cx="152400" cy="152400"/>
          </a:xfrm>
          <a:prstGeom prst="diamond">
            <a:avLst/>
          </a:prstGeom>
          <a:noFill/>
          <a:ln w="9525">
            <a:noFill/>
            <a:miter lim="800000"/>
            <a:headEnd/>
            <a:tailEnd/>
          </a:ln>
        </p:spPr>
        <p:txBody>
          <a:bodyPr wrap="none" lIns="92075" tIns="46038" rIns="92075" bIns="46038" anchor="ct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A446E5C1-4856-4EE4-B89D-6E3CCA497F64}" type="slidenum">
              <a:rPr lang="en-US"/>
              <a:pPr/>
              <a:t>38</a:t>
            </a:fld>
            <a:endParaRPr lang="en-US"/>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BF1F58F9-8185-44A0-954C-2F4CAAD93839}" type="slidenum">
              <a:rPr lang="en-US"/>
              <a:pPr/>
              <a:t>39</a:t>
            </a:fld>
            <a:endParaRPr lang="en-US"/>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(scanner.getSymbol()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(scanner.getSymbol()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(scanner.getSymbol()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751887" y="5588000"/>
            <a:ext cx="7640233"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switch</a:t>
            </a:r>
            <a:r>
              <a:rPr lang="en-US" sz="2000" dirty="0"/>
              <a:t> statement.)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63663"/>
            <a:ext cx="8226425" cy="4935537"/>
          </a:xfrm>
        </p:spPr>
        <p:txBody>
          <a:bodyPr/>
          <a:lstStyle/>
          <a:p>
            <a:pPr marL="0" indent="0">
              <a:spcBef>
                <a:spcPts val="0"/>
              </a:spcBef>
              <a:buNone/>
            </a:pPr>
            <a:r>
              <a:rPr lang="en-US" sz="1700" dirty="0">
                <a:latin typeface="Consolas" panose="020B0609020204030204" pitchFamily="49" charset="0"/>
              </a:rPr>
              <a:t>private void parseLoopStmt() throws </a:t>
            </a:r>
            <a:r>
              <a:rPr lang="en-US" sz="1700" dirty="0" err="1">
                <a:latin typeface="Consolas" panose="020B0609020204030204" pitchFamily="49" charset="0"/>
              </a:rPr>
              <a:t>IOException</a:t>
            </a:r>
            <a:endParaRPr lang="en-US" sz="1700" dirty="0">
              <a:latin typeface="Consolas" panose="020B0609020204030204" pitchFamily="49" charset="0"/>
            </a:endParaRP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try</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if (scanner.getSymbol() == Symbol.whileRW)</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matchCurrentSymbol();</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endParaRPr lang="en-US" sz="1700" dirty="0">
              <a:latin typeface="Consolas" panose="020B0609020204030204" pitchFamily="49" charset="0"/>
            </a:endParaRPr>
          </a:p>
          <a:p>
            <a:pPr marL="0" indent="0">
              <a:spcBef>
                <a:spcPts val="0"/>
              </a:spcBef>
              <a:buNone/>
            </a:pPr>
            <a:r>
              <a:rPr lang="en-US" sz="1700" dirty="0">
                <a:latin typeface="Consolas" panose="020B0609020204030204" pitchFamily="49" charset="0"/>
              </a:rPr>
              <a:t>        match(Symbol.loopRW);</a:t>
            </a:r>
          </a:p>
          <a:p>
            <a:pPr marL="0" indent="0">
              <a:spcBef>
                <a:spcPts val="0"/>
              </a:spcBef>
              <a:buNone/>
            </a:pPr>
            <a:r>
              <a:rPr lang="en-US" sz="1700" dirty="0">
                <a:latin typeface="Consolas" panose="020B0609020204030204" pitchFamily="49" charset="0"/>
              </a:rPr>
              <a:t>        parseStatement();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catch (</a:t>
            </a:r>
            <a:r>
              <a:rPr lang="en-US" sz="1700" dirty="0" err="1">
                <a:latin typeface="Consolas" panose="020B0609020204030204" pitchFamily="49" charset="0"/>
              </a:rPr>
              <a:t>ParserException</a:t>
            </a:r>
            <a:r>
              <a:rPr lang="en-US" sz="1700" dirty="0">
                <a:latin typeface="Consolas" panose="020B0609020204030204" pitchFamily="49" charset="0"/>
              </a:rPr>
              <a:t> e)</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sp>
        <p:nvSpPr>
          <p:cNvPr id="6" name="TextBox 5">
            <a:extLst>
              <a:ext uri="{FF2B5EF4-FFF2-40B4-BE49-F238E27FC236}">
                <a16:creationId xmlns:a16="http://schemas.microsoft.com/office/drawing/2014/main" id="{E5D81B79-929C-20F9-9C7D-46560C45FD82}"/>
              </a:ext>
            </a:extLst>
          </p:cNvPr>
          <p:cNvSpPr txBox="1"/>
          <p:nvPr/>
        </p:nvSpPr>
        <p:spPr>
          <a:xfrm>
            <a:off x="5334000" y="3810000"/>
            <a:ext cx="3104248" cy="1477328"/>
          </a:xfrm>
          <a:prstGeom prst="rect">
            <a:avLst/>
          </a:prstGeom>
          <a:noFill/>
          <a:ln>
            <a:solidFill>
              <a:schemeClr val="tx1"/>
            </a:solidFill>
          </a:ln>
        </p:spPr>
        <p:txBody>
          <a:bodyPr wrap="none" rtlCol="0">
            <a:spAutoFit/>
          </a:bodyPr>
          <a:lstStyle/>
          <a:p>
            <a:pPr algn="l"/>
            <a:r>
              <a:rPr lang="en-US" sz="1750" dirty="0"/>
              <a:t>Next chapter: error recovery.</a:t>
            </a:r>
          </a:p>
          <a:p>
            <a:pPr algn="l"/>
            <a:r>
              <a:rPr lang="en-US" sz="1750" dirty="0"/>
              <a:t>For now, </a:t>
            </a:r>
            <a:r>
              <a:rPr lang="en-US" sz="1750" dirty="0">
                <a:latin typeface="Consolas" panose="020B0609020204030204" pitchFamily="49" charset="0"/>
              </a:rPr>
              <a:t>recover()</a:t>
            </a:r>
            <a:r>
              <a:rPr lang="en-US" sz="1750" dirty="0"/>
              <a:t> will</a:t>
            </a:r>
          </a:p>
          <a:p>
            <a:pPr algn="l"/>
            <a:r>
              <a:rPr lang="en-US" sz="1750" dirty="0"/>
              <a:t>–  ignore its parameter</a:t>
            </a:r>
          </a:p>
          <a:p>
            <a:pPr algn="l"/>
            <a:r>
              <a:rPr lang="en-US" sz="1750" dirty="0"/>
              <a:t>–  print an error message</a:t>
            </a:r>
          </a:p>
          <a:p>
            <a:pPr algn="l"/>
            <a:r>
              <a:rPr lang="en-US" sz="1750" dirty="0"/>
              <a:t>–  exit the program</a:t>
            </a:r>
          </a:p>
        </p:txBody>
      </p:sp>
      <p:sp>
        <p:nvSpPr>
          <p:cNvPr id="7" name="Diamond 6">
            <a:extLst>
              <a:ext uri="{FF2B5EF4-FFF2-40B4-BE49-F238E27FC236}">
                <a16:creationId xmlns:a16="http://schemas.microsoft.com/office/drawing/2014/main" id="{F087512F-9CF2-2EAF-8D21-EBC3E54761FC}"/>
              </a:ext>
            </a:extLst>
          </p:cNvPr>
          <p:cNvSpPr/>
          <p:nvPr/>
        </p:nvSpPr>
        <p:spPr bwMode="auto">
          <a:xfrm>
            <a:off x="3505200" y="5600224"/>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9D5D471A-A9AF-DC52-17F2-A45E1A16BF5F}"/>
              </a:ext>
            </a:extLst>
          </p:cNvPr>
          <p:cNvCxnSpPr>
            <a:cxnSpLocks/>
            <a:stCxn id="6" idx="2"/>
            <a:endCxn id="7" idx="3"/>
          </p:cNvCxnSpPr>
          <p:nvPr/>
        </p:nvCxnSpPr>
        <p:spPr bwMode="auto">
          <a:xfrm rot="5400000">
            <a:off x="5084934" y="3890474"/>
            <a:ext cx="404336" cy="3198044"/>
          </a:xfrm>
          <a:prstGeom prst="bentConnector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40</a:t>
            </a:fld>
            <a:endParaRPr lang="en-US"/>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41</a:t>
            </a:fld>
            <a:endParaRPr lang="en-US"/>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LL(1) 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Tree>
    <p:extLst>
      <p:ext uri="{BB962C8B-B14F-4D97-AF65-F5344CB8AC3E}">
        <p14:creationId xmlns:p14="http://schemas.microsoft.com/office/powerpoint/2010/main" val="8505482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42</a:t>
            </a:fld>
            <a:endParaRPr lang="en-US"/>
          </a:p>
        </p:txBody>
      </p:sp>
    </p:spTree>
    <p:extLst>
      <p:ext uri="{BB962C8B-B14F-4D97-AF65-F5344CB8AC3E}">
        <p14:creationId xmlns:p14="http://schemas.microsoft.com/office/powerpoint/2010/main" val="3847228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8" y="1363663"/>
            <a:ext cx="8226425"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err="1">
                <a:latin typeface="Consolas" panose="020B0609020204030204" pitchFamily="49" charset="0"/>
              </a:rPr>
              <a:t>parseLoop</a:t>
            </a:r>
            <a:r>
              <a:rPr lang="en-US" sz="1800" dirty="0">
                <a:latin typeface="Consolas" panose="020B0609020204030204" pitchFamily="49" charset="0"/>
              </a:rPr>
              <a: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parseLoop</a:t>
            </a:r>
            <a:r>
              <a:rPr lang="en-US" sz="1800" dirty="0">
                <a:latin typeface="Consolas" panose="020B0609020204030204" pitchFamily="49" charset="0"/>
              </a:rPr>
              <a:t>()   // called when paring 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B9372F66-7751-4D6D-AC42-D44C5B66E1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709715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44</a:t>
            </a:fld>
            <a:endParaRPr lang="en-US"/>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Tree>
    <p:extLst>
      <p:ext uri="{BB962C8B-B14F-4D97-AF65-F5344CB8AC3E}">
        <p14:creationId xmlns:p14="http://schemas.microsoft.com/office/powerpoint/2010/main" val="29458715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spTree>
    <p:extLst>
      <p:ext uri="{BB962C8B-B14F-4D97-AF65-F5344CB8AC3E}">
        <p14:creationId xmlns:p14="http://schemas.microsoft.com/office/powerpoint/2010/main" val="23663357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0F8ACA0C-D3FD-4880-BD81-21D6557BCFA8}" type="slidenum">
              <a:rPr lang="en-US"/>
              <a:pPr/>
              <a:t>46</a:t>
            </a:fld>
            <a:endParaRPr lang="en-US"/>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compiler project.</a:t>
            </a:r>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046E2ABD-3650-496A-92B8-532A265AD86B}" type="slidenum">
              <a:rPr lang="en-US"/>
              <a:pPr/>
              <a:t>47</a:t>
            </a:fld>
            <a:endParaRPr lang="en-US"/>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 "[" expression "]" ) | ( "." </a:t>
            </a:r>
            <a:r>
              <a:rPr lang="en-US" sz="1800" dirty="0" err="1">
                <a:latin typeface="Consolas" panose="020B0609020204030204" pitchFamily="49" charset="0"/>
              </a:rPr>
              <a:t>fieldId</a:t>
            </a:r>
            <a:r>
              <a:rPr lang="en-US" sz="1800" dirty="0">
                <a:latin typeface="Consolas" panose="020B0609020204030204" pitchFamily="49" charset="0"/>
              </a:rPr>
              <a:t> )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48</a:t>
            </a:fld>
            <a:endParaRPr lang="en-US"/>
          </a:p>
        </p:txBody>
      </p:sp>
    </p:spTree>
    <p:extLst>
      <p:ext uri="{BB962C8B-B14F-4D97-AF65-F5344CB8AC3E}">
        <p14:creationId xmlns:p14="http://schemas.microsoft.com/office/powerpoint/2010/main" val="18697129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49</a:t>
            </a:fld>
            <a:endParaRPr lang="en-US"/>
          </a:p>
        </p:txBody>
      </p:sp>
    </p:spTree>
    <p:extLst>
      <p:ext uri="{BB962C8B-B14F-4D97-AF65-F5344CB8AC3E}">
        <p14:creationId xmlns:p14="http://schemas.microsoft.com/office/powerpoint/2010/main" val="112758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E82D8318-779E-4481-8FD9-998642D600A8}" type="slidenum">
              <a:rPr lang="en-US"/>
              <a:pPr/>
              <a:t>5</a:t>
            </a:fld>
            <a:endParaRPr lang="en-US"/>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p:txBody>
          <a:bodyPr/>
          <a:lstStyle/>
          <a:p>
            <a:r>
              <a:rPr lang="en-US" dirty="0"/>
              <a:t>As given, the grammar for CPRL is “not quite” LL(1)</a:t>
            </a:r>
          </a:p>
          <a:p>
            <a:r>
              <a:rPr lang="en-US" dirty="0"/>
              <a:t>Example: Parsing a statement.</a:t>
            </a:r>
          </a:p>
          <a:p>
            <a:pPr lvl="1">
              <a:buNone/>
            </a:pPr>
            <a:r>
              <a:rPr lang="en-US" sz="1800" dirty="0">
                <a:latin typeface="Consolas" pitchFamily="49" charset="0"/>
                <a:cs typeface="Consolas" pitchFamily="49" charset="0"/>
              </a:rPr>
              <a:t> statement = </a:t>
            </a:r>
            <a:r>
              <a:rPr lang="en-US" sz="1800" dirty="0" err="1">
                <a:latin typeface="Consolas" pitchFamily="49" charset="0"/>
                <a:cs typeface="Consolas" pitchFamily="49" charset="0"/>
              </a:rPr>
              <a:t>compoundStmt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dirty="0"/>
              <a:t>Use the </a:t>
            </a:r>
            <a:r>
              <a:rPr lang="en-US" dirty="0" err="1"/>
              <a:t>lookahead</a:t>
            </a:r>
            <a:r>
              <a:rPr lang="en-US" dirty="0"/>
              <a:t> symbol to select the parsing method.</a:t>
            </a:r>
          </a:p>
          <a:p>
            <a:pPr lvl="1"/>
            <a:r>
              <a:rPr lang="en-US" dirty="0"/>
              <a:t>“</a:t>
            </a:r>
            <a:r>
              <a:rPr lang="en-US" dirty="0">
                <a:latin typeface="Consolas" panose="020B0609020204030204" pitchFamily="49" charset="0"/>
              </a:rPr>
              <a:t>if</a:t>
            </a:r>
            <a:r>
              <a:rPr lang="en-US" dirty="0"/>
              <a:t>”	→  call </a:t>
            </a:r>
            <a:r>
              <a:rPr lang="en-US" dirty="0">
                <a:latin typeface="Consolas" panose="020B0609020204030204" pitchFamily="49" charset="0"/>
              </a:rPr>
              <a:t>parseIfStmt()</a:t>
            </a:r>
          </a:p>
          <a:p>
            <a:pPr lvl="1"/>
            <a:r>
              <a:rPr lang="en-US" dirty="0"/>
              <a:t>“</a:t>
            </a:r>
            <a:r>
              <a:rPr lang="en-US" dirty="0">
                <a:latin typeface="Consolas" panose="020B0609020204030204" pitchFamily="49" charset="0"/>
              </a:rPr>
              <a:t>while</a:t>
            </a:r>
            <a:r>
              <a:rPr lang="en-US" dirty="0"/>
              <a:t>”	→  call </a:t>
            </a:r>
            <a:r>
              <a:rPr lang="en-US" dirty="0">
                <a:latin typeface="Consolas" panose="020B0609020204030204" pitchFamily="49" charset="0"/>
              </a:rPr>
              <a:t>parseLoopStmt()</a:t>
            </a:r>
            <a:endParaRPr lang="en-US" dirty="0"/>
          </a:p>
          <a:p>
            <a:pPr lvl="1"/>
            <a:r>
              <a:rPr lang="en-US" dirty="0"/>
              <a:t>“</a:t>
            </a:r>
            <a:r>
              <a:rPr lang="en-US" dirty="0">
                <a:latin typeface="Consolas" panose="020B0609020204030204" pitchFamily="49" charset="0"/>
              </a:rPr>
              <a:t>loop</a:t>
            </a:r>
            <a:r>
              <a:rPr lang="en-US" dirty="0"/>
              <a:t>” 	→  call </a:t>
            </a:r>
            <a:r>
              <a:rPr lang="en-US" dirty="0">
                <a:latin typeface="Consolas" panose="020B0609020204030204" pitchFamily="49" charset="0"/>
              </a:rPr>
              <a:t>parseLoopStmt()</a:t>
            </a:r>
            <a:endParaRPr lang="en-US" dirty="0"/>
          </a:p>
          <a:p>
            <a:pPr lvl="1"/>
            <a:r>
              <a:rPr lang="en-US" dirty="0"/>
              <a:t>identifier 	→  call either </a:t>
            </a:r>
            <a:r>
              <a:rPr lang="en-US" dirty="0">
                <a:latin typeface="Consolas" panose="020B0609020204030204" pitchFamily="49" charset="0"/>
              </a:rPr>
              <a:t>parseAssignmentStmt()</a:t>
            </a:r>
            <a:r>
              <a:rPr lang="en-US" dirty="0"/>
              <a:t> or</a:t>
            </a:r>
            <a:br>
              <a:rPr lang="en-US" dirty="0"/>
            </a:br>
            <a:r>
              <a:rPr lang="en-US" dirty="0"/>
              <a:t>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  (which one?)</a:t>
            </a:r>
          </a:p>
          <a:p>
            <a:r>
              <a:rPr lang="en-US" dirty="0"/>
              <a:t>Symbol </a:t>
            </a:r>
            <a:r>
              <a:rPr lang="en-US" dirty="0">
                <a:latin typeface="Consolas" panose="020B0609020204030204" pitchFamily="49" charset="0"/>
              </a:rPr>
              <a:t>identifier</a:t>
            </a:r>
            <a:r>
              <a:rPr lang="en-US"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factor | constValue | </a:t>
            </a:r>
            <a:r>
              <a:rPr lang="en-US" sz="1800" dirty="0" err="1">
                <a:latin typeface="Consolas" pitchFamily="49" charset="0"/>
                <a:cs typeface="Consolas" pitchFamily="49" charset="0"/>
              </a:rPr>
              <a:t>variableExpr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a:latin typeface="Consolas" panose="020B0609020204030204" pitchFamily="49" charset="0"/>
              </a:rPr>
              <a:t>constValue</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extLst>
      <p:ext uri="{BB962C8B-B14F-4D97-AF65-F5344CB8AC3E}">
        <p14:creationId xmlns:p14="http://schemas.microsoft.com/office/powerpoint/2010/main" val="2620989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If the symbol following the identifier is “</a:t>
            </a:r>
            <a:r>
              <a:rPr lang="en-US" dirty="0">
                <a:latin typeface="Consolas" panose="020B0609020204030204" pitchFamily="49" charset="0"/>
              </a:rPr>
              <a:t>[</a:t>
            </a:r>
            <a:r>
              <a:rPr lang="en-US" dirty="0"/>
              <a:t>”, “</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53</a:t>
            </a:fld>
            <a:endParaRPr lang="en-US"/>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Tree>
    <p:extLst>
      <p:ext uri="{BB962C8B-B14F-4D97-AF65-F5344CB8AC3E}">
        <p14:creationId xmlns:p14="http://schemas.microsoft.com/office/powerpoint/2010/main" val="27968454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C1608A2-C8A9-0C68-BB56-484AEDCAD4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54</a:t>
            </a:fld>
            <a:endParaRPr lang="en-US"/>
          </a:p>
        </p:txBody>
      </p:sp>
    </p:spTree>
    <p:extLst>
      <p:ext uri="{BB962C8B-B14F-4D97-AF65-F5344CB8AC3E}">
        <p14:creationId xmlns:p14="http://schemas.microsoft.com/office/powerpoint/2010/main" val="32463109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EF7F418-AE86-80CA-E326-F8CAF46F831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42594546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57</a:t>
            </a:fld>
            <a:endParaRPr lang="en-US"/>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Tree>
    <p:extLst>
      <p:ext uri="{BB962C8B-B14F-4D97-AF65-F5344CB8AC3E}">
        <p14:creationId xmlns:p14="http://schemas.microsoft.com/office/powerpoint/2010/main" val="34935755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215F8AD4-EFF1-4D97-A806-F056EC1DAA3C}" type="slidenum">
              <a:rPr lang="en-US" smtClean="0"/>
              <a:pPr/>
              <a:t>58</a:t>
            </a:fld>
            <a:endParaRPr lang="en-US"/>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variableId,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procedureId,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2" name="TextBox 1">
            <a:extLst>
              <a:ext uri="{FF2B5EF4-FFF2-40B4-BE49-F238E27FC236}">
                <a16:creationId xmlns:a16="http://schemas.microsoft.com/office/drawing/2014/main" id="{A4E95B65-7CB7-6A5E-F5D9-BBFBBAF57BE2}"/>
              </a:ext>
            </a:extLst>
          </p:cNvPr>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enum</a:t>
            </a:r>
            <a:r>
              <a:rPr lang="en-US" sz="1800" dirty="0">
                <a:latin typeface="Consolas" panose="020B0609020204030204" pitchFamily="49" charset="0"/>
              </a:rPr>
              <a:t>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private String text;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3" name="Slide Number Placeholder 3"/>
          <p:cNvSpPr>
            <a:spLocks noGrp="1"/>
          </p:cNvSpPr>
          <p:nvPr>
            <p:ph type="sldNum" sz="quarter" idx="11"/>
          </p:nvPr>
        </p:nvSpPr>
        <p:spPr>
          <a:noFill/>
        </p:spPr>
        <p:txBody>
          <a:bodyPr/>
          <a:lstStyle/>
          <a:p>
            <a:r>
              <a:rPr lang="en-US"/>
              <a:t>Slide </a:t>
            </a:r>
            <a:fld id="{92E4CD9C-C1A0-4A19-91B2-E12FAB715195}" type="slidenum">
              <a:rPr lang="en-US"/>
              <a:pPr/>
              <a:t>6</a:t>
            </a:fld>
            <a:endParaRPr lang="en-US"/>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public class Scope extends HashMap&lt;String, IdType&gt;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private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Scope(</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getScopeLevel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60</a:t>
            </a:fld>
            <a:endParaRPr lang="en-US"/>
          </a:p>
        </p:txBody>
      </p:sp>
    </p:spTree>
    <p:extLst>
      <p:ext uri="{BB962C8B-B14F-4D97-AF65-F5344CB8AC3E}">
        <p14:creationId xmlns:p14="http://schemas.microsoft.com/office/powerpoint/2010/main" val="3471306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public void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add(Token </a:t>
            </a:r>
            <a:r>
              <a:rPr lang="en-US" dirty="0" err="1">
                <a:latin typeface="Consolas" panose="020B0609020204030204" pitchFamily="49" charset="0"/>
              </a:rPr>
              <a:t>idToken</a:t>
            </a:r>
            <a:r>
              <a:rPr lang="en-US" dirty="0">
                <a:latin typeface="Consolas" panose="020B0609020204030204" pitchFamily="49" charset="0"/>
              </a:rPr>
              <a:t>, IdType idType)</a:t>
            </a:r>
            <a:br>
              <a:rPr lang="en-US" dirty="0">
                <a:latin typeface="Consolas" panose="020B0609020204030204" pitchFamily="49" charset="0"/>
              </a:rPr>
            </a:br>
            <a:r>
              <a:rPr lang="en-US" dirty="0">
                <a:latin typeface="Consolas" panose="020B0609020204030204" pitchFamily="49" charset="0"/>
              </a:rPr>
              <a:t>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public IdType get(Token </a:t>
            </a:r>
            <a:r>
              <a:rPr lang="en-US" dirty="0" err="1">
                <a:latin typeface="Consolas" panose="020B0609020204030204" pitchFamily="49" charset="0"/>
              </a:rPr>
              <a:t>idToken</a:t>
            </a:r>
            <a:r>
              <a:rPr lang="en-US" dirty="0">
                <a:latin typeface="Consolas" panose="020B0609020204030204" pitchFamily="49" charset="0"/>
              </a:rPr>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61</a:t>
            </a:fld>
            <a:endParaRPr lang="en-US"/>
          </a:p>
        </p:txBody>
      </p:sp>
    </p:spTree>
    <p:extLst>
      <p:ext uri="{BB962C8B-B14F-4D97-AF65-F5344CB8AC3E}">
        <p14:creationId xmlns:p14="http://schemas.microsoft.com/office/powerpoint/2010/main" val="20185344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62</a:t>
            </a:fld>
            <a:endParaRPr lang="en-US"/>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err="1">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3886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038600"/>
            <a:ext cx="531410" cy="812632"/>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434340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14339" name="Slide Number Placeholder 4"/>
          <p:cNvSpPr>
            <a:spLocks noGrp="1"/>
          </p:cNvSpPr>
          <p:nvPr>
            <p:ph type="sldNum" sz="quarter" idx="11"/>
          </p:nvPr>
        </p:nvSpPr>
        <p:spPr/>
        <p:txBody>
          <a:bodyPr/>
          <a:lstStyle/>
          <a:p>
            <a:r>
              <a:rPr lang="en-US"/>
              <a:t>Slide </a:t>
            </a:r>
            <a:fld id="{98EAF293-B99F-44EE-BE90-4690CF15C962}" type="slidenum">
              <a:rPr lang="en-US" smtClean="0"/>
              <a:pPr/>
              <a:t>63</a:t>
            </a:fld>
            <a:endParaRPr lang="en-US"/>
          </a:p>
        </p:txBody>
      </p:sp>
    </p:spTree>
    <p:extLst>
      <p:ext uri="{BB962C8B-B14F-4D97-AF65-F5344CB8AC3E}">
        <p14:creationId xmlns:p14="http://schemas.microsoft.com/office/powerpoint/2010/main" val="7182696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64</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p:txBody>
          <a:bodyPr tIns="91440"/>
          <a:lstStyle/>
          <a:p>
            <a:pPr marL="18288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else if (scanner.getSymbol() == Symbol.identifier)</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 Handle identifiers based on how they are declared,</a:t>
            </a:r>
          </a:p>
          <a:p>
            <a:pPr marL="182880" lvl="1" indent="0">
              <a:spcBef>
                <a:spcPts val="100"/>
              </a:spcBef>
              <a:buNone/>
            </a:pPr>
            <a:r>
              <a:rPr lang="en-US" sz="1800" dirty="0">
                <a:latin typeface="Consolas" panose="020B0609020204030204" pitchFamily="49" charset="0"/>
              </a:rPr>
              <a:t>    // or use the lookahead symbol if not declared.</a:t>
            </a:r>
          </a:p>
          <a:p>
            <a:pPr marL="182880" lvl="1" indent="0">
              <a:spcBef>
                <a:spcPts val="100"/>
              </a:spcBef>
              <a:buNone/>
            </a:pPr>
            <a:r>
              <a:rPr lang="en-US" sz="1800" b="1" dirty="0">
                <a:latin typeface="Consolas" panose="020B0609020204030204" pitchFamily="49" charset="0"/>
              </a:rPr>
              <a:t>    String </a:t>
            </a:r>
            <a:r>
              <a:rPr lang="en-US" sz="1800" b="1" dirty="0" err="1">
                <a:latin typeface="Consolas" panose="020B0609020204030204" pitchFamily="49" charset="0"/>
              </a:rPr>
              <a:t>idStr</a:t>
            </a:r>
            <a:r>
              <a:rPr lang="en-US" sz="1800" b="1" dirty="0">
                <a:latin typeface="Consolas" panose="020B0609020204030204" pitchFamily="49" charset="0"/>
              </a:rPr>
              <a:t>  = scanner.getToken().</a:t>
            </a:r>
            <a:r>
              <a:rPr lang="en-US" sz="1800" b="1" dirty="0" err="1">
                <a:latin typeface="Consolas" panose="020B0609020204030204" pitchFamily="49" charset="0"/>
              </a:rPr>
              <a:t>getText</a:t>
            </a:r>
            <a:r>
              <a:rPr lang="en-US" sz="1800" b="1" dirty="0">
                <a:latin typeface="Consolas" panose="020B0609020204030204" pitchFamily="49" charset="0"/>
              </a:rPr>
              <a:t>();</a:t>
            </a:r>
          </a:p>
          <a:p>
            <a:pPr marL="182880" lvl="1" indent="0">
              <a:spcBef>
                <a:spcPts val="100"/>
              </a:spcBef>
              <a:buNone/>
            </a:pPr>
            <a:r>
              <a:rPr lang="en-US" sz="1800" b="1" dirty="0">
                <a:latin typeface="Consolas" panose="020B0609020204030204" pitchFamily="49" charset="0"/>
              </a:rPr>
              <a:t>    IdType </a:t>
            </a:r>
            <a:r>
              <a:rPr lang="en-US" sz="1800" b="1" dirty="0" err="1">
                <a:latin typeface="Consolas" panose="020B0609020204030204" pitchFamily="49" charset="0"/>
              </a:rPr>
              <a:t>idType</a:t>
            </a:r>
            <a:r>
              <a:rPr lang="en-US" sz="1800" b="1" dirty="0">
                <a:latin typeface="Consolas" panose="020B0609020204030204" pitchFamily="49" charset="0"/>
              </a:rPr>
              <a:t> = idTable.get(</a:t>
            </a:r>
            <a:r>
              <a:rPr lang="en-US" sz="1800" b="1" dirty="0" err="1">
                <a:latin typeface="Consolas" panose="020B0609020204030204" pitchFamily="49" charset="0"/>
              </a:rPr>
              <a:t>idStr</a:t>
            </a:r>
            <a:r>
              <a:rPr lang="en-US" sz="1800" b="1" dirty="0">
                <a:latin typeface="Consolas" panose="020B0609020204030204" pitchFamily="49" charset="0"/>
              </a:rPr>
              <a:t>);</a:t>
            </a:r>
          </a:p>
          <a:p>
            <a:pPr marL="182880" lvl="1" indent="0">
              <a:spcBef>
                <a:spcPts val="100"/>
              </a:spcBef>
              <a:buNone/>
            </a:pPr>
            <a:endParaRPr lang="en-US" sz="1800" b="1" dirty="0">
              <a:latin typeface="Consolas" panose="020B0609020204030204" pitchFamily="49" charset="0"/>
            </a:endParaRPr>
          </a:p>
          <a:p>
            <a:pPr marL="182880" lvl="1" indent="0">
              <a:spcBef>
                <a:spcPts val="100"/>
              </a:spcBef>
              <a:buNone/>
            </a:pPr>
            <a:r>
              <a:rPr lang="en-US" sz="1800" b="1" dirty="0">
                <a:latin typeface="Consolas" panose="020B0609020204030204" pitchFamily="49" charset="0"/>
              </a:rPr>
              <a:t>    if (idType != null)</a:t>
            </a:r>
          </a:p>
          <a:p>
            <a:pPr marL="182880" lvl="1" indent="0">
              <a:spcBef>
                <a:spcPts val="100"/>
              </a:spcBef>
              <a:buNone/>
            </a:pPr>
            <a:r>
              <a:rPr lang="en-US" sz="1800" b="1" dirty="0">
                <a:latin typeface="Consolas" panose="020B0609020204030204" pitchFamily="49" charset="0"/>
              </a:rPr>
              <a:t>      {</a:t>
            </a:r>
          </a:p>
          <a:p>
            <a:pPr marL="182880" lvl="1" indent="0">
              <a:spcBef>
                <a:spcPts val="100"/>
              </a:spcBef>
              <a:buNone/>
            </a:pPr>
            <a:r>
              <a:rPr lang="en-US" sz="1800" b="1" dirty="0">
                <a:latin typeface="Consolas" panose="020B0609020204030204" pitchFamily="49" charset="0"/>
              </a:rPr>
              <a:t>        if (idType == IdType.constantId)</a:t>
            </a:r>
          </a:p>
          <a:p>
            <a:pPr marL="18288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182880" lvl="1" indent="0">
              <a:spcBef>
                <a:spcPts val="100"/>
              </a:spcBef>
              <a:buNone/>
            </a:pPr>
            <a:r>
              <a:rPr lang="en-US" sz="1800" b="1" dirty="0">
                <a:latin typeface="Consolas" panose="020B0609020204030204" pitchFamily="49" charset="0"/>
              </a:rPr>
              <a:t>        else if (idType == IdType.variableId)</a:t>
            </a:r>
          </a:p>
          <a:p>
            <a:pPr marL="18288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parseVariableExpr</a:t>
            </a:r>
            <a:r>
              <a:rPr lang="en-US" sz="1800" b="1" dirty="0">
                <a:latin typeface="Consolas" panose="020B0609020204030204" pitchFamily="49" charset="0"/>
              </a:rPr>
              <a:t>();</a:t>
            </a:r>
          </a:p>
          <a:p>
            <a:pPr marL="182880" lvl="1" indent="0">
              <a:spcBef>
                <a:spcPts val="100"/>
              </a:spcBef>
              <a:buNone/>
            </a:pPr>
            <a:r>
              <a:rPr lang="en-US" sz="1800" b="1" dirty="0">
                <a:latin typeface="Consolas" panose="020B0609020204030204" pitchFamily="49" charset="0"/>
              </a:rPr>
              <a:t>        else if (idType == </a:t>
            </a:r>
            <a:r>
              <a:rPr lang="en-US" sz="1800" b="1" dirty="0" err="1">
                <a:latin typeface="Consolas" panose="020B0609020204030204" pitchFamily="49" charset="0"/>
              </a:rPr>
              <a:t>IdType.functionId</a:t>
            </a:r>
            <a:r>
              <a:rPr lang="en-US" sz="1800" b="1" dirty="0">
                <a:latin typeface="Consolas" panose="020B0609020204030204" pitchFamily="49" charset="0"/>
              </a:rPr>
              <a:t>)</a:t>
            </a:r>
          </a:p>
          <a:p>
            <a:pPr marL="18288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p:txBody>
      </p:sp>
    </p:spTree>
    <p:extLst>
      <p:ext uri="{BB962C8B-B14F-4D97-AF65-F5344CB8AC3E}">
        <p14:creationId xmlns:p14="http://schemas.microsoft.com/office/powerpoint/2010/main" val="8335099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65</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tIns="91440"/>
          <a:lstStyle/>
          <a:p>
            <a:pPr marL="182880" indent="0">
              <a:spcBef>
                <a:spcPts val="100"/>
              </a:spcBef>
              <a:buNone/>
            </a:pPr>
            <a:r>
              <a:rPr lang="en-US" sz="1800" b="1" dirty="0">
                <a:latin typeface="Consolas" panose="020B0609020204030204" pitchFamily="49" charset="0"/>
              </a:rPr>
              <a:t>        else</a:t>
            </a:r>
          </a:p>
          <a:p>
            <a:pPr marL="182880" indent="0">
              <a:spcBef>
                <a:spcPts val="100"/>
              </a:spcBef>
              <a:buNone/>
            </a:pPr>
            <a:r>
              <a:rPr lang="en-US" sz="1800" b="1" dirty="0">
                <a:latin typeface="Consolas" panose="020B0609020204030204" pitchFamily="49" charset="0"/>
              </a:rPr>
              <a:t>            throw error("Identifier \"" + </a:t>
            </a:r>
            <a:r>
              <a:rPr lang="en-US" sz="1800" b="1" dirty="0" err="1">
                <a:latin typeface="Consolas" panose="020B0609020204030204" pitchFamily="49" charset="0"/>
              </a:rPr>
              <a:t>idStr</a:t>
            </a:r>
            <a:endParaRPr lang="en-US" sz="1800" b="1" dirty="0">
              <a:latin typeface="Consolas" panose="020B0609020204030204" pitchFamily="49" charset="0"/>
            </a:endParaRPr>
          </a:p>
          <a:p>
            <a:pPr marL="182880" indent="0">
              <a:spcBef>
                <a:spcPts val="100"/>
              </a:spcBef>
              <a:buNone/>
            </a:pPr>
            <a:r>
              <a:rPr lang="en-US" sz="1800" b="1" dirty="0">
                <a:latin typeface="Consolas" panose="020B0609020204030204" pitchFamily="49" charset="0"/>
              </a:rPr>
              <a:t>                      + "\" is not valid as an expression.");</a:t>
            </a:r>
          </a:p>
          <a:p>
            <a:pPr marL="182880" indent="0">
              <a:spcBef>
                <a:spcPts val="100"/>
              </a:spcBef>
              <a:buNone/>
            </a:pPr>
            <a:r>
              <a:rPr lang="en-US" sz="1800" dirty="0">
                <a:latin typeface="Consolas" panose="020B0609020204030204" pitchFamily="49" charset="0"/>
              </a:rPr>
              <a:t>      }</a:t>
            </a:r>
          </a:p>
          <a:p>
            <a:pPr marL="182880" indent="0">
              <a:spcBef>
                <a:spcPts val="100"/>
              </a:spcBef>
              <a:buNone/>
            </a:pPr>
            <a:r>
              <a:rPr lang="en-US" sz="1800" dirty="0">
                <a:latin typeface="Consolas" panose="020B0609020204030204" pitchFamily="49" charset="0"/>
              </a:rPr>
              <a:t>    else</a:t>
            </a:r>
          </a:p>
          <a:p>
            <a:pPr marL="182880" indent="0">
              <a:spcBef>
                <a:spcPts val="100"/>
              </a:spcBef>
              <a:buNone/>
            </a:pPr>
            <a:r>
              <a:rPr lang="en-US" sz="1800" dirty="0">
                <a:latin typeface="Consolas" panose="020B0609020204030204" pitchFamily="49" charset="0"/>
              </a:rPr>
              <a:t>      {</a:t>
            </a:r>
          </a:p>
          <a:p>
            <a:pPr marL="182880" indent="0">
              <a:spcBef>
                <a:spcPts val="100"/>
              </a:spcBef>
              <a:buNone/>
            </a:pPr>
            <a:r>
              <a:rPr lang="en-US" sz="1800" dirty="0">
                <a:latin typeface="Consolas" panose="020B0609020204030204" pitchFamily="49" charset="0"/>
              </a:rPr>
              <a:t>        // Make parsing decision using lookahead symbol.</a:t>
            </a:r>
          </a:p>
          <a:p>
            <a:pPr marL="18288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(2).</a:t>
            </a:r>
            <a:r>
              <a:rPr lang="en-US" sz="1800" b="1" dirty="0" err="1">
                <a:latin typeface="Consolas" panose="020B0609020204030204" pitchFamily="49" charset="0"/>
              </a:rPr>
              <a:t>getSymbol</a:t>
            </a:r>
            <a:r>
              <a:rPr lang="en-US" sz="1800" b="1" dirty="0">
                <a:latin typeface="Consolas" panose="020B0609020204030204" pitchFamily="49" charset="0"/>
              </a:rPr>
              <a:t>() ==</a:t>
            </a:r>
          </a:p>
          <a:p>
            <a:pPr marL="182880" indent="0">
              <a:spcBef>
                <a:spcPts val="100"/>
              </a:spcBef>
              <a:buNone/>
            </a:pPr>
            <a:r>
              <a:rPr lang="en-US" sz="1800" b="1" dirty="0">
                <a:latin typeface="Consolas" panose="020B0609020204030204" pitchFamily="49" charset="0"/>
              </a:rPr>
              <a:t>                                             Symbol.leftParen)</a:t>
            </a:r>
          </a:p>
          <a:p>
            <a:pPr marL="18288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182880" indent="0">
              <a:spcBef>
                <a:spcPts val="100"/>
              </a:spcBef>
              <a:buNone/>
            </a:pPr>
            <a:r>
              <a:rPr lang="en-US" sz="1800" b="1" dirty="0">
                <a:latin typeface="Consolas" panose="020B0609020204030204" pitchFamily="49" charset="0"/>
              </a:rPr>
              <a:t>        else</a:t>
            </a:r>
          </a:p>
          <a:p>
            <a:pPr marL="182880" indent="0">
              <a:spcBef>
                <a:spcPts val="100"/>
              </a:spcBef>
              <a:buNone/>
            </a:pPr>
            <a:r>
              <a:rPr lang="en-US" sz="1800" b="1" dirty="0">
                <a:latin typeface="Consolas" panose="020B0609020204030204" pitchFamily="49" charset="0"/>
              </a:rPr>
              <a:t>            throw error("Identifier \"" + scanner.getToken()</a:t>
            </a:r>
          </a:p>
          <a:p>
            <a:pPr marL="182880" indent="0">
              <a:spcBef>
                <a:spcPts val="100"/>
              </a:spcBef>
              <a:buNone/>
            </a:pPr>
            <a:r>
              <a:rPr lang="en-US" sz="1800" b="1" dirty="0">
                <a:latin typeface="Consolas" panose="020B0609020204030204" pitchFamily="49" charset="0"/>
              </a:rPr>
              <a:t>                      + "\" has not been declared.");</a:t>
            </a:r>
          </a:p>
          <a:p>
            <a:pPr marL="182880" indent="0">
              <a:spcBef>
                <a:spcPts val="100"/>
              </a:spcBef>
              <a:buNone/>
            </a:pPr>
            <a:r>
              <a:rPr lang="en-US" sz="1800" dirty="0">
                <a:latin typeface="Consolas" panose="020B0609020204030204" pitchFamily="49" charset="0"/>
              </a:rPr>
              <a:t>      }</a:t>
            </a:r>
          </a:p>
          <a:p>
            <a:pPr marL="182880" indent="0">
              <a:spcBef>
                <a:spcPts val="100"/>
              </a:spcBef>
              <a:buNone/>
            </a:pPr>
            <a:r>
              <a:rPr lang="en-US" sz="1800" dirty="0">
                <a:latin typeface="Consolas" panose="020B0609020204030204" pitchFamily="49" charset="0"/>
              </a:rPr>
              <a:t>  }</a:t>
            </a:r>
          </a:p>
          <a:p>
            <a:pPr marL="182880" indent="0">
              <a:spcBef>
                <a:spcPts val="100"/>
              </a:spcBef>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4232461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750" dirty="0">
                <a:latin typeface="Consolas" pitchFamily="49" charset="0"/>
                <a:cs typeface="Consolas" pitchFamily="49" charset="0"/>
              </a:rPr>
              <a:t>match(</a:t>
            </a:r>
            <a:r>
              <a:rPr lang="en-US" sz="1750" dirty="0" err="1">
                <a:latin typeface="Consolas" pitchFamily="49" charset="0"/>
                <a:cs typeface="Consolas" pitchFamily="49" charset="0"/>
              </a:rPr>
              <a:t>Symbol.procRW</a:t>
            </a:r>
            <a:r>
              <a:rPr lang="en-US" sz="1750" dirty="0">
                <a:latin typeface="Consolas" pitchFamily="49" charset="0"/>
                <a:cs typeface="Consolas" pitchFamily="49" charset="0"/>
              </a:rPr>
              <a:t>);</a:t>
            </a:r>
          </a:p>
          <a:p>
            <a:pPr marL="182880" indent="0">
              <a:spcBef>
                <a:spcPts val="0"/>
              </a:spcBef>
              <a:buNone/>
            </a:pPr>
            <a:r>
              <a:rPr lang="en-US" sz="1750" dirty="0">
                <a:latin typeface="Consolas" pitchFamily="49" charset="0"/>
                <a:cs typeface="Consolas" pitchFamily="49" charset="0"/>
              </a:rPr>
              <a:t>Token </a:t>
            </a:r>
            <a:r>
              <a:rPr lang="en-US" sz="1750" dirty="0" err="1">
                <a:latin typeface="Consolas" pitchFamily="49" charset="0"/>
                <a:cs typeface="Consolas" pitchFamily="49" charset="0"/>
              </a:rPr>
              <a:t>procId</a:t>
            </a:r>
            <a:r>
              <a:rPr lang="en-US" sz="1750" dirty="0">
                <a:latin typeface="Consolas" pitchFamily="49" charset="0"/>
                <a:cs typeface="Consolas" pitchFamily="49" charset="0"/>
              </a:rPr>
              <a:t> = scanner.getToken();</a:t>
            </a:r>
          </a:p>
          <a:p>
            <a:pPr marL="182880" indent="0">
              <a:spcBef>
                <a:spcPts val="0"/>
              </a:spcBef>
              <a:buNone/>
            </a:pPr>
            <a:r>
              <a:rPr lang="en-US" sz="1750" dirty="0">
                <a:latin typeface="Consolas" pitchFamily="49" charset="0"/>
                <a:cs typeface="Consolas" pitchFamily="49" charset="0"/>
              </a:rPr>
              <a:t>match(Symbol.identifier);</a:t>
            </a:r>
          </a:p>
          <a:p>
            <a:pPr marL="182880" indent="0">
              <a:spcBef>
                <a:spcPts val="0"/>
              </a:spcBef>
              <a:buNone/>
            </a:pPr>
            <a:r>
              <a:rPr lang="en-US" sz="1750" dirty="0">
                <a:latin typeface="Consolas" pitchFamily="49" charset="0"/>
                <a:cs typeface="Consolas" pitchFamily="49" charset="0"/>
              </a:rPr>
              <a:t>idTable.add(</a:t>
            </a:r>
            <a:r>
              <a:rPr lang="en-US" sz="1750" dirty="0" err="1">
                <a:latin typeface="Consolas" pitchFamily="49" charset="0"/>
                <a:cs typeface="Consolas" pitchFamily="49" charset="0"/>
              </a:rPr>
              <a:t>procId</a:t>
            </a:r>
            <a:r>
              <a:rPr lang="en-US" sz="1750" dirty="0">
                <a:latin typeface="Consolas" pitchFamily="49" charset="0"/>
                <a:cs typeface="Consolas" pitchFamily="49" charset="0"/>
              </a:rPr>
              <a:t>, IdType.procedureId);</a:t>
            </a:r>
          </a:p>
          <a:p>
            <a:pPr marL="182880" indent="0">
              <a:spcBef>
                <a:spcPts val="0"/>
              </a:spcBef>
              <a:buNone/>
            </a:pPr>
            <a:r>
              <a:rPr lang="en-US" sz="1750" dirty="0">
                <a:latin typeface="Consolas" pitchFamily="49" charset="0"/>
                <a:cs typeface="Consolas" pitchFamily="49" charset="0"/>
              </a:rPr>
              <a:t>match(Symbol.leftParen);</a:t>
            </a:r>
          </a:p>
          <a:p>
            <a:pPr marL="182880" indent="0">
              <a:spcBef>
                <a:spcPts val="0"/>
              </a:spcBef>
              <a:buNone/>
            </a:pPr>
            <a:endParaRPr lang="en-US" sz="1750" dirty="0">
              <a:latin typeface="Consolas" pitchFamily="49" charset="0"/>
              <a:cs typeface="Consolas" pitchFamily="49" charset="0"/>
            </a:endParaRPr>
          </a:p>
          <a:p>
            <a:pPr marL="182880" indent="0">
              <a:spcBef>
                <a:spcPts val="0"/>
              </a:spcBef>
              <a:buNone/>
            </a:pPr>
            <a:r>
              <a:rPr lang="en-US" sz="1750" dirty="0">
                <a:latin typeface="Consolas" pitchFamily="49" charset="0"/>
                <a:cs typeface="Consolas" pitchFamily="49" charset="0"/>
              </a:rPr>
              <a:t>try</a:t>
            </a:r>
          </a:p>
          <a:p>
            <a:pPr marL="182880" indent="0">
              <a:spcBef>
                <a:spcPts val="0"/>
              </a:spcBef>
              <a:buNone/>
            </a:pPr>
            <a:r>
              <a:rPr lang="en-US" sz="1750" dirty="0">
                <a:latin typeface="Consolas" pitchFamily="49" charset="0"/>
                <a:cs typeface="Consolas" pitchFamily="49" charset="0"/>
              </a:rPr>
              <a:t>  {</a:t>
            </a:r>
          </a:p>
          <a:p>
            <a:pPr marL="182880" indent="0">
              <a:spcBef>
                <a:spcPts val="0"/>
              </a:spcBef>
              <a:buNone/>
            </a:pPr>
            <a:r>
              <a:rPr lang="en-US" sz="1750" dirty="0">
                <a:latin typeface="Consolas" pitchFamily="49" charset="0"/>
                <a:cs typeface="Consolas" pitchFamily="49" charset="0"/>
              </a:rPr>
              <a:t>    idTable.openScope(</a:t>
            </a:r>
            <a:r>
              <a:rPr lang="en-US" sz="1750" dirty="0" err="1">
                <a:latin typeface="Consolas" pitchFamily="49" charset="0"/>
                <a:cs typeface="Consolas" pitchFamily="49" charset="0"/>
              </a:rPr>
              <a:t>ScopeLevel.LOCAL</a:t>
            </a:r>
            <a:r>
              <a:rPr lang="en-US" sz="1750" dirty="0">
                <a:latin typeface="Consolas" pitchFamily="49" charset="0"/>
                <a:cs typeface="Consolas" pitchFamily="49" charset="0"/>
              </a:rPr>
              <a:t>);</a:t>
            </a:r>
          </a:p>
          <a:p>
            <a:pPr marL="182880" indent="0">
              <a:spcBef>
                <a:spcPts val="0"/>
              </a:spcBef>
              <a:buNone/>
            </a:pPr>
            <a:endParaRPr lang="en-US" sz="1750" dirty="0">
              <a:latin typeface="Consolas" pitchFamily="49" charset="0"/>
              <a:cs typeface="Consolas" pitchFamily="49" charset="0"/>
            </a:endParaRPr>
          </a:p>
          <a:p>
            <a:pPr marL="182880" indent="0">
              <a:spcBef>
                <a:spcPts val="0"/>
              </a:spcBef>
              <a:buNone/>
            </a:pPr>
            <a:r>
              <a:rPr lang="en-US" sz="1750" dirty="0">
                <a:latin typeface="Consolas" pitchFamily="49" charset="0"/>
                <a:cs typeface="Consolas" pitchFamily="49" charset="0"/>
              </a:rPr>
              <a:t>    if (scanner.getSymbol().</a:t>
            </a:r>
            <a:r>
              <a:rPr lang="en-US" sz="1750" dirty="0" err="1">
                <a:latin typeface="Consolas" pitchFamily="49" charset="0"/>
                <a:cs typeface="Consolas" pitchFamily="49" charset="0"/>
              </a:rPr>
              <a:t>isParameterDeclStarter</a:t>
            </a:r>
            <a:r>
              <a:rPr lang="en-US" sz="1750" dirty="0">
                <a:latin typeface="Consolas" pitchFamily="49" charset="0"/>
                <a:cs typeface="Consolas" pitchFamily="49" charset="0"/>
              </a:rPr>
              <a:t>())</a:t>
            </a:r>
          </a:p>
          <a:p>
            <a:pPr marL="182880" indent="0">
              <a:spcBef>
                <a:spcPts val="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parseFormalParameters</a:t>
            </a:r>
            <a:r>
              <a:rPr lang="en-US" sz="1750" dirty="0">
                <a:latin typeface="Consolas" pitchFamily="49" charset="0"/>
                <a:cs typeface="Consolas" pitchFamily="49" charset="0"/>
              </a:rPr>
              <a:t>();</a:t>
            </a:r>
          </a:p>
          <a:p>
            <a:pPr marL="182880" indent="0">
              <a:spcBef>
                <a:spcPts val="0"/>
              </a:spcBef>
              <a:buNone/>
            </a:pPr>
            <a:endParaRPr lang="en-US" sz="1750" dirty="0">
              <a:latin typeface="Consolas" pitchFamily="49" charset="0"/>
              <a:cs typeface="Consolas" pitchFamily="49" charset="0"/>
            </a:endParaRPr>
          </a:p>
          <a:p>
            <a:pPr marL="182880" indent="0">
              <a:spcBef>
                <a:spcPts val="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Symbol.rightParen</a:t>
            </a:r>
            <a:r>
              <a:rPr lang="en-US" sz="1750" dirty="0">
                <a:latin typeface="Consolas" pitchFamily="49" charset="0"/>
                <a:cs typeface="Consolas" pitchFamily="49" charset="0"/>
              </a:rPr>
              <a:t>);</a:t>
            </a:r>
          </a:p>
          <a:p>
            <a:pPr marL="182880" indent="0">
              <a:spcBef>
                <a:spcPts val="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Symbol.leftBrace</a:t>
            </a:r>
            <a:r>
              <a:rPr lang="en-US" sz="1750" dirty="0">
                <a:latin typeface="Consolas" pitchFamily="49" charset="0"/>
                <a:cs typeface="Consolas" pitchFamily="49" charset="0"/>
              </a:rPr>
              <a:t>);</a:t>
            </a:r>
          </a:p>
          <a:p>
            <a:pPr marL="182880" indent="0">
              <a:spcBef>
                <a:spcPts val="0"/>
              </a:spcBef>
              <a:buNone/>
            </a:pPr>
            <a:r>
              <a:rPr lang="en-US" sz="1750" dirty="0">
                <a:latin typeface="Consolas" pitchFamily="49" charset="0"/>
                <a:cs typeface="Consolas" pitchFamily="49" charset="0"/>
              </a:rPr>
              <a:t>    parseInitialDecls();</a:t>
            </a:r>
          </a:p>
          <a:p>
            <a:pPr marL="182880" indent="0">
              <a:spcBef>
                <a:spcPts val="0"/>
              </a:spcBef>
              <a:buNone/>
            </a:pPr>
            <a:r>
              <a:rPr lang="en-US" sz="1750" dirty="0">
                <a:latin typeface="Consolas" pitchFamily="49" charset="0"/>
                <a:cs typeface="Consolas" pitchFamily="49" charset="0"/>
              </a:rPr>
              <a:t>    parseStatements();</a:t>
            </a:r>
          </a:p>
          <a:p>
            <a:pPr marL="182880" indent="0">
              <a:spcBef>
                <a:spcPts val="0"/>
              </a:spcBef>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66</a:t>
            </a:fld>
            <a:endParaRPr lang="en-US" dirty="0"/>
          </a:p>
        </p:txBody>
      </p:sp>
      <p:sp>
        <p:nvSpPr>
          <p:cNvPr id="6" name="TextBox 5"/>
          <p:cNvSpPr txBox="1"/>
          <p:nvPr/>
        </p:nvSpPr>
        <p:spPr>
          <a:xfrm>
            <a:off x="5347653" y="4805174"/>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562600" y="22860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636070" y="2441130"/>
            <a:ext cx="2443860" cy="2286000"/>
          </a:xfrm>
          <a:prstGeom prst="bentConnector2">
            <a:avLst/>
          </a:prstGeom>
          <a:noFill/>
          <a:ln w="9525" cap="flat" cmpd="sng" algn="ctr">
            <a:solidFill>
              <a:schemeClr val="tx1"/>
            </a:solidFill>
            <a:prstDash val="solid"/>
            <a:round/>
            <a:headEnd type="none" w="med" len="med"/>
            <a:tailEnd type="stealth" w="lg" len="lg"/>
          </a:ln>
          <a:effectLst/>
        </p:spPr>
      </p:cxnSp>
      <p:cxnSp>
        <p:nvCxnSpPr>
          <p:cNvPr id="12" name="Elbow Connector 11"/>
          <p:cNvCxnSpPr>
            <a:cxnSpLocks/>
            <a:stCxn id="6" idx="1"/>
            <a:endCxn id="8" idx="3"/>
          </p:cNvCxnSpPr>
          <p:nvPr/>
        </p:nvCxnSpPr>
        <p:spPr bwMode="auto">
          <a:xfrm rot="10800000">
            <a:off x="4690237" y="4506516"/>
            <a:ext cx="657417" cy="1053038"/>
          </a:xfrm>
          <a:prstGeom prst="bentConnector3">
            <a:avLst>
              <a:gd name="adj1" fmla="val 50000"/>
            </a:avLst>
          </a:prstGeom>
          <a:noFill/>
          <a:ln w="9525" cap="flat" cmpd="sng" algn="ctr">
            <a:solidFill>
              <a:schemeClr val="tx1"/>
            </a:solidFill>
            <a:prstDash val="solid"/>
            <a:round/>
            <a:headEnd type="none" w="med" len="med"/>
            <a:tailEnd type="stealth" w="lg" len="lg"/>
          </a:ln>
          <a:effectLst/>
        </p:spPr>
      </p:cxnSp>
      <p:cxnSp>
        <p:nvCxnSpPr>
          <p:cNvPr id="15" name="Elbow Connector 14"/>
          <p:cNvCxnSpPr>
            <a:stCxn id="22" idx="0"/>
            <a:endCxn id="16" idx="3"/>
          </p:cNvCxnSpPr>
          <p:nvPr/>
        </p:nvCxnSpPr>
        <p:spPr bwMode="auto">
          <a:xfrm rot="16200000" flipV="1">
            <a:off x="6303582" y="3108642"/>
            <a:ext cx="1108836" cy="2286000"/>
          </a:xfrm>
          <a:prstGeom prst="bentConnector2">
            <a:avLst/>
          </a:prstGeom>
          <a:noFill/>
          <a:ln w="9525" cap="flat" cmpd="sng" algn="ctr">
            <a:solidFill>
              <a:schemeClr val="tx1"/>
            </a:solidFill>
            <a:prstDash val="solid"/>
            <a:round/>
            <a:headEnd type="none" w="med" len="med"/>
            <a:tailEnd type="stealth" w="lg" len="lg"/>
          </a:ln>
          <a:effectLst/>
        </p:spPr>
      </p:cxnSp>
      <p:sp>
        <p:nvSpPr>
          <p:cNvPr id="16" name="Diamond 15"/>
          <p:cNvSpPr/>
          <p:nvPr/>
        </p:nvSpPr>
        <p:spPr bwMode="auto">
          <a:xfrm>
            <a:off x="5562600" y="3621024"/>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80606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537836" y="4430316"/>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Diamond 22">
            <a:extLst>
              <a:ext uri="{FF2B5EF4-FFF2-40B4-BE49-F238E27FC236}">
                <a16:creationId xmlns:a16="http://schemas.microsoft.com/office/drawing/2014/main" id="{892FEDF8-6AD7-017B-8BFB-AA9E1CC168CA}"/>
              </a:ext>
            </a:extLst>
          </p:cNvPr>
          <p:cNvSpPr/>
          <p:nvPr/>
        </p:nvSpPr>
        <p:spPr bwMode="auto">
          <a:xfrm>
            <a:off x="3560064" y="5483354"/>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57254D62-50F1-AB5E-2284-E1495D0AEE9B}"/>
              </a:ext>
            </a:extLst>
          </p:cNvPr>
          <p:cNvCxnSpPr>
            <a:cxnSpLocks/>
            <a:stCxn id="6" idx="1"/>
            <a:endCxn id="23" idx="3"/>
          </p:cNvCxnSpPr>
          <p:nvPr/>
        </p:nvCxnSpPr>
        <p:spPr bwMode="auto">
          <a:xfrm flipH="1">
            <a:off x="3712464" y="5559554"/>
            <a:ext cx="1635189" cy="0"/>
          </a:xfrm>
          <a:prstGeom prst="straightConnector1">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a:noFill/>
          <a:ln w="9525">
            <a:noFill/>
            <a:miter lim="800000"/>
            <a:headEnd/>
            <a:tailEnd/>
          </a:ln>
        </p:spPr>
        <p:txBody>
          <a:bodyPr vert="horz" wrap="square" lIns="91440" tIns="45720" rIns="92075" bIns="46038" numCol="1" anchor="t" anchorCtr="0" compatLnSpc="1">
            <a:prstTxWarp prst="textNoShape">
              <a:avLst/>
            </a:prstTxWarp>
          </a:bodyPr>
          <a:lstStyle/>
          <a:p>
            <a:pPr marL="182880" indent="0">
              <a:spcBef>
                <a:spcPts val="0"/>
              </a:spcBef>
              <a:buNone/>
            </a:pPr>
            <a:r>
              <a:rPr lang="en-US" sz="1750" dirty="0">
                <a:latin typeface="Consolas" pitchFamily="49" charset="0"/>
              </a:rPr>
              <a:t>finally</a:t>
            </a:r>
          </a:p>
          <a:p>
            <a:pPr marL="182880" indent="0">
              <a:spcBef>
                <a:spcPts val="0"/>
              </a:spcBef>
              <a:buNone/>
            </a:pPr>
            <a:r>
              <a:rPr lang="en-US" sz="1750" dirty="0">
                <a:latin typeface="Consolas" pitchFamily="49" charset="0"/>
              </a:rPr>
              <a:t>  {</a:t>
            </a:r>
          </a:p>
          <a:p>
            <a:pPr marL="182880" indent="0">
              <a:spcBef>
                <a:spcPts val="0"/>
              </a:spcBef>
              <a:buNone/>
            </a:pPr>
            <a:r>
              <a:rPr lang="en-US" sz="1750" dirty="0">
                <a:latin typeface="Consolas" pitchFamily="49" charset="0"/>
              </a:rPr>
              <a:t>    idTable.closeScope();</a:t>
            </a:r>
          </a:p>
          <a:p>
            <a:pPr marL="182880" indent="0">
              <a:spcBef>
                <a:spcPts val="0"/>
              </a:spcBef>
              <a:buNone/>
            </a:pPr>
            <a:r>
              <a:rPr lang="en-US" sz="1750" dirty="0">
                <a:latin typeface="Consolas" pitchFamily="49" charset="0"/>
              </a:rPr>
              <a:t>  }</a:t>
            </a:r>
          </a:p>
          <a:p>
            <a:pPr marL="182880" indent="0">
              <a:spcBef>
                <a:spcPts val="0"/>
              </a:spcBef>
              <a:buNone/>
            </a:pPr>
            <a:endParaRPr lang="en-US" sz="1750" dirty="0">
              <a:latin typeface="Consolas" pitchFamily="49" charset="0"/>
            </a:endParaRPr>
          </a:p>
          <a:p>
            <a:pPr marL="182880" indent="0">
              <a:spcBef>
                <a:spcPts val="0"/>
              </a:spcBef>
              <a:buNone/>
            </a:pPr>
            <a:r>
              <a:rPr lang="en-US" sz="1750" dirty="0">
                <a:latin typeface="Consolas" pitchFamily="49" charset="0"/>
              </a:rPr>
              <a:t>match(</a:t>
            </a:r>
            <a:r>
              <a:rPr lang="en-US" sz="1750" dirty="0" err="1">
                <a:latin typeface="Consolas" pitchFamily="49" charset="0"/>
              </a:rPr>
              <a:t>Symbol.rightBrace</a:t>
            </a:r>
            <a:r>
              <a:rPr lang="en-US" sz="1750" dirty="0">
                <a:latin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67</a:t>
            </a:fld>
            <a:endParaRPr lang="en-US" dirty="0"/>
          </a:p>
        </p:txBody>
      </p:sp>
    </p:spTree>
    <p:extLst>
      <p:ext uri="{BB962C8B-B14F-4D97-AF65-F5344CB8AC3E}">
        <p14:creationId xmlns:p14="http://schemas.microsoft.com/office/powerpoint/2010/main" val="25632194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a:latin typeface="Consolas" pitchFamily="49" charset="0"/>
                <a:cs typeface="Consolas" pitchFamily="49" charset="0"/>
              </a:rPr>
              <a:t>Symbol </a:t>
            </a:r>
            <a:r>
              <a:rPr lang="en-US" sz="1800" dirty="0" err="1">
                <a:latin typeface="Consolas" pitchFamily="49" charset="0"/>
                <a:cs typeface="Consolas" pitchFamily="49" charset="0"/>
              </a:rPr>
              <a:t>symbol</a:t>
            </a:r>
            <a:r>
              <a:rPr lang="en-US" sz="1800" dirty="0">
                <a:latin typeface="Consolas" pitchFamily="49" charset="0"/>
                <a:cs typeface="Consolas" pitchFamily="49" charset="0"/>
              </a:rPr>
              <a:t> = scanner.getSymbol();</a:t>
            </a: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String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scanner.getText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IdType </a:t>
            </a:r>
            <a:r>
              <a:rPr lang="en-US" sz="1800" b="1" dirty="0" err="1">
                <a:latin typeface="Consolas" pitchFamily="49" charset="0"/>
                <a:cs typeface="Consolas" pitchFamily="49" charset="0"/>
              </a:rPr>
              <a:t>idType</a:t>
            </a:r>
            <a:r>
              <a:rPr lang="en-US" sz="1800" b="1" dirty="0">
                <a:latin typeface="Consolas" pitchFamily="49" charset="0"/>
                <a:cs typeface="Consolas" pitchFamily="49" charset="0"/>
              </a:rPr>
              <a:t> = idTable.get(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 + scanner.getToken()</a:t>
            </a:r>
          </a:p>
          <a:p>
            <a:pPr marL="91440" indent="0">
              <a:spcBef>
                <a:spcPts val="0"/>
              </a:spcBef>
              <a:buNone/>
            </a:pPr>
            <a:r>
              <a:rPr lang="en-US" sz="1800" b="1" dirty="0">
                <a:latin typeface="Consolas" pitchFamily="49" charset="0"/>
                <a:cs typeface="Consolas" pitchFamily="49" charset="0"/>
              </a:rPr>
              <a:t>                      + "\" cannot start a statement.");</a:t>
            </a:r>
          </a:p>
          <a:p>
            <a:pPr marL="9144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68</a:t>
            </a:fld>
            <a:endParaRPr lang="en-US"/>
          </a:p>
        </p:txBody>
      </p:sp>
      <p:sp>
        <p:nvSpPr>
          <p:cNvPr id="6" name="TextBox 5"/>
          <p:cNvSpPr txBox="1"/>
          <p:nvPr/>
        </p:nvSpPr>
        <p:spPr>
          <a:xfrm>
            <a:off x="3083452" y="6000690"/>
            <a:ext cx="2977097" cy="400110"/>
          </a:xfrm>
          <a:prstGeom prst="rect">
            <a:avLst/>
          </a:prstGeom>
          <a:noFill/>
        </p:spPr>
        <p:txBody>
          <a:bodyPr wrap="none" rtlCol="0">
            <a:spAutoFit/>
          </a:bodyPr>
          <a:lstStyle/>
          <a:p>
            <a:r>
              <a:rPr lang="en-US" sz="2000" dirty="0"/>
              <a:t>(continued on next slide)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b="1" dirty="0">
                <a:latin typeface="Consolas" pitchFamily="49" charset="0"/>
                <a:cs typeface="Consolas" pitchFamily="49" charset="0"/>
              </a:rPr>
              <a:t>        Symbol symbol2 = </a:t>
            </a:r>
            <a:r>
              <a:rPr lang="en-US" sz="1800" b="1" dirty="0" err="1">
                <a:latin typeface="Consolas" pitchFamily="49" charset="0"/>
                <a:cs typeface="Consolas" pitchFamily="49" charset="0"/>
              </a:rPr>
              <a:t>scanner.lookahead</a:t>
            </a:r>
            <a:r>
              <a:rPr lang="en-US" sz="1800" b="1" dirty="0">
                <a:latin typeface="Consolas" pitchFamily="49" charset="0"/>
                <a:cs typeface="Consolas" pitchFamily="49" charset="0"/>
              </a:rPr>
              <a:t>(2).</a:t>
            </a:r>
            <a:r>
              <a:rPr lang="en-US" sz="1800" b="1" dirty="0" err="1">
                <a:latin typeface="Consolas" pitchFamily="49" charset="0"/>
                <a:cs typeface="Consolas" pitchFamily="49" charset="0"/>
              </a:rPr>
              <a:t>getSymbol</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(symbol2 == Symbol.leftParen)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 if (</a:t>
            </a:r>
            <a:r>
              <a:rPr lang="en-US" sz="1800" b="1" dirty="0" err="1">
                <a:latin typeface="Consolas" pitchFamily="49" charset="0"/>
                <a:cs typeface="Consolas" pitchFamily="49" charset="0"/>
              </a:rPr>
              <a:t>Set.of</a:t>
            </a:r>
            <a:r>
              <a:rPr lang="en-US" sz="1800" b="1" dirty="0">
                <a:latin typeface="Consolas" pitchFamily="49" charset="0"/>
                <a:cs typeface="Consolas" pitchFamily="49" charset="0"/>
              </a:rPr>
              <a:t>(Symbol.assign, </a:t>
            </a:r>
            <a:r>
              <a:rPr lang="en-US" sz="1800" b="1" dirty="0" err="1">
                <a:latin typeface="Consolas" pitchFamily="49" charset="0"/>
                <a:cs typeface="Consolas" pitchFamily="49" charset="0"/>
              </a:rPr>
              <a:t>Symbol.leftBracket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Symbol.dot).contains(symbol2))</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error("Invalid statement.");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 if (symbol ==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Tree>
    <p:extLst>
      <p:ext uri="{BB962C8B-B14F-4D97-AF65-F5344CB8AC3E}">
        <p14:creationId xmlns:p14="http://schemas.microsoft.com/office/powerpoint/2010/main" val="358628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0D663E8A-341C-42FF-A6D8-EA5F992DFDFB}" type="slidenum">
              <a:rPr lang="en-US"/>
              <a:pPr/>
              <a:t>7</a:t>
            </a:fld>
            <a:endParaRPr lang="en-US"/>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35069186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the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3545949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226425" cy="4935537"/>
          </a:xfrm>
        </p:spPr>
        <p:txBody>
          <a:bodyPr/>
          <a:lstStyle/>
          <a:p>
            <a:pPr marL="91440" indent="0">
              <a:spcBef>
                <a:spcPts val="0"/>
              </a:spcBef>
              <a:buNone/>
            </a:pPr>
            <a:r>
              <a:rPr lang="en-US" sz="1750" dirty="0">
                <a:latin typeface="Consolas" panose="020B0609020204030204" pitchFamily="49" charset="0"/>
              </a:rPr>
              <a:t>private void </a:t>
            </a:r>
            <a:r>
              <a:rPr lang="en-US" sz="1750" dirty="0" err="1">
                <a:latin typeface="Consolas" panose="020B0609020204030204" pitchFamily="49" charset="0"/>
              </a:rPr>
              <a:t>parseVariableCommon</a:t>
            </a:r>
            <a:r>
              <a:rPr lang="en-US" sz="1750" dirty="0">
                <a:latin typeface="Consolas" panose="020B0609020204030204" pitchFamily="49" charset="0"/>
              </a:rPr>
              <a:t>() throws ...</a:t>
            </a:r>
          </a:p>
          <a:p>
            <a:pPr marL="91440" indent="0">
              <a:spcBef>
                <a:spcPts val="0"/>
              </a:spcBef>
              <a:buNone/>
            </a:pPr>
            <a:r>
              <a:rPr lang="en-US" sz="1750" dirty="0">
                <a:latin typeface="Consolas" panose="020B0609020204030204" pitchFamily="49" charset="0"/>
              </a:rPr>
              <a:t>  {</a:t>
            </a:r>
          </a:p>
          <a:p>
            <a:pPr marL="91440" indent="0">
              <a:spcBef>
                <a:spcPts val="0"/>
              </a:spcBef>
              <a:buNone/>
            </a:pPr>
            <a:r>
              <a:rPr lang="en-US" sz="1750" dirty="0">
                <a:latin typeface="Consolas" panose="020B0609020204030204" pitchFamily="49" charset="0"/>
              </a:rPr>
              <a:t>    Token </a:t>
            </a:r>
            <a:r>
              <a:rPr lang="en-US" sz="1750" dirty="0" err="1">
                <a:latin typeface="Consolas" panose="020B0609020204030204" pitchFamily="49" charset="0"/>
              </a:rPr>
              <a:t>idToken</a:t>
            </a:r>
            <a:r>
              <a:rPr lang="en-US" sz="1750" dirty="0">
                <a:latin typeface="Consolas" panose="020B0609020204030204" pitchFamily="49" charset="0"/>
              </a:rPr>
              <a:t> = scanner.getToken();</a:t>
            </a:r>
          </a:p>
          <a:p>
            <a:pPr marL="91440" indent="0">
              <a:spcBef>
                <a:spcPts val="0"/>
              </a:spcBef>
              <a:buNone/>
            </a:pPr>
            <a:r>
              <a:rPr lang="en-US" sz="1750" dirty="0">
                <a:latin typeface="Consolas" panose="020B0609020204030204" pitchFamily="49" charset="0"/>
              </a:rPr>
              <a:t>    match(Symbol.identifier);</a:t>
            </a:r>
          </a:p>
          <a:p>
            <a:pPr marL="91440" indent="0">
              <a:spcBef>
                <a:spcPts val="0"/>
              </a:spcBef>
              <a:buNone/>
            </a:pPr>
            <a:r>
              <a:rPr lang="en-US" sz="1750" dirty="0">
                <a:latin typeface="Consolas" panose="020B0609020204030204" pitchFamily="49" charset="0"/>
              </a:rPr>
              <a:t>    IdType </a:t>
            </a:r>
            <a:r>
              <a:rPr lang="en-US" sz="1750" dirty="0" err="1">
                <a:latin typeface="Consolas" panose="020B0609020204030204" pitchFamily="49" charset="0"/>
              </a:rPr>
              <a:t>idType</a:t>
            </a:r>
            <a:r>
              <a:rPr lang="en-US" sz="1750" dirty="0">
                <a:latin typeface="Consolas" panose="020B0609020204030204" pitchFamily="49" charset="0"/>
              </a:rPr>
              <a:t> = idTable.get(</a:t>
            </a:r>
            <a:r>
              <a:rPr lang="en-US" sz="1750" dirty="0" err="1">
                <a:latin typeface="Consolas" panose="020B0609020204030204" pitchFamily="49" charset="0"/>
              </a:rPr>
              <a:t>idToken.getText</a:t>
            </a:r>
            <a:r>
              <a:rPr lang="en-US" sz="1750" dirty="0">
                <a:latin typeface="Consolas" panose="020B0609020204030204" pitchFamily="49" charset="0"/>
              </a:rPr>
              <a:t>());</a:t>
            </a:r>
          </a:p>
          <a:p>
            <a:pPr marL="91440" indent="0">
              <a:spcBef>
                <a:spcPts val="0"/>
              </a:spcBef>
              <a:buNone/>
            </a:pPr>
            <a:endParaRPr lang="en-US" sz="1750" dirty="0">
              <a:latin typeface="Consolas" panose="020B0609020204030204" pitchFamily="49" charset="0"/>
            </a:endParaRPr>
          </a:p>
          <a:p>
            <a:pPr marL="91440" indent="0">
              <a:spcBef>
                <a:spcPts val="0"/>
              </a:spcBef>
              <a:buNone/>
            </a:pPr>
            <a:r>
              <a:rPr lang="en-US" sz="1750" dirty="0">
                <a:latin typeface="Consolas" panose="020B0609020204030204" pitchFamily="49" charset="0"/>
              </a:rPr>
              <a:t>    if (idType == null)</a:t>
            </a:r>
          </a:p>
          <a:p>
            <a:pPr marL="91440" indent="0">
              <a:spcBef>
                <a:spcPts val="0"/>
              </a:spcBef>
              <a:buNone/>
            </a:pPr>
            <a:r>
              <a:rPr lang="en-US" sz="1750" dirty="0">
                <a:latin typeface="Consolas" panose="020B0609020204030204" pitchFamily="49" charset="0"/>
              </a:rPr>
              <a:t>      {</a:t>
            </a:r>
          </a:p>
          <a:p>
            <a:pPr marL="91440" indent="0">
              <a:spcBef>
                <a:spcPts val="0"/>
              </a:spcBef>
              <a:buNone/>
            </a:pPr>
            <a:r>
              <a:rPr lang="en-US" sz="1750" dirty="0">
                <a:latin typeface="Consolas" panose="020B0609020204030204" pitchFamily="49" charset="0"/>
              </a:rPr>
              <a:t>        String </a:t>
            </a:r>
            <a:r>
              <a:rPr lang="en-US" sz="1750" dirty="0" err="1">
                <a:latin typeface="Consolas" panose="020B0609020204030204" pitchFamily="49" charset="0"/>
              </a:rPr>
              <a:t>errorMsg</a:t>
            </a:r>
            <a:r>
              <a:rPr lang="en-US" sz="1750" dirty="0">
                <a:latin typeface="Consolas" panose="020B0609020204030204" pitchFamily="49" charset="0"/>
              </a:rPr>
              <a:t> = "Identifier \"" + </a:t>
            </a:r>
            <a:r>
              <a:rPr lang="en-US" sz="1750" dirty="0" err="1">
                <a:latin typeface="Consolas" panose="020B0609020204030204" pitchFamily="49" charset="0"/>
              </a:rPr>
              <a:t>idToken</a:t>
            </a:r>
            <a:endParaRPr lang="en-US" sz="1750" dirty="0">
              <a:latin typeface="Consolas" panose="020B0609020204030204" pitchFamily="49" charset="0"/>
            </a:endParaRPr>
          </a:p>
          <a:p>
            <a:pPr marL="91440" indent="0">
              <a:spcBef>
                <a:spcPts val="0"/>
              </a:spcBef>
              <a:buNone/>
            </a:pPr>
            <a:r>
              <a:rPr lang="en-US" sz="1750" dirty="0">
                <a:latin typeface="Consolas" panose="020B0609020204030204" pitchFamily="49" charset="0"/>
              </a:rPr>
              <a:t>                        + "\" has not been declared.";</a:t>
            </a:r>
          </a:p>
          <a:p>
            <a:pPr marL="91440" indent="0">
              <a:spcBef>
                <a:spcPts val="0"/>
              </a:spcBef>
              <a:buNone/>
            </a:pPr>
            <a:r>
              <a:rPr lang="en-US" sz="1750" dirty="0">
                <a:latin typeface="Consolas" panose="020B0609020204030204" pitchFamily="49" charset="0"/>
              </a:rPr>
              <a:t>        throw error(</a:t>
            </a:r>
            <a:r>
              <a:rPr lang="en-US" sz="1750" dirty="0" err="1">
                <a:latin typeface="Consolas" panose="020B0609020204030204" pitchFamily="49" charset="0"/>
              </a:rPr>
              <a:t>idToken.getPosition</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a:t>
            </a:r>
          </a:p>
          <a:p>
            <a:pPr marL="91440" indent="0">
              <a:spcBef>
                <a:spcPts val="0"/>
              </a:spcBef>
              <a:buNone/>
            </a:pPr>
            <a:r>
              <a:rPr lang="en-US" sz="1750" dirty="0">
                <a:latin typeface="Consolas" panose="020B0609020204030204" pitchFamily="49" charset="0"/>
              </a:rPr>
              <a:t>      }</a:t>
            </a:r>
          </a:p>
          <a:p>
            <a:pPr marL="91440" indent="0">
              <a:spcBef>
                <a:spcPts val="0"/>
              </a:spcBef>
              <a:buNone/>
            </a:pPr>
            <a:r>
              <a:rPr lang="en-US" sz="1750" dirty="0">
                <a:latin typeface="Consolas" panose="020B0609020204030204" pitchFamily="49" charset="0"/>
              </a:rPr>
              <a:t>    else if (idType != IdType.variableId)</a:t>
            </a:r>
          </a:p>
          <a:p>
            <a:pPr marL="91440" indent="0">
              <a:spcBef>
                <a:spcPts val="0"/>
              </a:spcBef>
              <a:buNone/>
            </a:pPr>
            <a:r>
              <a:rPr lang="en-US" sz="1750" dirty="0">
                <a:latin typeface="Consolas" panose="020B0609020204030204" pitchFamily="49" charset="0"/>
              </a:rPr>
              <a:t>      {</a:t>
            </a:r>
          </a:p>
          <a:p>
            <a:pPr marL="91440" indent="0">
              <a:spcBef>
                <a:spcPts val="0"/>
              </a:spcBef>
              <a:buNone/>
            </a:pPr>
            <a:r>
              <a:rPr lang="en-US" sz="1750" dirty="0">
                <a:latin typeface="Consolas" panose="020B0609020204030204" pitchFamily="49" charset="0"/>
              </a:rPr>
              <a:t>        String </a:t>
            </a:r>
            <a:r>
              <a:rPr lang="en-US" sz="1750" dirty="0" err="1">
                <a:latin typeface="Consolas" panose="020B0609020204030204" pitchFamily="49" charset="0"/>
              </a:rPr>
              <a:t>errorMsg</a:t>
            </a:r>
            <a:r>
              <a:rPr lang="en-US" sz="1750" dirty="0">
                <a:latin typeface="Consolas" panose="020B0609020204030204" pitchFamily="49" charset="0"/>
              </a:rPr>
              <a:t> = "Identifier \"" + </a:t>
            </a:r>
            <a:r>
              <a:rPr lang="en-US" sz="1750" dirty="0" err="1">
                <a:latin typeface="Consolas" panose="020B0609020204030204" pitchFamily="49" charset="0"/>
              </a:rPr>
              <a:t>idToken</a:t>
            </a:r>
            <a:endParaRPr lang="en-US" sz="1750" dirty="0">
              <a:latin typeface="Consolas" panose="020B0609020204030204" pitchFamily="49" charset="0"/>
            </a:endParaRPr>
          </a:p>
          <a:p>
            <a:pPr marL="91440" indent="0">
              <a:spcBef>
                <a:spcPts val="0"/>
              </a:spcBef>
              <a:buNone/>
            </a:pPr>
            <a:r>
              <a:rPr lang="en-US" sz="1750" dirty="0">
                <a:latin typeface="Consolas" panose="020B0609020204030204" pitchFamily="49" charset="0"/>
              </a:rPr>
              <a:t>                          + "\" is not a variable.";</a:t>
            </a:r>
          </a:p>
          <a:p>
            <a:pPr marL="91440" indent="0">
              <a:spcBef>
                <a:spcPts val="0"/>
              </a:spcBef>
              <a:buNone/>
            </a:pPr>
            <a:r>
              <a:rPr lang="en-US" sz="1750" dirty="0">
                <a:latin typeface="Consolas" panose="020B0609020204030204" pitchFamily="49" charset="0"/>
              </a:rPr>
              <a:t>        throw error(</a:t>
            </a:r>
            <a:r>
              <a:rPr lang="en-US" sz="1750" dirty="0" err="1">
                <a:latin typeface="Consolas" panose="020B0609020204030204" pitchFamily="49" charset="0"/>
              </a:rPr>
              <a:t>idToken.getPosition</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a:t>
            </a:r>
          </a:p>
          <a:p>
            <a:pPr marL="9144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Tree>
    <p:extLst>
      <p:ext uri="{BB962C8B-B14F-4D97-AF65-F5344CB8AC3E}">
        <p14:creationId xmlns:p14="http://schemas.microsoft.com/office/powerpoint/2010/main" val="4591369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91440" indent="0">
              <a:spcBef>
                <a:spcPts val="100"/>
              </a:spcBef>
              <a:buNone/>
            </a:pPr>
            <a:r>
              <a:rPr lang="en-US" sz="1750" dirty="0">
                <a:latin typeface="Consolas" panose="020B0609020204030204" pitchFamily="49" charset="0"/>
              </a:rPr>
              <a:t>    while (scanner.getSymbol().</a:t>
            </a:r>
            <a:r>
              <a:rPr lang="en-US" sz="1750" dirty="0" err="1">
                <a:latin typeface="Consolas" panose="020B0609020204030204" pitchFamily="49" charset="0"/>
              </a:rPr>
              <a:t>isSelectorStarter</a:t>
            </a:r>
            <a:r>
              <a:rPr lang="en-US" sz="1750" dirty="0">
                <a:latin typeface="Consolas" panose="020B0609020204030204" pitchFamily="49" charset="0"/>
              </a:rPr>
              <a:t>())</a:t>
            </a:r>
          </a:p>
          <a:p>
            <a:pPr marL="91440" indent="0">
              <a:spcBef>
                <a:spcPts val="100"/>
              </a:spcBef>
              <a:buNone/>
            </a:pPr>
            <a:r>
              <a:rPr lang="en-US" sz="1750" dirty="0">
                <a:latin typeface="Consolas" panose="020B0609020204030204" pitchFamily="49" charset="0"/>
              </a:rPr>
              <a:t>      {</a:t>
            </a:r>
          </a:p>
          <a:p>
            <a:pPr marL="91440" indent="0">
              <a:spcBef>
                <a:spcPts val="100"/>
              </a:spcBef>
              <a:buNone/>
            </a:pPr>
            <a:r>
              <a:rPr lang="en-US" sz="1750" dirty="0">
                <a:latin typeface="Consolas" panose="020B0609020204030204" pitchFamily="49" charset="0"/>
              </a:rPr>
              <a:t>        if (scanner.getSymbol() == </a:t>
            </a:r>
            <a:r>
              <a:rPr lang="en-US" sz="1750" dirty="0" err="1">
                <a:latin typeface="Consolas" panose="020B0609020204030204" pitchFamily="49" charset="0"/>
              </a:rPr>
              <a:t>Symbol.leftBracket</a:t>
            </a:r>
            <a:r>
              <a:rPr lang="en-US" sz="1750" dirty="0">
                <a:latin typeface="Consolas" panose="020B0609020204030204" pitchFamily="49" charset="0"/>
              </a:rPr>
              <a:t>)</a:t>
            </a:r>
          </a:p>
          <a:p>
            <a:pPr marL="91440"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parseIndexExpr</a:t>
            </a:r>
            <a:r>
              <a:rPr lang="en-US" sz="1750" dirty="0">
                <a:latin typeface="Consolas" panose="020B0609020204030204" pitchFamily="49" charset="0"/>
              </a:rPr>
              <a:t>();</a:t>
            </a:r>
          </a:p>
          <a:p>
            <a:pPr marL="91440" indent="0">
              <a:spcBef>
                <a:spcPts val="100"/>
              </a:spcBef>
              <a:buNone/>
            </a:pPr>
            <a:r>
              <a:rPr lang="en-US" sz="1750" dirty="0">
                <a:latin typeface="Consolas" panose="020B0609020204030204" pitchFamily="49" charset="0"/>
              </a:rPr>
              <a:t>        else if (scanner.getSymbol() == Symbol.dot)</a:t>
            </a:r>
          </a:p>
          <a:p>
            <a:pPr marL="91440"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parseFieldExpr</a:t>
            </a:r>
            <a:r>
              <a:rPr lang="en-US" sz="1750" dirty="0">
                <a:latin typeface="Consolas" panose="020B0609020204030204" pitchFamily="49" charset="0"/>
              </a:rPr>
              <a:t>();</a:t>
            </a:r>
          </a:p>
          <a:p>
            <a:pPr marL="91440" indent="0">
              <a:spcBef>
                <a:spcPts val="100"/>
              </a:spcBef>
              <a:buNone/>
            </a:pPr>
            <a:r>
              <a:rPr lang="en-US" sz="1750" dirty="0">
                <a:latin typeface="Consolas" panose="020B0609020204030204" pitchFamily="49" charset="0"/>
              </a:rPr>
              <a:t>      }</a:t>
            </a:r>
          </a:p>
          <a:p>
            <a:pPr marL="91440" indent="0">
              <a:spcBef>
                <a:spcPts val="10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Tree>
    <p:extLst>
      <p:ext uri="{BB962C8B-B14F-4D97-AF65-F5344CB8AC3E}">
        <p14:creationId xmlns:p14="http://schemas.microsoft.com/office/powerpoint/2010/main" val="20166994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a:xfrm>
            <a:off x="458788" y="1363663"/>
            <a:ext cx="8321040" cy="4935537"/>
          </a:xfrm>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n-US" sz="1800" dirty="0">
                <a:latin typeface="Consolas" panose="020B0609020204030204" pitchFamily="49" charset="0"/>
              </a:rPr>
              <a:t>private void </a:t>
            </a:r>
            <a:r>
              <a:rPr lang="en-US" sz="1800" dirty="0" err="1">
                <a:latin typeface="Consolas" panose="020B0609020204030204" pitchFamily="49" charset="0"/>
              </a:rPr>
              <a:t>parseVariable</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try</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catch (</a:t>
            </a:r>
            <a:r>
              <a:rPr lang="en-US" sz="1800" dirty="0" err="1">
                <a:latin typeface="Consolas" panose="020B0609020204030204" pitchFamily="49" charset="0"/>
              </a:rPr>
              <a:t>ParserException</a:t>
            </a:r>
            <a:r>
              <a:rPr lang="en-US" sz="1800" dirty="0">
                <a:latin typeface="Consolas" panose="020B0609020204030204" pitchFamily="49" charset="0"/>
              </a:rPr>
              <a:t> e)</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ErrorHandler.getInstance</a:t>
            </a:r>
            <a:r>
              <a:rPr lang="en-US" sz="1800" dirty="0">
                <a:latin typeface="Consolas" panose="020B0609020204030204" pitchFamily="49" charset="0"/>
              </a:rPr>
              <a:t>().</a:t>
            </a:r>
            <a:r>
              <a:rPr lang="en-US" sz="1800" dirty="0" err="1">
                <a:latin typeface="Consolas" panose="020B0609020204030204" pitchFamily="49" charset="0"/>
              </a:rPr>
              <a:t>reportError</a:t>
            </a:r>
            <a:r>
              <a:rPr lang="en-US" sz="1800" dirty="0">
                <a:latin typeface="Consolas" panose="020B0609020204030204" pitchFamily="49" charset="0"/>
              </a:rPr>
              <a:t>(e);</a:t>
            </a:r>
          </a:p>
          <a:p>
            <a:pPr marL="457200" lvl="1" indent="0">
              <a:spcBef>
                <a:spcPts val="200"/>
              </a:spcBef>
              <a:buNone/>
            </a:pPr>
            <a:r>
              <a:rPr lang="en-US" sz="1800" dirty="0">
                <a:latin typeface="Consolas" panose="020B0609020204030204" pitchFamily="49" charset="0"/>
              </a:rPr>
              <a:t>        recover(</a:t>
            </a:r>
            <a:r>
              <a:rPr lang="en-US" sz="1800" dirty="0" err="1">
                <a:latin typeface="Consolas" panose="020B0609020204030204" pitchFamily="49" charset="0"/>
              </a:rPr>
              <a:t>emptySet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a:spcBef>
                <a:spcPts val="600"/>
              </a:spcBef>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04201881-4FEB-4BF8-9EAB-F3CF14EC5D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40804095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fields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field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en-US" sz="1800" dirty="0">
                <a:latin typeface="Consolas" panose="020B0609020204030204" pitchFamily="49" charset="0"/>
              </a:rPr>
              <a:t>public Parser(Scanner </a:t>
            </a:r>
            <a:r>
              <a:rPr lang="en-US" sz="1800" dirty="0" err="1">
                <a:latin typeface="Consolas" panose="020B0609020204030204" pitchFamily="49" charset="0"/>
              </a:rPr>
              <a:t>scanner</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ErrorHandler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this.scanner</a:t>
            </a:r>
            <a:r>
              <a:rPr lang="en-US" sz="1800" dirty="0">
                <a:latin typeface="Consolas" panose="020B0609020204030204" pitchFamily="49" charset="0"/>
              </a:rPr>
              <a:t> = scanner;</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this.errorHandler</a:t>
            </a:r>
            <a:r>
              <a:rPr lang="en-US" sz="1800" dirty="0">
                <a:latin typeface="Consolas" panose="020B0609020204030204" pitchFamily="49" charset="0"/>
              </a:rPr>
              <a:t> =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33612496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errorHandler</a:t>
            </a:r>
            <a:r>
              <a:rPr lang="en-US" sz="1800" dirty="0">
                <a:latin typeface="Consolas" panose="020B0609020204030204" pitchFamily="49" charset="0"/>
              </a:rPr>
              <a:t> = new ErrorHandler();</a:t>
            </a:r>
          </a:p>
          <a:p>
            <a:pPr marL="182880" indent="0">
              <a:spcBef>
                <a:spcPts val="200"/>
              </a:spcBef>
              <a:buNone/>
            </a:pPr>
            <a:r>
              <a:rPr lang="en-US" sz="1800" dirty="0">
                <a:latin typeface="Consolas" panose="020B0609020204030204" pitchFamily="49" charset="0"/>
              </a:rPr>
              <a:t>var reader  = new </a:t>
            </a:r>
            <a:r>
              <a:rPr lang="en-US" sz="1800" dirty="0" err="1">
                <a:latin typeface="Consolas" panose="020B0609020204030204" pitchFamily="49" charset="0"/>
              </a:rPr>
              <a:t>BufferedReader</a:t>
            </a:r>
            <a:r>
              <a:rPr lang="en-US" sz="1800" dirty="0">
                <a:latin typeface="Consolas" panose="020B0609020204030204" pitchFamily="49" charset="0"/>
              </a:rPr>
              <a:t>(new </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a:t>
            </a:r>
            <a:br>
              <a:rPr lang="en-US" sz="1800" dirty="0">
                <a:latin typeface="Consolas" panose="020B0609020204030204" pitchFamily="49" charset="0"/>
              </a:rPr>
            </a:br>
            <a:r>
              <a:rPr lang="en-US" sz="1800">
                <a:latin typeface="Consolas" panose="020B0609020204030204" pitchFamily="49" charset="0"/>
              </a:rPr>
              <a:t>                                     </a:t>
            </a:r>
            <a:r>
              <a:rPr lang="en-US" sz="1800" dirty="0">
                <a:latin typeface="Consolas" panose="020B0609020204030204" pitchFamily="49" charset="0"/>
              </a:rPr>
              <a:t>StandardCharsets.UTF_8));</a:t>
            </a:r>
          </a:p>
          <a:p>
            <a:pPr marL="182880" indent="0">
              <a:spcBef>
                <a:spcPts val="200"/>
              </a:spcBef>
              <a:buNone/>
            </a:pPr>
            <a:r>
              <a:rPr lang="en-US" sz="1800" dirty="0">
                <a:latin typeface="Consolas" panose="020B0609020204030204" pitchFamily="49" charset="0"/>
              </a:rPr>
              <a:t>var source  = new Source(reader);</a:t>
            </a:r>
          </a:p>
          <a:p>
            <a:pPr marL="182880" indent="0">
              <a:spcBef>
                <a:spcPts val="200"/>
              </a:spcBef>
              <a:buNone/>
            </a:pPr>
            <a:r>
              <a:rPr lang="en-US" sz="1800" dirty="0">
                <a:latin typeface="Consolas" panose="020B0609020204030204" pitchFamily="49" charset="0"/>
              </a:rPr>
              <a:t>var scanner = new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idTable</a:t>
            </a:r>
            <a:r>
              <a:rPr lang="en-US" sz="1800" dirty="0">
                <a:latin typeface="Consolas" panose="020B0609020204030204" pitchFamily="49" charset="0"/>
              </a:rPr>
              <a:t> = new </a:t>
            </a:r>
            <a:r>
              <a:rPr lang="en-US" sz="1800" dirty="0" err="1">
                <a:latin typeface="Consolas" panose="020B0609020204030204" pitchFamily="49" charset="0"/>
              </a:rPr>
              <a:t>IdTable</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var parser  = new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D18A10B3-1160-4182-AAD1-273787EA6877}" type="slidenum">
              <a:rPr lang="en-US"/>
              <a:pPr/>
              <a:t>8</a:t>
            </a:fld>
            <a:endParaRPr lang="en-US"/>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5" name="Slide Number Placeholder 4"/>
          <p:cNvSpPr>
            <a:spLocks noGrp="1"/>
          </p:cNvSpPr>
          <p:nvPr>
            <p:ph type="sldNum" sz="quarter" idx="11"/>
          </p:nvPr>
        </p:nvSpPr>
        <p:spPr>
          <a:noFill/>
        </p:spPr>
        <p:txBody>
          <a:bodyPr/>
          <a:lstStyle/>
          <a:p>
            <a:r>
              <a:rPr lang="en-US"/>
              <a:t>Slide </a:t>
            </a:r>
            <a:fld id="{27679F83-E64D-463F-8393-AF3964C9EBBC}" type="slidenum">
              <a:rPr lang="en-US"/>
              <a:pPr/>
              <a:t>9</a:t>
            </a:fld>
            <a:endParaRPr lang="en-US"/>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7798</TotalTime>
  <Words>6595</Words>
  <Application>Microsoft Office PowerPoint</Application>
  <PresentationFormat>On-screen Show (4:3)</PresentationFormat>
  <Paragraphs>1009</Paragraphs>
  <Slides>76</Slides>
  <Notes>59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76</vt:i4>
      </vt:variant>
    </vt:vector>
  </HeadingPairs>
  <TitlesOfParts>
    <vt:vector size="80" baseType="lpstr">
      <vt:lpstr>Arial</vt:lpstr>
      <vt:lpstr>Calibri</vt:lpstr>
      <vt:lpstr>Consolas</vt:lpstr>
      <vt:lpstr>SoftMoore2</vt:lpstr>
      <vt:lpstr>Syntax Analysis (a.k.a. Parsing)</vt:lpstr>
      <vt:lpstr>Example: parseLoopStmt()</vt:lpstr>
      <vt:lpstr>Example: parseLoopStmt (Version 1)</vt:lpstr>
      <vt:lpstr>Example: parseLoopStmt (Version 2)</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Parsing Guideline 2</vt:lpstr>
      <vt:lpstr>Example: Recursive Descent Parsing Refinement 2</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parseVariableExpr()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Moore</cp:lastModifiedBy>
  <cp:revision>325</cp:revision>
  <cp:lastPrinted>2022-08-02T18:35:40Z</cp:lastPrinted>
  <dcterms:created xsi:type="dcterms:W3CDTF">2005-01-12T21:47:45Z</dcterms:created>
  <dcterms:modified xsi:type="dcterms:W3CDTF">2022-08-23T10:16:38Z</dcterms:modified>
</cp:coreProperties>
</file>