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47" autoAdjust="0"/>
    <p:restoredTop sz="97055" autoAdjust="0"/>
  </p:normalViewPr>
  <p:slideViewPr>
    <p:cSldViewPr>
      <p:cViewPr varScale="1">
        <p:scale>
          <a:sx n="71" d="100"/>
          <a:sy n="71" d="100"/>
        </p:scale>
        <p:origin x="23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Symbol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t.getSize</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Constants.BYTES_PER_WORD</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emit("LOADW");</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2)</a:t>
            </a:r>
          </a:p>
          <a:p>
            <a:pPr marL="182880" indent="0">
              <a:spcBef>
                <a:spcPts val="200"/>
              </a:spcBef>
              <a:buFontTx/>
              <a:buNone/>
            </a:pPr>
            <a:r>
              <a:rPr lang="en-US" sz="1800" dirty="0">
                <a:latin typeface="Consolas" pitchFamily="49" charset="0"/>
                <a:cs typeface="Consolas" pitchFamily="49" charset="0"/>
              </a:rPr>
              <a:t>        emit("LOAD2B");</a:t>
            </a:r>
          </a:p>
          <a:p>
            <a:pPr marL="182880"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 == 1)</a:t>
            </a:r>
          </a:p>
          <a:p>
            <a:pPr marL="182880" indent="0">
              <a:spcBef>
                <a:spcPts val="200"/>
              </a:spcBef>
              <a:buFontTx/>
              <a:buNone/>
            </a:pPr>
            <a:r>
              <a:rPr lang="en-US" sz="1800" dirty="0">
                <a:latin typeface="Consolas" pitchFamily="49" charset="0"/>
                <a:cs typeface="Consolas" pitchFamily="49" charset="0"/>
              </a:rPr>
              <a:t>        emit("LOADB");</a:t>
            </a:r>
          </a:p>
          <a:p>
            <a:pPr marL="182880" indent="0">
              <a:spcBef>
                <a:spcPts val="200"/>
              </a:spcBef>
              <a:buFontTx/>
              <a:buNone/>
            </a:pPr>
            <a:r>
              <a:rPr lang="en-US" sz="1800" dirty="0">
                <a:latin typeface="Consolas" pitchFamily="49" charset="0"/>
                <a:cs typeface="Consolas" pitchFamily="49" charset="0"/>
              </a:rPr>
              <a:t>    else</a:t>
            </a:r>
          </a:p>
          <a:p>
            <a:pPr marL="182880" indent="0">
              <a:spcBef>
                <a:spcPts val="200"/>
              </a:spcBef>
              <a:buFontTx/>
              <a:buNone/>
            </a:pPr>
            <a:r>
              <a:rPr lang="en-US" sz="1800" dirty="0">
                <a:latin typeface="Consolas" pitchFamily="49" charset="0"/>
                <a:cs typeface="Consolas" pitchFamily="49" charset="0"/>
              </a:rPr>
              <a:t>        emit("LOAD " + </a:t>
            </a:r>
            <a:r>
              <a:rPr lang="en-US" sz="1800" dirty="0" err="1">
                <a:latin typeface="Consolas" pitchFamily="49" charset="0"/>
                <a:cs typeface="Consolas" pitchFamily="49" charset="0"/>
              </a:rPr>
              <a:t>numBytes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VarDecl </a:t>
            </a:r>
            <a:r>
              <a:rPr lang="en-US" sz="1750" dirty="0" err="1">
                <a:latin typeface="Consolas" panose="020B0609020204030204" pitchFamily="49" charset="0"/>
              </a:rPr>
              <a:t>varDecl</a:t>
            </a:r>
            <a:r>
              <a:rPr lang="en-US" sz="1750" dirty="0">
                <a:latin typeface="Consolas" panose="020B0609020204030204" pitchFamily="49" charset="0"/>
              </a:rPr>
              <a:t> = (VarDecl) </a:t>
            </a:r>
            <a:r>
              <a:rPr lang="en-US" sz="1750" dirty="0" err="1">
                <a:latin typeface="Consolas" panose="020B0609020204030204" pitchFamily="49" charset="0"/>
              </a:rPr>
              <a:t>decl</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singleVarDecl</a:t>
            </a: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Type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getLeftOperand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Expression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getRightOperand</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Symbol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getOperator</a:t>
            </a:r>
            <a:r>
              <a:rPr lang="en-US" sz="1800" dirty="0">
                <a:latin typeface="Consolas" pitchFamily="49" charset="0"/>
                <a:cs typeface="Consolas" pitchFamily="49" charset="0"/>
              </a:rPr>
              <a:t>().</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435565" y="4711005"/>
            <a:ext cx="6272871" cy="1384995"/>
          </a:xfrm>
          <a:prstGeom prst="rect">
            <a:avLst/>
          </a:prstGeom>
          <a:noFill/>
          <a:ln>
            <a:solidFill>
              <a:schemeClr val="tx1"/>
            </a:solidFill>
          </a:ln>
        </p:spPr>
        <p:txBody>
          <a:bodyPr wrap="none" rtlCol="0">
            <a:spAutoFit/>
          </a:bodyPr>
          <a:lstStyle/>
          <a:p>
            <a:pPr algn="l"/>
            <a:r>
              <a:rPr lang="en-US" sz="2100" dirty="0"/>
              <a:t>Note: When the instruction </a:t>
            </a:r>
            <a:r>
              <a:rPr lang="en-US" sz="2100" dirty="0">
                <a:latin typeface="Consolas" panose="020B0609020204030204" pitchFamily="49" charset="0"/>
              </a:rPr>
              <a:t>BNZ L1</a:t>
            </a:r>
            <a:r>
              <a:rPr lang="en-US" sz="2100" dirty="0"/>
              <a:t> is executed, the</a:t>
            </a:r>
          </a:p>
          <a:p>
            <a:pPr algn="l"/>
            <a:r>
              <a:rPr lang="en-US" sz="2100" dirty="0" err="1"/>
              <a:t>boolean</a:t>
            </a:r>
            <a:r>
              <a:rPr lang="en-US" sz="2100" dirty="0"/>
              <a:t> value on the top of the stack is popped off.</a:t>
            </a:r>
          </a:p>
          <a:p>
            <a:pPr algn="l"/>
            <a:r>
              <a:rPr lang="en-US" sz="2100" dirty="0"/>
              <a:t>The instruction </a:t>
            </a:r>
            <a:r>
              <a:rPr lang="en-US" sz="2100" dirty="0">
                <a:latin typeface="Consolas" panose="020B0609020204030204" pitchFamily="49" charset="0"/>
              </a:rPr>
              <a:t>LDCB 0</a:t>
            </a:r>
            <a:r>
              <a:rPr lang="en-US" sz="2100" dirty="0"/>
              <a:t> is needed to restore the</a:t>
            </a:r>
          </a:p>
          <a:p>
            <a:pPr algn="l"/>
            <a:r>
              <a:rPr lang="en-US" sz="2100" dirty="0"/>
              <a:t>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String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 (structural references only).</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dirty="0">
                <a:latin typeface="Consolas" panose="020B0609020204030204" pitchFamily="49" charset="0"/>
              </a:rPr>
              <a:t>L1</a:t>
            </a:r>
            <a:r>
              <a:rPr lang="en-US" dirty="0"/>
              <a:t>”, “</a:t>
            </a:r>
            <a:r>
              <a:rPr lang="en-US" dirty="0">
                <a:latin typeface="Consolas" panose="020B0609020204030204" pitchFamily="49" charset="0"/>
              </a:rPr>
              <a:t>L2</a:t>
            </a:r>
            <a:r>
              <a:rPr lang="en-US" dirty="0"/>
              <a:t>”, “</a:t>
            </a:r>
            <a:r>
              <a:rPr lang="en-US"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L2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5919</TotalTime>
  <Words>4692</Words>
  <Application>Microsoft Office PowerPoint</Application>
  <PresentationFormat>On-screen Show (4:3)</PresentationFormat>
  <Paragraphs>697</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282</cp:revision>
  <cp:lastPrinted>2020-04-08T17:22:59Z</cp:lastPrinted>
  <dcterms:created xsi:type="dcterms:W3CDTF">2005-01-12T21:47:45Z</dcterms:created>
  <dcterms:modified xsi:type="dcterms:W3CDTF">2022-08-23T12:56:24Z</dcterms:modified>
</cp:coreProperties>
</file>