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9" autoAdjust="0"/>
    <p:restoredTop sz="94387" autoAdjust="0"/>
  </p:normalViewPr>
  <p:slideViewPr>
    <p:cSldViewPr>
      <p:cViewPr varScale="1">
        <p:scale>
          <a:sx n="67" d="100"/>
          <a:sy n="67" d="100"/>
        </p:scale>
        <p:origin x="4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There should be no </a:t>
            </a:r>
            <a:r>
              <a:rPr lang="en-US" dirty="0">
                <a:latin typeface="Consolas" panose="020B0609020204030204" pitchFamily="49" charset="0"/>
              </a:rPr>
              <a:t>var</a:t>
            </a:r>
            <a:r>
              <a:rPr lang="en-US" dirty="0"/>
              <a:t> parameters.</a:t>
            </a:r>
          </a:p>
          <a:p>
            <a:pPr marL="914400" lvl="2" indent="0">
              <a:buNone/>
            </a:pPr>
            <a:r>
              <a:rPr lang="en-US" dirty="0"/>
              <a:t>(arrays are always passed by reference)</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CVM instructions for subprograms</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189504" y="4953000"/>
            <a:ext cx="6764993"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 (activation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PC and 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immediately before the call instruction is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a:spcBef>
                <a:spcPts val="1200"/>
              </a:spcBef>
            </a:pPr>
            <a:r>
              <a:rPr lang="en-US" sz="1850" dirty="0">
                <a:latin typeface="Consolas" pitchFamily="49" charset="0"/>
                <a:cs typeface="Consolas" pitchFamily="49" charset="0"/>
              </a:rPr>
              <a:t>private List&lt;SubprogramDecl&gt; </a:t>
            </a:r>
            <a:r>
              <a:rPr lang="en-US" sz="1850" dirty="0" err="1">
                <a:latin typeface="Consolas" pitchFamily="49" charset="0"/>
                <a:cs typeface="Consolas" pitchFamily="49" charset="0"/>
              </a:rPr>
              <a:t>parseSubprogramDecls</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SubprogramDecl       </a:t>
            </a:r>
            <a:r>
              <a:rPr lang="en-US" sz="1850" dirty="0" err="1">
                <a:latin typeface="Consolas" pitchFamily="49" charset="0"/>
                <a:cs typeface="Consolas" pitchFamily="49" charset="0"/>
              </a:rPr>
              <a:t>parseSubprogramDecl</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SubprogramDecl       </a:t>
            </a:r>
            <a:r>
              <a:rPr lang="en-US" sz="1850" dirty="0" err="1">
                <a:latin typeface="Consolas" pitchFamily="49" charset="0"/>
                <a:cs typeface="Consolas" pitchFamily="49" charset="0"/>
              </a:rPr>
              <a:t>parseProcedureDecl</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SubprogramDecl       </a:t>
            </a:r>
            <a:r>
              <a:rPr lang="en-US" sz="1850" dirty="0" err="1">
                <a:latin typeface="Consolas" pitchFamily="49" charset="0"/>
                <a:cs typeface="Consolas" pitchFamily="49" charset="0"/>
              </a:rPr>
              <a:t>parseFunctionDecl</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List&lt;</a:t>
            </a:r>
            <a:r>
              <a:rPr lang="en-US" sz="1850" dirty="0" err="1">
                <a:latin typeface="Consolas" pitchFamily="49" charset="0"/>
                <a:cs typeface="Consolas" pitchFamily="49" charset="0"/>
              </a:rPr>
              <a:t>ParameterDecl</a:t>
            </a:r>
            <a:r>
              <a:rPr lang="en-US" sz="1850" dirty="0">
                <a:latin typeface="Consolas" pitchFamily="49" charset="0"/>
                <a:cs typeface="Consolas" pitchFamily="49" charset="0"/>
              </a:rPr>
              <a:t>&gt;  </a:t>
            </a:r>
            <a:r>
              <a:rPr lang="en-US" sz="1850" dirty="0" err="1">
                <a:latin typeface="Consolas" pitchFamily="49" charset="0"/>
                <a:cs typeface="Consolas" pitchFamily="49" charset="0"/>
              </a:rPr>
              <a:t>parseFormalParameters</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a:t>
            </a:r>
            <a:r>
              <a:rPr lang="en-US" sz="1850" dirty="0" err="1">
                <a:latin typeface="Consolas" pitchFamily="49" charset="0"/>
                <a:cs typeface="Consolas" pitchFamily="49" charset="0"/>
              </a:rPr>
              <a:t>ParameterDecl</a:t>
            </a:r>
            <a:r>
              <a:rPr lang="en-US" sz="1850" dirty="0">
                <a:latin typeface="Consolas" pitchFamily="49" charset="0"/>
                <a:cs typeface="Consolas" pitchFamily="49" charset="0"/>
              </a:rPr>
              <a:t>        </a:t>
            </a:r>
            <a:r>
              <a:rPr lang="en-US" sz="1850" dirty="0" err="1">
                <a:latin typeface="Consolas" pitchFamily="49" charset="0"/>
                <a:cs typeface="Consolas" pitchFamily="49" charset="0"/>
              </a:rPr>
              <a:t>parseParameterDecl</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Statement            </a:t>
            </a:r>
            <a:r>
              <a:rPr lang="en-US" sz="1850" dirty="0" err="1">
                <a:latin typeface="Consolas" pitchFamily="49" charset="0"/>
                <a:cs typeface="Consolas" pitchFamily="49" charset="0"/>
              </a:rPr>
              <a:t>parseProcedureCallStmt</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List&lt;Expression&gt;     </a:t>
            </a:r>
            <a:r>
              <a:rPr lang="en-US" sz="1850" dirty="0" err="1">
                <a:latin typeface="Consolas" pitchFamily="49" charset="0"/>
                <a:cs typeface="Consolas" pitchFamily="49" charset="0"/>
              </a:rPr>
              <a:t>parseExpressions</a:t>
            </a:r>
            <a:r>
              <a:rPr lang="en-US" sz="1850" dirty="0">
                <a:latin typeface="Consolas" pitchFamily="49" charset="0"/>
                <a:cs typeface="Consolas" pitchFamily="49" charset="0"/>
              </a:rPr>
              <a:t>()</a:t>
            </a:r>
            <a:br>
              <a:rPr lang="en-US" sz="1850" dirty="0">
                <a:latin typeface="Consolas" pitchFamily="49" charset="0"/>
                <a:cs typeface="Consolas" pitchFamily="49" charset="0"/>
              </a:rPr>
            </a:br>
            <a:r>
              <a:rPr lang="en-US" sz="1850" dirty="0">
                <a:latin typeface="Consolas" pitchFamily="49" charset="0"/>
                <a:cs typeface="Consolas" pitchFamily="49" charset="0"/>
              </a:rPr>
              <a:t>    // for actual params</a:t>
            </a:r>
          </a:p>
          <a:p>
            <a:pPr>
              <a:spcBef>
                <a:spcPts val="1200"/>
              </a:spcBef>
            </a:pPr>
            <a:r>
              <a:rPr lang="en-US" sz="1850" dirty="0">
                <a:latin typeface="Consolas" pitchFamily="49" charset="0"/>
                <a:cs typeface="Consolas" pitchFamily="49" charset="0"/>
              </a:rPr>
              <a:t>private Statement            </a:t>
            </a:r>
            <a:r>
              <a:rPr lang="en-US" sz="1850" dirty="0" err="1">
                <a:latin typeface="Consolas" pitchFamily="49" charset="0"/>
                <a:cs typeface="Consolas" pitchFamily="49" charset="0"/>
              </a:rPr>
              <a:t>parseReturnStmt</a:t>
            </a:r>
            <a:r>
              <a:rPr lang="en-US" sz="1850" dirty="0">
                <a:latin typeface="Consolas" pitchFamily="49" charset="0"/>
                <a:cs typeface="Consolas" pitchFamily="49" charset="0"/>
              </a:rPr>
              <a:t>()</a:t>
            </a:r>
          </a:p>
          <a:p>
            <a:pPr>
              <a:spcBef>
                <a:spcPts val="1200"/>
              </a:spcBef>
            </a:pPr>
            <a:r>
              <a:rPr lang="en-US" sz="1850" dirty="0" err="1">
                <a:latin typeface="Consolas" pitchFamily="49" charset="0"/>
                <a:cs typeface="Consolas" pitchFamily="49" charset="0"/>
              </a:rPr>
              <a:t>privateExpression</a:t>
            </a:r>
            <a:r>
              <a:rPr lang="en-US" sz="1850" dirty="0">
                <a:latin typeface="Consolas" pitchFamily="49" charset="0"/>
                <a:cs typeface="Consolas" pitchFamily="49" charset="0"/>
              </a:rPr>
              <a:t>            </a:t>
            </a:r>
            <a:r>
              <a:rPr lang="en-US" sz="1850" dirty="0" err="1">
                <a:latin typeface="Consolas" pitchFamily="49" charset="0"/>
                <a:cs typeface="Consolas" pitchFamily="49" charset="0"/>
              </a:rPr>
              <a:t>parseFunctionCallExpr</a:t>
            </a:r>
            <a:r>
              <a:rPr lang="en-US" sz="185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Expression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182880" indent="0">
              <a:spcBef>
                <a:spcPts val="100"/>
              </a:spcBef>
              <a:buNone/>
            </a:pPr>
            <a:r>
              <a:rPr lang="en-US" sz="1750" dirty="0">
                <a:latin typeface="Consolas" pitchFamily="49" charset="0"/>
                <a:cs typeface="Consolas" pitchFamily="49" charset="0"/>
              </a:rPr>
              <a:t>// check that variable expressions are being passed for var params</a:t>
            </a:r>
          </a:p>
          <a:p>
            <a:pPr marL="18288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18288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18288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else</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String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182880" indent="0">
              <a:spcBef>
                <a:spcPts val="100"/>
              </a:spcBef>
              <a:buNone/>
            </a:pPr>
            <a:r>
              <a:rPr lang="en-US" sz="1750" dirty="0">
                <a:latin typeface="Consolas" pitchFamily="49" charset="0"/>
                <a:cs typeface="Consolas" pitchFamily="49" charset="0"/>
              </a:rPr>
              <a:t>                        + "must be a variable.";</a:t>
            </a:r>
          </a:p>
          <a:p>
            <a:pPr marL="18288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45896"/>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36232"/>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38600"/>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declaration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44773"/>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50454"/>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a:t>
            </a:r>
            <a:r>
              <a:rPr lang="en-US" sz="1800" dirty="0" err="1">
                <a:latin typeface="Consolas" pitchFamily="49" charset="0"/>
                <a:cs typeface="Consolas" pitchFamily="49" charset="0"/>
              </a:rPr>
              <a:t>decl</a:t>
            </a:r>
            <a:r>
              <a:rPr lang="en-US" sz="1800" dirty="0">
                <a:latin typeface="Consolas" pitchFamily="49" charset="0"/>
                <a:cs typeface="Consolas" pitchFamily="49" charset="0"/>
              </a:rPr>
              <a:t>).</a:t>
            </a:r>
            <a:r>
              <a:rPr lang="en-US" sz="1800" dirty="0" err="1">
                <a:latin typeface="Consolas" pitchFamily="49" charset="0"/>
                <a:cs typeface="Consolas" pitchFamily="49" charset="0"/>
              </a:rPr>
              <a:t>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ScopeLevel.PROGRAM)</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456613" cy="4935537"/>
          </a:xfrm>
        </p:spPr>
        <p:txBody>
          <a:bodyPr/>
          <a:lstStyle/>
          <a:p>
            <a:pPr marL="91440" indent="0">
              <a:spcBef>
                <a:spcPts val="0"/>
              </a:spcBef>
              <a:buFontTx/>
              <a:buNone/>
            </a:pPr>
            <a:r>
              <a:rPr lang="en-US" sz="1800" dirty="0">
                <a:latin typeface="Consolas" pitchFamily="49" charset="0"/>
                <a:cs typeface="Consolas" pitchFamily="49" charset="0"/>
              </a:rPr>
              <a:t>var x : Integer;       // scope level of declaration is GLOBAL</a:t>
            </a:r>
          </a:p>
          <a:p>
            <a:pPr marL="91440" indent="0">
              <a:spcBef>
                <a:spcPts val="0"/>
              </a:spcBef>
              <a:buFontTx/>
              <a:buNone/>
            </a:pPr>
            <a:r>
              <a:rPr lang="en-US" sz="1800" dirty="0">
                <a:latin typeface="Consolas" pitchFamily="49" charset="0"/>
                <a:cs typeface="Consolas" pitchFamily="49" charset="0"/>
              </a:rPr>
              <a:t>var y : Integer;       // scope level of declaration is GLOBAL</a:t>
            </a:r>
          </a:p>
          <a:p>
            <a:pPr marL="91440" indent="0">
              <a:spcBef>
                <a:spcPts val="0"/>
              </a:spcBef>
              <a:buFontTx/>
              <a:buNone/>
            </a:pPr>
            <a:endParaRPr lang="en-US" sz="1800" dirty="0">
              <a:latin typeface="Consolas" pitchFamily="49" charset="0"/>
              <a:cs typeface="Consolas" pitchFamily="49" charset="0"/>
            </a:endParaRPr>
          </a:p>
          <a:p>
            <a:pPr marL="91440" indent="0">
              <a:spcBef>
                <a:spcPts val="0"/>
              </a:spcBef>
              <a:buFontTx/>
              <a:buNone/>
            </a:pPr>
            <a:r>
              <a:rPr lang="en-US" sz="1800" dirty="0">
                <a:latin typeface="Consolas" pitchFamily="49" charset="0"/>
                <a:cs typeface="Consolas" pitchFamily="49" charset="0"/>
              </a:rPr>
              <a:t>proc p()               // scope level of declaration is GLOBAL</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r>
              <a:rPr lang="en-US" sz="1800" dirty="0">
                <a:latin typeface="Consolas" pitchFamily="49" charset="0"/>
                <a:cs typeface="Consolas" pitchFamily="49" charset="0"/>
              </a:rPr>
              <a:t>    var x : Integer;   // scope level of declaration is LOCAL</a:t>
            </a:r>
          </a:p>
          <a:p>
            <a:pPr marL="91440" indent="0">
              <a:spcBef>
                <a:spcPts val="0"/>
              </a:spcBef>
              <a:buFontTx/>
              <a:buNone/>
            </a:pPr>
            <a:r>
              <a:rPr lang="en-US" sz="1800" dirty="0">
                <a:latin typeface="Consolas" pitchFamily="49" charset="0"/>
                <a:cs typeface="Consolas" pitchFamily="49" charset="0"/>
              </a:rPr>
              <a:t>    ... x ...          // x was declared at LOCAL scope</a:t>
            </a:r>
          </a:p>
          <a:p>
            <a:pPr marL="91440" indent="0">
              <a:spcBef>
                <a:spcPts val="0"/>
              </a:spcBef>
              <a:buFontTx/>
              <a:buNone/>
            </a:pPr>
            <a:r>
              <a:rPr lang="en-US" sz="1800" dirty="0">
                <a:latin typeface="Consolas" pitchFamily="49" charset="0"/>
                <a:cs typeface="Consolas" pitchFamily="49" charset="0"/>
              </a:rPr>
              <a:t>    ... y ...          // y was declared at GLOBAL scope</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endParaRPr lang="en-US" sz="1800" dirty="0">
              <a:latin typeface="Consolas" pitchFamily="49" charset="0"/>
              <a:cs typeface="Consolas" pitchFamily="49" charset="0"/>
            </a:endParaRPr>
          </a:p>
          <a:p>
            <a:pPr marL="91440" indent="0">
              <a:spcBef>
                <a:spcPts val="0"/>
              </a:spcBef>
              <a:buFontTx/>
              <a:buNone/>
            </a:pPr>
            <a:r>
              <a:rPr lang="en-US" sz="1800" dirty="0">
                <a:latin typeface="Consolas" pitchFamily="49" charset="0"/>
                <a:cs typeface="Consolas" pitchFamily="49" charset="0"/>
              </a:rPr>
              <a:t>proc main()</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r>
              <a:rPr lang="en-US" sz="1800" dirty="0">
                <a:latin typeface="Consolas" pitchFamily="49" charset="0"/>
                <a:cs typeface="Consolas" pitchFamily="49" charset="0"/>
              </a:rPr>
              <a:t>    var y : Integer;   // scope level of declaration is LOGAL</a:t>
            </a:r>
          </a:p>
          <a:p>
            <a:pPr marL="91440" indent="0">
              <a:spcBef>
                <a:spcPts val="0"/>
              </a:spcBef>
              <a:buFontTx/>
              <a:buNone/>
            </a:pPr>
            <a:r>
              <a:rPr lang="en-US" sz="1800" dirty="0">
                <a:latin typeface="Consolas" pitchFamily="49" charset="0"/>
                <a:cs typeface="Consolas" pitchFamily="49" charset="0"/>
              </a:rPr>
              <a:t>    ... x  ...         // x was declared at GLOBAL scope</a:t>
            </a:r>
          </a:p>
          <a:p>
            <a:pPr marL="91440" indent="0">
              <a:spcBef>
                <a:spcPts val="0"/>
              </a:spcBef>
              <a:buFontTx/>
              <a:buNone/>
            </a:pPr>
            <a:r>
              <a:rPr lang="en-US" sz="1800" dirty="0">
                <a:latin typeface="Consolas" pitchFamily="49" charset="0"/>
                <a:cs typeface="Consolas" pitchFamily="49" charset="0"/>
              </a:rPr>
              <a:t>    ... y  ...         // y was declared at LOCAL scope</a:t>
            </a:r>
          </a:p>
          <a:p>
            <a:pPr marL="91440" indent="0">
              <a:spcBef>
                <a:spcPts val="0"/>
              </a:spcBef>
              <a:buFontTx/>
              <a:buNone/>
            </a:pPr>
            <a:r>
              <a:rPr lang="en-US" sz="1800" dirty="0">
                <a:latin typeface="Consolas" pitchFamily="49" charset="0"/>
                <a:cs typeface="Consolas" pitchFamily="49" charset="0"/>
              </a:rPr>
              <a:t>    ... p() ...        // p was declared at GLOBAL scope  </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6021</TotalTime>
  <Words>4780</Words>
  <Application>Microsoft Office PowerPoint</Application>
  <PresentationFormat>On-screen Show (4:3)</PresentationFormat>
  <Paragraphs>868</Paragraphs>
  <Slides>63</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341</cp:revision>
  <cp:lastPrinted>2020-04-16T13:35:31Z</cp:lastPrinted>
  <dcterms:created xsi:type="dcterms:W3CDTF">2005-01-12T21:47:45Z</dcterms:created>
  <dcterms:modified xsi:type="dcterms:W3CDTF">2022-08-23T13:22:18Z</dcterms:modified>
</cp:coreProperties>
</file>