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57" r:id="rId3"/>
    <p:sldId id="276" r:id="rId4"/>
    <p:sldId id="268" r:id="rId5"/>
    <p:sldId id="281"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0" r:id="rId25"/>
    <p:sldId id="282"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5" autoAdjust="0"/>
    <p:restoredTop sz="97055" autoAdjust="0"/>
  </p:normalViewPr>
  <p:slideViewPr>
    <p:cSldViewPr>
      <p:cViewPr varScale="1">
        <p:scale>
          <a:sx n="87" d="100"/>
          <a:sy n="87" d="100"/>
        </p:scale>
        <p:origin x="768"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7301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 </a:t>
            </a:r>
            <a:r>
              <a:rPr lang="en-US" sz="2000" dirty="0" err="1">
                <a:latin typeface="Consolas" pitchFamily="49" charset="0"/>
                <a:cs typeface="Consolas" pitchFamily="49" charset="0"/>
              </a:rPr>
              <a:t>parseFieldDecls</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RecordType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List&lt;</a:t>
            </a:r>
            <a:r>
              <a:rPr lang="en-US" sz="1800" dirty="0" err="1">
                <a:latin typeface="Consolas" panose="020B0609020204030204" pitchFamily="49" charset="0"/>
              </a:rPr>
              <a:t>FieldDecl</a:t>
            </a:r>
            <a:r>
              <a:rPr lang="en-US" sz="1800" dirty="0">
                <a:latin typeface="Consolas" panose="020B0609020204030204" pitchFamily="49" charset="0"/>
              </a:rPr>
              <a:t>&gt; </a:t>
            </a:r>
            <a:r>
              <a:rPr lang="en-US" sz="1800" dirty="0" err="1">
                <a:latin typeface="Consolas" panose="020B0609020204030204" pitchFamily="49" charset="0"/>
              </a:rPr>
              <a:t>fieldDecls</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fieldDecls.stream</a:t>
            </a:r>
            <a:r>
              <a:rPr lang="en-US" sz="1800" b="1" dirty="0">
                <a:latin typeface="Consolas" panose="020B0609020204030204" pitchFamily="49" charset="0"/>
              </a:rPr>
              <a:t>().</a:t>
            </a:r>
            <a:r>
              <a:rPr lang="en-US" sz="1800" b="1" dirty="0" err="1">
                <a:latin typeface="Consolas" panose="020B0609020204030204" pitchFamily="49" charset="0"/>
              </a:rPr>
              <a:t>mapToInt</a:t>
            </a:r>
            <a:r>
              <a:rPr lang="en-US" sz="1800" b="1" dirty="0">
                <a:latin typeface="Consolas" panose="020B0609020204030204" pitchFamily="49" charset="0"/>
              </a:rPr>
              <a:t>(</a:t>
            </a:r>
          </a:p>
          <a:p>
            <a:pPr marL="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decl</a:t>
            </a:r>
            <a:r>
              <a:rPr lang="en-US" sz="1800" b="1" dirty="0">
                <a:latin typeface="Consolas" panose="020B0609020204030204" pitchFamily="49" charset="0"/>
              </a:rPr>
              <a:t> -&gt; </a:t>
            </a:r>
            <a:r>
              <a:rPr lang="en-US" sz="1800" b="1" dirty="0" err="1">
                <a:latin typeface="Consolas" panose="020B0609020204030204" pitchFamily="49" charset="0"/>
              </a:rPr>
              <a:t>decl.getSize</a:t>
            </a:r>
            <a:r>
              <a:rPr lang="en-US" sz="1800" b="1" dirty="0">
                <a:latin typeface="Consolas" panose="020B0609020204030204" pitchFamily="49" charset="0"/>
              </a:rPr>
              <a:t>()).sum()</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71800" y="325749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506308" y="2610945"/>
            <a:ext cx="0" cy="646545"/>
          </a:xfrm>
          <a:prstGeom prst="straightConnector1">
            <a:avLst/>
          </a:prstGeom>
          <a:noFill/>
          <a:ln w="9525" cap="flat" cmpd="sng" algn="ctr">
            <a:solidFill>
              <a:schemeClr val="tx1"/>
            </a:solidFill>
            <a:prstDash val="solid"/>
            <a:round/>
            <a:headEnd type="none" w="med" len="med"/>
            <a:tailEnd type="triangle"/>
          </a:ln>
          <a:effectLst/>
        </p:spPr>
      </p:cxnSp>
      <p:sp>
        <p:nvSpPr>
          <p:cNvPr id="7" name="Diamond 6">
            <a:extLst>
              <a:ext uri="{FF2B5EF4-FFF2-40B4-BE49-F238E27FC236}">
                <a16:creationId xmlns:a16="http://schemas.microsoft.com/office/drawing/2014/main" id="{203EE6A7-B59B-BD0E-1E19-E1FC652B28C5}"/>
              </a:ext>
            </a:extLst>
          </p:cNvPr>
          <p:cNvSpPr/>
          <p:nvPr/>
        </p:nvSpPr>
        <p:spPr bwMode="auto">
          <a:xfrm>
            <a:off x="5414868" y="244469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consider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field in the field expression to the field declaration of the record.</a:t>
            </a:r>
          </a:p>
          <a:p>
            <a:pPr marL="914400" lvl="2" indent="0">
              <a:buNone/>
            </a:pPr>
            <a:r>
              <a:rPr lang="en-US" dirty="0" err="1">
                <a:latin typeface="Consolas" panose="020B0609020204030204" pitchFamily="49" charset="0"/>
              </a:rPr>
              <a:t>fieldExpr.setFieldDecl</a:t>
            </a:r>
            <a:r>
              <a:rPr lang="en-US" dirty="0">
                <a:latin typeface="Consolas" panose="020B0609020204030204" pitchFamily="49" charset="0"/>
              </a:rPr>
              <a:t>(</a:t>
            </a:r>
            <a:r>
              <a:rPr lang="en-US" dirty="0" err="1">
                <a:latin typeface="Consolas" panose="020B0609020204030204" pitchFamily="49" charset="0"/>
              </a:rPr>
              <a:t>fieldDecl</a:t>
            </a:r>
            <a:r>
              <a:rPr lang="en-US" dirty="0">
                <a:latin typeface="Consolas" panose="020B0609020204030204" pitchFamily="49" charset="0"/>
              </a:rPr>
              <a:t>);</a:t>
            </a: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 + </a:t>
            </a:r>
            <a:r>
              <a:rPr lang="en-US" sz="1800" dirty="0" err="1">
                <a:latin typeface="Consolas" panose="020B0609020204030204" pitchFamily="49" charset="0"/>
              </a:rPr>
              <a:t>fieldDecl.getOffset</a:t>
            </a:r>
            <a:r>
              <a:rPr lang="en-US" sz="1800" dirty="0">
                <a:latin typeface="Consolas" panose="020B0609020204030204" pitchFamily="49" charset="0"/>
              </a:rPr>
              <a:t>());</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4026494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a:xfrm>
            <a:off x="458788" y="1363663"/>
            <a:ext cx="8226425" cy="4935537"/>
          </a:xfrm>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to a field expression.</a:t>
            </a:r>
          </a:p>
          <a:p>
            <a:pPr marL="914400" lvl="2" indent="0">
              <a:buNone/>
            </a:pPr>
            <a:r>
              <a:rPr lang="en-US" dirty="0">
                <a:latin typeface="Consolas" panose="020B0609020204030204" pitchFamily="49" charset="0"/>
              </a:rPr>
              <a:t>var </a:t>
            </a:r>
            <a:r>
              <a:rPr lang="en-US" dirty="0" err="1">
                <a:latin typeface="Consolas" panose="020B0609020204030204" pitchFamily="49" charset="0"/>
              </a:rPr>
              <a:t>fieldExpr</a:t>
            </a:r>
            <a:r>
              <a:rPr lang="en-US" dirty="0">
                <a:latin typeface="Consolas" panose="020B0609020204030204" pitchFamily="49" charset="0"/>
              </a:rPr>
              <a:t> = (</a:t>
            </a:r>
            <a:r>
              <a:rPr lang="en-US" dirty="0" err="1">
                <a:latin typeface="Consolas" panose="020B0609020204030204" pitchFamily="49" charset="0"/>
              </a:rPr>
              <a:t>FieldExpr</a:t>
            </a:r>
            <a:r>
              <a:rPr lang="en-US" dirty="0">
                <a:latin typeface="Consolas" panose="020B0609020204030204" pitchFamily="49" charset="0"/>
              </a:rPr>
              <a:t>) expr;</a:t>
            </a:r>
          </a:p>
          <a:p>
            <a:pPr lvl="1"/>
            <a:r>
              <a:rPr lang="en-US" dirty="0"/>
              <a:t>Generate code for the offset of the field.</a:t>
            </a:r>
          </a:p>
          <a:p>
            <a:pPr marL="914400" lvl="2" indent="0">
              <a:buNone/>
            </a:pPr>
            <a:r>
              <a:rPr lang="en-US" dirty="0" err="1">
                <a:latin typeface="Consolas" panose="020B0609020204030204" pitchFamily="49" charset="0"/>
              </a:rPr>
              <a:t>fieldExpr.emit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fieldExpr.getFieldDecl</a:t>
            </a:r>
            <a:r>
              <a:rPr lang="en-US" dirty="0">
                <a:latin typeface="Consolas" panose="020B0609020204030204" pitchFamily="49" charset="0"/>
              </a:rPr>
              <a:t>().</a:t>
            </a:r>
            <a:r>
              <a:rPr lang="en-US" dirty="0" err="1">
                <a:latin typeface="Consolas" panose="020B0609020204030204" pitchFamily="49" charset="0"/>
              </a:rPr>
              <a:t>getType</a:t>
            </a:r>
            <a:r>
              <a:rPr lang="en-US" dirty="0">
                <a:latin typeface="Consolas" panose="020B0609020204030204"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25F0C9FF-DD51-C6D5-CBC0-CEC171C328A9}"/>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31479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(Java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4095</TotalTime>
  <Words>1999</Words>
  <Application>Microsoft Office PowerPoint</Application>
  <PresentationFormat>On-screen Show (4:3)</PresentationFormat>
  <Paragraphs>343</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219</cp:revision>
  <cp:lastPrinted>2024-04-15T09:18:12Z</cp:lastPrinted>
  <dcterms:created xsi:type="dcterms:W3CDTF">2005-01-12T21:47:45Z</dcterms:created>
  <dcterms:modified xsi:type="dcterms:W3CDTF">2024-04-15T09:18:28Z</dcterms:modified>
</cp:coreProperties>
</file>