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0"/>
  </p:notesMasterIdLst>
  <p:handoutMasterIdLst>
    <p:handoutMasterId r:id="rId41"/>
  </p:handoutMasterIdLst>
  <p:sldIdLst>
    <p:sldId id="256" r:id="rId2"/>
    <p:sldId id="259" r:id="rId3"/>
    <p:sldId id="257" r:id="rId4"/>
    <p:sldId id="318" r:id="rId5"/>
    <p:sldId id="306" r:id="rId6"/>
    <p:sldId id="308" r:id="rId7"/>
    <p:sldId id="261" r:id="rId8"/>
    <p:sldId id="307" r:id="rId9"/>
    <p:sldId id="262" r:id="rId10"/>
    <p:sldId id="267" r:id="rId11"/>
    <p:sldId id="263" r:id="rId12"/>
    <p:sldId id="264" r:id="rId13"/>
    <p:sldId id="309" r:id="rId14"/>
    <p:sldId id="315" r:id="rId15"/>
    <p:sldId id="310" r:id="rId16"/>
    <p:sldId id="322" r:id="rId17"/>
    <p:sldId id="265" r:id="rId18"/>
    <p:sldId id="272" r:id="rId19"/>
    <p:sldId id="273" r:id="rId20"/>
    <p:sldId id="274" r:id="rId21"/>
    <p:sldId id="275" r:id="rId22"/>
    <p:sldId id="316" r:id="rId23"/>
    <p:sldId id="317" r:id="rId24"/>
    <p:sldId id="319" r:id="rId25"/>
    <p:sldId id="313" r:id="rId26"/>
    <p:sldId id="300" r:id="rId27"/>
    <p:sldId id="301" r:id="rId28"/>
    <p:sldId id="302" r:id="rId29"/>
    <p:sldId id="305" r:id="rId30"/>
    <p:sldId id="323" r:id="rId31"/>
    <p:sldId id="324" r:id="rId32"/>
    <p:sldId id="280" r:id="rId33"/>
    <p:sldId id="283" r:id="rId34"/>
    <p:sldId id="320" r:id="rId35"/>
    <p:sldId id="279" r:id="rId36"/>
    <p:sldId id="314" r:id="rId37"/>
    <p:sldId id="299" r:id="rId38"/>
    <p:sldId id="321" r:id="rId39"/>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67" autoAdjust="0"/>
    <p:restoredTop sz="97055" autoAdjust="0"/>
  </p:normalViewPr>
  <p:slideViewPr>
    <p:cSldViewPr>
      <p:cViewPr varScale="1">
        <p:scale>
          <a:sx n="90" d="100"/>
          <a:sy n="90" d="100"/>
        </p:scale>
        <p:origin x="624" y="53"/>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532">
              <a:defRPr sz="12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532">
              <a:defRPr sz="12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l" defTabSz="966532">
              <a:defRPr sz="1200"/>
            </a:lvl1pPr>
          </a:lstStyle>
          <a:p>
            <a:pPr>
              <a:defRPr/>
            </a:pPr>
            <a:r>
              <a:rPr lang="en-US"/>
              <a:t>Overview</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532">
              <a:defRPr sz="12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l" defTabSz="966532">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532">
              <a:defRPr sz="12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10</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11</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12</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13</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14</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15</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16</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17</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18</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19</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20</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21</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22</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23</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24</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26</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27</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28</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29</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30</a:t>
            </a:fld>
            <a:endParaRPr lang="en-US"/>
          </a:p>
        </p:txBody>
      </p:sp>
    </p:spTree>
    <p:extLst>
      <p:ext uri="{BB962C8B-B14F-4D97-AF65-F5344CB8AC3E}">
        <p14:creationId xmlns:p14="http://schemas.microsoft.com/office/powerpoint/2010/main" val="3563528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3</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31</a:t>
            </a:fld>
            <a:endParaRPr lang="en-US"/>
          </a:p>
        </p:txBody>
      </p:sp>
    </p:spTree>
    <p:extLst>
      <p:ext uri="{BB962C8B-B14F-4D97-AF65-F5344CB8AC3E}">
        <p14:creationId xmlns:p14="http://schemas.microsoft.com/office/powerpoint/2010/main" val="3007977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32</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33</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34</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35</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36</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37</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38</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4</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5</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6</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7</a:t>
            </a:fld>
            <a:endParaRPr lang="en-US"/>
          </a:p>
        </p:txBody>
      </p:sp>
    </p:spTree>
    <p:extLst>
      <p:ext uri="{BB962C8B-B14F-4D97-AF65-F5344CB8AC3E}">
        <p14:creationId xmlns:p14="http://schemas.microsoft.com/office/powerpoint/2010/main" val="28713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8</a:t>
            </a:fld>
            <a:endParaRPr lang="en-US"/>
          </a:p>
        </p:txBody>
      </p:sp>
    </p:spTree>
    <p:extLst>
      <p:ext uri="{BB962C8B-B14F-4D97-AF65-F5344CB8AC3E}">
        <p14:creationId xmlns:p14="http://schemas.microsoft.com/office/powerpoint/2010/main" val="1470157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9</a:t>
            </a:fld>
            <a:endParaRPr lang="en-US"/>
          </a:p>
        </p:txBody>
      </p:sp>
    </p:spTree>
    <p:extLst>
      <p:ext uri="{BB962C8B-B14F-4D97-AF65-F5344CB8AC3E}">
        <p14:creationId xmlns:p14="http://schemas.microsoft.com/office/powerpoint/2010/main" val="252616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r>
              <a:rPr lang="en-US" sz="2400" dirty="0"/>
              <a:t>"There is a magical moment when a programmer presses the </a:t>
            </a:r>
            <a:r>
              <a:rPr lang="en-US" sz="2400" i="1" dirty="0"/>
              <a:t>run</a:t>
            </a:r>
            <a:r>
              <a:rPr lang="en-US" sz="2400" dirty="0"/>
              <a:t> button and the software begins to execute.  Somehow a program written in a high-level language is running on a computer that is capable only of shuffling bits.  Here we reveal the wizardry that makes that moment possible." – Jeremy </a:t>
            </a:r>
            <a:r>
              <a:rPr lang="en-US" sz="2400" dirty="0" err="1"/>
              <a:t>Siek</a:t>
            </a:r>
            <a:endParaRPr lang="en-US"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10</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246090" y="2286625"/>
            <a:ext cx="6748657" cy="2742575"/>
            <a:chOff x="1246090" y="2203762"/>
            <a:chExt cx="6748657" cy="2742575"/>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a:t>Interpreter</a:t>
              </a:r>
            </a:p>
          </p:txBody>
        </p:sp>
        <p:sp>
          <p:nvSpPr>
            <p:cNvPr id="14342" name="Oval 4"/>
            <p:cNvSpPr>
              <a:spLocks noChangeArrowheads="1"/>
            </p:cNvSpPr>
            <p:nvPr/>
          </p:nvSpPr>
          <p:spPr bwMode="auto">
            <a:xfrm>
              <a:off x="1267171" y="2203762"/>
              <a:ext cx="1602684"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Source</a:t>
              </a:r>
            </a:p>
            <a:p>
              <a:r>
                <a:rPr lang="en-US" sz="2000"/>
                <a:t>program</a:t>
              </a:r>
            </a:p>
          </p:txBody>
        </p:sp>
        <p:sp>
          <p:nvSpPr>
            <p:cNvPr id="14343" name="Oval 6"/>
            <p:cNvSpPr>
              <a:spLocks noChangeArrowheads="1"/>
            </p:cNvSpPr>
            <p:nvPr/>
          </p:nvSpPr>
          <p:spPr bwMode="auto">
            <a:xfrm>
              <a:off x="1246090" y="395001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input</a:t>
              </a:r>
            </a:p>
          </p:txBody>
        </p:sp>
        <p:cxnSp>
          <p:nvCxnSpPr>
            <p:cNvPr id="14344" name="AutoShape 11"/>
            <p:cNvCxnSpPr>
              <a:cxnSpLocks noChangeShapeType="1"/>
              <a:stCxn id="14342" idx="6"/>
              <a:endCxn id="14341" idx="1"/>
            </p:cNvCxnSpPr>
            <p:nvPr/>
          </p:nvCxnSpPr>
          <p:spPr bwMode="auto">
            <a:xfrm>
              <a:off x="2869855" y="2701925"/>
              <a:ext cx="697258" cy="873919"/>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5844"/>
              <a:ext cx="773015" cy="794"/>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4017345" y="418465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sp>
          <p:nvSpPr>
            <p:cNvPr id="14347" name="Oval 17"/>
            <p:cNvSpPr>
              <a:spLocks noChangeArrowheads="1"/>
            </p:cNvSpPr>
            <p:nvPr/>
          </p:nvSpPr>
          <p:spPr bwMode="auto">
            <a:xfrm>
              <a:off x="6351490" y="30784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cxnSp>
          <p:nvCxnSpPr>
            <p:cNvPr id="14348" name="AutoShape 18"/>
            <p:cNvCxnSpPr>
              <a:cxnSpLocks noChangeShapeType="1"/>
              <a:stCxn id="14343" idx="6"/>
              <a:endCxn id="14341" idx="1"/>
            </p:cNvCxnSpPr>
            <p:nvPr/>
          </p:nvCxnSpPr>
          <p:spPr bwMode="auto">
            <a:xfrm flipV="1">
              <a:off x="2889347" y="3575844"/>
              <a:ext cx="677766" cy="872331"/>
            </a:xfrm>
            <a:prstGeom prst="straightConnector1">
              <a:avLst/>
            </a:prstGeom>
            <a:noFill/>
            <a:ln w="12700">
              <a:solidFill>
                <a:schemeClr val="tx1"/>
              </a:solidFill>
              <a:round/>
              <a:headEnd/>
              <a:tailEnd type="stealth" w="lg" len="lg"/>
            </a:ln>
          </p:spPr>
        </p:cxnSp>
      </p:grpSp>
      <p:sp>
        <p:nvSpPr>
          <p:cNvPr id="14" name="TextBox 13">
            <a:extLst>
              <a:ext uri="{FF2B5EF4-FFF2-40B4-BE49-F238E27FC236}">
                <a16:creationId xmlns:a16="http://schemas.microsoft.com/office/drawing/2014/main" id="{DB506B72-C589-5992-D772-0166996A7A93}"/>
              </a:ext>
            </a:extLst>
          </p:cNvPr>
          <p:cNvSpPr txBox="1"/>
          <p:nvPr/>
        </p:nvSpPr>
        <p:spPr>
          <a:xfrm>
            <a:off x="3161679" y="1519535"/>
            <a:ext cx="2820644" cy="461665"/>
          </a:xfrm>
          <a:prstGeom prst="rect">
            <a:avLst/>
          </a:prstGeom>
          <a:noFill/>
        </p:spPr>
        <p:txBody>
          <a:bodyPr wrap="none" rtlCol="0">
            <a:spAutoFit/>
          </a:bodyPr>
          <a:lstStyle/>
          <a:p>
            <a:r>
              <a:rPr lang="en-US" dirty="0"/>
              <a:t>A one-step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11</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command/batch files</a:t>
            </a:r>
          </a:p>
          <a:p>
            <a:r>
              <a:rPr lang="en-US" sz="2300" dirty="0"/>
              <a:t>SQL interpreter (interactive database query)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12</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better/earlier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13</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14</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15</a:t>
            </a:fld>
            <a:endParaRPr lang="en-US"/>
          </a:p>
        </p:txBody>
      </p:sp>
      <p:sp>
        <p:nvSpPr>
          <p:cNvPr id="18436" name="Rectangle 2050"/>
          <p:cNvSpPr>
            <a:spLocks noGrp="1" noChangeArrowheads="1"/>
          </p:cNvSpPr>
          <p:nvPr>
            <p:ph type="title"/>
          </p:nvPr>
        </p:nvSpPr>
        <p:spPr/>
        <p:txBody>
          <a:bodyPr/>
          <a:lstStyle/>
          <a:p>
            <a:r>
              <a:rPr lang="en-US"/>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16</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a:xfrm>
            <a:off x="458788" y="1363663"/>
            <a:ext cx="8229600" cy="4935537"/>
          </a:xfrm>
        </p:spPr>
        <p:txBody>
          <a:bodyPr/>
          <a:lstStyle/>
          <a:p>
            <a:r>
              <a:rPr lang="en-US" dirty="0"/>
              <a:t>A </a:t>
            </a:r>
            <a:r>
              <a:rPr lang="en-US" b="1" dirty="0"/>
              <a:t>Just-In-Time (JIT) Compiler</a:t>
            </a:r>
            <a:r>
              <a:rPr lang="en-US" dirty="0"/>
              <a:t> is a compiler that converts program code into native machine code as the program is running.</a:t>
            </a:r>
          </a:p>
          <a:p>
            <a:r>
              <a:rPr lang="en-US" dirty="0"/>
              <a:t>The JVM provides a just-in-time compiler that translates Java bytecode into native machine code at run time.</a:t>
            </a:r>
          </a:p>
          <a:p>
            <a:pPr lvl="1"/>
            <a:r>
              <a:rPr lang="en-US" dirty="0"/>
              <a:t>The JVM interpreter starts executing initially with no delay.</a:t>
            </a:r>
          </a:p>
          <a:p>
            <a:pPr lvl="1"/>
            <a:r>
              <a:rPr lang="en-US" dirty="0"/>
              <a:t>Methods that are executed frequently (hot) are JIT compiled.</a:t>
            </a:r>
          </a:p>
          <a:p>
            <a:pPr lvl="1"/>
            <a:r>
              <a:rPr lang="en-US" dirty="0"/>
              <a:t>Execution switches to the compiled version once it </a:t>
            </a:r>
            <a:r>
              <a:rPr lang="en-US"/>
              <a:t>becomes available.</a:t>
            </a:r>
            <a:endParaRPr lang="en-US" dirty="0"/>
          </a:p>
          <a:p>
            <a:pPr lvl="1"/>
            <a:r>
              <a:rPr lang="en-US" dirty="0"/>
              <a:t>Performance improvements can be significant for methods that are executed repeatedly.</a:t>
            </a:r>
          </a:p>
        </p:txBody>
      </p:sp>
      <p:sp>
        <p:nvSpPr>
          <p:cNvPr id="2" name="TextBox 1">
            <a:extLst>
              <a:ext uri="{FF2B5EF4-FFF2-40B4-BE49-F238E27FC236}">
                <a16:creationId xmlns:a16="http://schemas.microsoft.com/office/drawing/2014/main" id="{B971A9A6-B073-B7F3-5137-C7C5D1F36CD1}"/>
              </a:ext>
            </a:extLst>
          </p:cNvPr>
          <p:cNvSpPr txBox="1"/>
          <p:nvPr/>
        </p:nvSpPr>
        <p:spPr>
          <a:xfrm>
            <a:off x="744735" y="5560536"/>
            <a:ext cx="7654531" cy="738664"/>
          </a:xfrm>
          <a:prstGeom prst="rect">
            <a:avLst/>
          </a:prstGeom>
          <a:noFill/>
          <a:ln>
            <a:solidFill>
              <a:schemeClr val="tx1"/>
            </a:solidFill>
          </a:ln>
        </p:spPr>
        <p:txBody>
          <a:bodyPr wrap="none" rtlCol="0">
            <a:spAutoFit/>
          </a:bodyPr>
          <a:lstStyle/>
          <a:p>
            <a:pPr algn="l"/>
            <a:r>
              <a:rPr lang="en-US" sz="2100" dirty="0"/>
              <a:t> Note that Java’s JIT compiler is part of the JVM, not the actual</a:t>
            </a:r>
          </a:p>
          <a:p>
            <a:pPr algn="l"/>
            <a:r>
              <a:rPr lang="en-US" sz="2100" dirty="0"/>
              <a:t>Java compiler that translates Java source files into bytecode.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17</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18</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(L could be</a:t>
            </a:r>
            <a:br>
              <a:rPr lang="en-US" dirty="0"/>
            </a:br>
            <a:r>
              <a:rPr lang="en-US" dirty="0"/>
              <a:t>a 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19</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578"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841"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55" name="Text Box 13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AArch64</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SPARC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Influence the ways we think about software design by making some program structures easier to describe than others (e.g., recursion in Fortran)</a:t>
            </a:r>
          </a:p>
        </p:txBody>
      </p:sp>
      <p:sp>
        <p:nvSpPr>
          <p:cNvPr id="6" name="Text Box 4">
            <a:extLst>
              <a:ext uri="{FF2B5EF4-FFF2-40B4-BE49-F238E27FC236}">
                <a16:creationId xmlns:a16="http://schemas.microsoft.com/office/drawing/2014/main" id="{A687D39E-6DF5-7048-AA33-A15108875D52}"/>
              </a:ext>
            </a:extLst>
          </p:cNvPr>
          <p:cNvSpPr txBox="1">
            <a:spLocks noChangeArrowheads="1"/>
          </p:cNvSpPr>
          <p:nvPr/>
        </p:nvSpPr>
        <p:spPr bwMode="auto">
          <a:xfrm>
            <a:off x="952500" y="4648200"/>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20</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21</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22</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6913"/>
            <a:chOff x="1830146" y="1981200"/>
            <a:chExt cx="4567479" cy="3796913"/>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51" name="Text Box 6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69" name="Flowchart: Off-page Connector 68"/>
            <p:cNvSpPr/>
            <p:nvPr/>
          </p:nvSpPr>
          <p:spPr bwMode="auto">
            <a:xfrm>
              <a:off x="4116754" y="504659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23</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22500" y="4481513"/>
              <a:ext cx="1497012" cy="730250"/>
              <a:chOff x="610" y="2544"/>
              <a:chExt cx="943"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843"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6676" name="Text Box 54"/>
              <p:cNvSpPr txBox="1">
                <a:spLocks noChangeArrowheads="1"/>
              </p:cNvSpPr>
              <p:nvPr/>
            </p:nvSpPr>
            <p:spPr bwMode="auto">
              <a:xfrm>
                <a:off x="610" y="2557"/>
                <a:ext cx="943"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RISC-V</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RISC-V</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24</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3464" y="3609908"/>
            <a:ext cx="5697072"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 </a:t>
            </a:r>
            <a:r>
              <a:rPr lang="en-US" sz="2000" dirty="0">
                <a:sym typeface="Symbol" pitchFamily="18" charset="2"/>
              </a:rPr>
              <a:t></a:t>
            </a:r>
            <a:r>
              <a:rPr lang="en-US" sz="2000" dirty="0"/>
              <a:t> 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31908"/>
            <a:chOff x="1555750" y="1524000"/>
            <a:chExt cx="6032500" cy="183190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438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31545"/>
            <a:chOff x="1555750" y="1524000"/>
            <a:chExt cx="6032500" cy="1831545"/>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01" y="3479"/>
                <a:ext cx="44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72" y="2557"/>
                <a:ext cx="82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402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119699" y="2647890"/>
            <a:ext cx="1133644" cy="369332"/>
          </a:xfrm>
          <a:prstGeom prst="rect">
            <a:avLst/>
          </a:prstGeom>
          <a:noFill/>
        </p:spPr>
        <p:txBody>
          <a:bodyPr wrap="none" rtlCol="0">
            <a:spAutoFit/>
          </a:bodyPr>
          <a:lstStyle/>
          <a:p>
            <a:r>
              <a:rPr lang="en-US" sz="1800" dirty="0" err="1"/>
              <a:t>transpiler</a:t>
            </a:r>
            <a:endParaRPr lang="en-US" sz="18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253343" y="2485351"/>
            <a:ext cx="673055" cy="347205"/>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931670" y="5462019"/>
            <a:ext cx="1249060" cy="369332"/>
          </a:xfrm>
          <a:prstGeom prst="rect">
            <a:avLst/>
          </a:prstGeom>
          <a:noFill/>
        </p:spPr>
        <p:txBody>
          <a:bodyPr wrap="none" rtlCol="0">
            <a:spAutoFit/>
          </a:bodyPr>
          <a:lstStyle/>
          <a:p>
            <a:r>
              <a:rPr lang="en-US" sz="18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2" y="5250883"/>
            <a:ext cx="715018" cy="39580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26</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100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27</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that is sufficiently complete for writing a compiler.</a:t>
            </a:r>
          </a:p>
          <a:p>
            <a:r>
              <a:rPr lang="en-US" dirty="0"/>
              <a:t>Write a compiler for the subset of C#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28</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51" y="2784"/>
                <a:ext cx="273" cy="204"/>
              </a:xfrm>
              <a:prstGeom prst="rect">
                <a:avLst/>
              </a:prstGeom>
              <a:noFill/>
              <a:ln w="9525">
                <a:noFill/>
                <a:miter lim="800000"/>
                <a:headEnd/>
                <a:tailEnd/>
              </a:ln>
            </p:spPr>
            <p:txBody>
              <a:bodyPr wrap="none" lIns="92075" tIns="46038" rIns="92075" bIns="46038">
                <a:spAutoFit/>
              </a:bodyPr>
              <a:lstStyle/>
              <a:p>
                <a:r>
                  <a:rPr lang="en-US" sz="1500" dirty="0"/>
                  <a:t>C#</a:t>
                </a:r>
                <a:endParaRPr lang="en-US" sz="1500" dirty="0">
                  <a:latin typeface="Consolas" panose="020B0609020204030204" pitchFamily="49" charset="0"/>
                </a:endParaRP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29</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3</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30</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Modify the compiler to improve efficiency of the generated object code.  Recompile the compiler to obtain one that generates more efficient object code.</a:t>
            </a:r>
          </a:p>
          <a:p>
            <a:endParaRPr lang="en-US" dirty="0"/>
          </a:p>
        </p:txBody>
      </p:sp>
      <p:grpSp>
        <p:nvGrpSpPr>
          <p:cNvPr id="2" name="Group 1">
            <a:extLst>
              <a:ext uri="{FF2B5EF4-FFF2-40B4-BE49-F238E27FC236}">
                <a16:creationId xmlns:a16="http://schemas.microsoft.com/office/drawing/2014/main" id="{C0A2CA23-4184-0C96-3ADB-B3F76FBC9F0E}"/>
              </a:ext>
            </a:extLst>
          </p:cNvPr>
          <p:cNvGrpSpPr/>
          <p:nvPr/>
        </p:nvGrpSpPr>
        <p:grpSpPr>
          <a:xfrm>
            <a:off x="1016736" y="3733800"/>
            <a:ext cx="7110529" cy="2243359"/>
            <a:chOff x="655511" y="1562827"/>
            <a:chExt cx="7110529" cy="2243359"/>
          </a:xfrm>
        </p:grpSpPr>
        <p:grpSp>
          <p:nvGrpSpPr>
            <p:cNvPr id="4" name="Group 5">
              <a:extLst>
                <a:ext uri="{FF2B5EF4-FFF2-40B4-BE49-F238E27FC236}">
                  <a16:creationId xmlns:a16="http://schemas.microsoft.com/office/drawing/2014/main" id="{8F9DDB8E-2873-25BC-39D4-0AB3C4C34F39}"/>
                </a:ext>
              </a:extLst>
            </p:cNvPr>
            <p:cNvGrpSpPr>
              <a:grpSpLocks/>
            </p:cNvGrpSpPr>
            <p:nvPr/>
          </p:nvGrpSpPr>
          <p:grpSpPr bwMode="auto">
            <a:xfrm>
              <a:off x="2342473" y="1562827"/>
              <a:ext cx="1462088" cy="730250"/>
              <a:chOff x="624" y="2544"/>
              <a:chExt cx="921" cy="460"/>
            </a:xfrm>
          </p:grpSpPr>
          <p:sp>
            <p:nvSpPr>
              <p:cNvPr id="47" name="Line 6">
                <a:extLst>
                  <a:ext uri="{FF2B5EF4-FFF2-40B4-BE49-F238E27FC236}">
                    <a16:creationId xmlns:a16="http://schemas.microsoft.com/office/drawing/2014/main" id="{E341CF51-D9E8-13A2-125B-A5AB50601A01}"/>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7">
                <a:extLst>
                  <a:ext uri="{FF2B5EF4-FFF2-40B4-BE49-F238E27FC236}">
                    <a16:creationId xmlns:a16="http://schemas.microsoft.com/office/drawing/2014/main" id="{93F40A64-B016-0DCB-76BC-E9C5145627F0}"/>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8">
                <a:extLst>
                  <a:ext uri="{FF2B5EF4-FFF2-40B4-BE49-F238E27FC236}">
                    <a16:creationId xmlns:a16="http://schemas.microsoft.com/office/drawing/2014/main" id="{D3579AF4-23E4-B8E2-3736-FE5BB2A032E6}"/>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9">
                <a:extLst>
                  <a:ext uri="{FF2B5EF4-FFF2-40B4-BE49-F238E27FC236}">
                    <a16:creationId xmlns:a16="http://schemas.microsoft.com/office/drawing/2014/main" id="{8F89DF1B-A31B-E697-4016-0D9C984881A3}"/>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0">
                <a:extLst>
                  <a:ext uri="{FF2B5EF4-FFF2-40B4-BE49-F238E27FC236}">
                    <a16:creationId xmlns:a16="http://schemas.microsoft.com/office/drawing/2014/main" id="{3EF2A282-33D4-DD78-6468-27308207724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1">
                <a:extLst>
                  <a:ext uri="{FF2B5EF4-FFF2-40B4-BE49-F238E27FC236}">
                    <a16:creationId xmlns:a16="http://schemas.microsoft.com/office/drawing/2014/main" id="{21C819C5-2087-1AE1-AF4B-B9BA157056D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3" name="Line 12">
                <a:extLst>
                  <a:ext uri="{FF2B5EF4-FFF2-40B4-BE49-F238E27FC236}">
                    <a16:creationId xmlns:a16="http://schemas.microsoft.com/office/drawing/2014/main" id="{56D3064A-10AB-A431-64F6-97D3F372BFD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4" name="Line 13">
                <a:extLst>
                  <a:ext uri="{FF2B5EF4-FFF2-40B4-BE49-F238E27FC236}">
                    <a16:creationId xmlns:a16="http://schemas.microsoft.com/office/drawing/2014/main" id="{F8F1F28D-48B1-FCE1-CCC4-6FF5D07B1FDA}"/>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6" name="Text Box 14">
              <a:extLst>
                <a:ext uri="{FF2B5EF4-FFF2-40B4-BE49-F238E27FC236}">
                  <a16:creationId xmlns:a16="http://schemas.microsoft.com/office/drawing/2014/main" id="{CBEACBFA-8E8F-4F05-5CBD-BB2A3AF02BEC}"/>
                </a:ext>
              </a:extLst>
            </p:cNvPr>
            <p:cNvSpPr txBox="1">
              <a:spLocks noChangeArrowheads="1"/>
            </p:cNvSpPr>
            <p:nvPr/>
          </p:nvSpPr>
          <p:spPr bwMode="auto">
            <a:xfrm>
              <a:off x="2801261" y="1943827"/>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7" name="Text Box 15">
              <a:extLst>
                <a:ext uri="{FF2B5EF4-FFF2-40B4-BE49-F238E27FC236}">
                  <a16:creationId xmlns:a16="http://schemas.microsoft.com/office/drawing/2014/main" id="{1F1E2100-FD3C-DCA4-D30F-D6241CCBD11E}"/>
                </a:ext>
              </a:extLst>
            </p:cNvPr>
            <p:cNvSpPr txBox="1">
              <a:spLocks noChangeArrowheads="1"/>
            </p:cNvSpPr>
            <p:nvPr/>
          </p:nvSpPr>
          <p:spPr bwMode="auto">
            <a:xfrm>
              <a:off x="25742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8" name="Group 16">
              <a:extLst>
                <a:ext uri="{FF2B5EF4-FFF2-40B4-BE49-F238E27FC236}">
                  <a16:creationId xmlns:a16="http://schemas.microsoft.com/office/drawing/2014/main" id="{9AA7F68C-EEB2-BC93-45DD-8C00C76E6C84}"/>
                </a:ext>
              </a:extLst>
            </p:cNvPr>
            <p:cNvGrpSpPr>
              <a:grpSpLocks/>
            </p:cNvGrpSpPr>
            <p:nvPr/>
          </p:nvGrpSpPr>
          <p:grpSpPr bwMode="auto">
            <a:xfrm>
              <a:off x="3529923" y="1927952"/>
              <a:ext cx="1462088" cy="730250"/>
              <a:chOff x="624" y="2544"/>
              <a:chExt cx="921" cy="460"/>
            </a:xfrm>
          </p:grpSpPr>
          <p:grpSp>
            <p:nvGrpSpPr>
              <p:cNvPr id="36" name="Group 17">
                <a:extLst>
                  <a:ext uri="{FF2B5EF4-FFF2-40B4-BE49-F238E27FC236}">
                    <a16:creationId xmlns:a16="http://schemas.microsoft.com/office/drawing/2014/main" id="{493C07F0-CBA0-DEDD-8587-E4DC39133FEE}"/>
                  </a:ext>
                </a:extLst>
              </p:cNvPr>
              <p:cNvGrpSpPr>
                <a:grpSpLocks/>
              </p:cNvGrpSpPr>
              <p:nvPr/>
            </p:nvGrpSpPr>
            <p:grpSpPr bwMode="auto">
              <a:xfrm>
                <a:off x="624" y="2544"/>
                <a:ext cx="921" cy="460"/>
                <a:chOff x="624" y="2544"/>
                <a:chExt cx="921" cy="460"/>
              </a:xfrm>
            </p:grpSpPr>
            <p:sp>
              <p:nvSpPr>
                <p:cNvPr id="39" name="Line 18">
                  <a:extLst>
                    <a:ext uri="{FF2B5EF4-FFF2-40B4-BE49-F238E27FC236}">
                      <a16:creationId xmlns:a16="http://schemas.microsoft.com/office/drawing/2014/main" id="{7F3144FE-199F-00F1-EE2A-08AE51E51E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19">
                  <a:extLst>
                    <a:ext uri="{FF2B5EF4-FFF2-40B4-BE49-F238E27FC236}">
                      <a16:creationId xmlns:a16="http://schemas.microsoft.com/office/drawing/2014/main" id="{A5BB400D-39AF-81CD-A4BC-AC5DA87D10F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0">
                  <a:extLst>
                    <a:ext uri="{FF2B5EF4-FFF2-40B4-BE49-F238E27FC236}">
                      <a16:creationId xmlns:a16="http://schemas.microsoft.com/office/drawing/2014/main" id="{88C6D2D5-3CBD-E0A9-2C79-39CD38C3DFB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1">
                  <a:extLst>
                    <a:ext uri="{FF2B5EF4-FFF2-40B4-BE49-F238E27FC236}">
                      <a16:creationId xmlns:a16="http://schemas.microsoft.com/office/drawing/2014/main" id="{CBE5ABB9-1FD7-877F-7CEF-7FAD21EF4436}"/>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2">
                  <a:extLst>
                    <a:ext uri="{FF2B5EF4-FFF2-40B4-BE49-F238E27FC236}">
                      <a16:creationId xmlns:a16="http://schemas.microsoft.com/office/drawing/2014/main" id="{56A038B7-5AE6-01FE-57E7-0422A1769E9B}"/>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3">
                  <a:extLst>
                    <a:ext uri="{FF2B5EF4-FFF2-40B4-BE49-F238E27FC236}">
                      <a16:creationId xmlns:a16="http://schemas.microsoft.com/office/drawing/2014/main" id="{C9D7295E-B292-09C2-5A6B-8DF05333C87F}"/>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5" name="Line 24">
                  <a:extLst>
                    <a:ext uri="{FF2B5EF4-FFF2-40B4-BE49-F238E27FC236}">
                      <a16:creationId xmlns:a16="http://schemas.microsoft.com/office/drawing/2014/main" id="{6FDDE1C4-A5AE-EBAB-7D60-80B8A99DC7FB}"/>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25">
                  <a:extLst>
                    <a:ext uri="{FF2B5EF4-FFF2-40B4-BE49-F238E27FC236}">
                      <a16:creationId xmlns:a16="http://schemas.microsoft.com/office/drawing/2014/main" id="{8298C621-8563-79D3-833F-1AC8FC46BACE}"/>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 name="Text Box 26">
                <a:extLst>
                  <a:ext uri="{FF2B5EF4-FFF2-40B4-BE49-F238E27FC236}">
                    <a16:creationId xmlns:a16="http://schemas.microsoft.com/office/drawing/2014/main" id="{E04FD1B4-64F5-8909-EF9B-054C7D98450D}"/>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8" name="Text Box 27">
                <a:extLst>
                  <a:ext uri="{FF2B5EF4-FFF2-40B4-BE49-F238E27FC236}">
                    <a16:creationId xmlns:a16="http://schemas.microsoft.com/office/drawing/2014/main" id="{F95B8B45-2C58-4B53-EE17-2FBBF191DDF0}"/>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9" name="Group 29">
              <a:extLst>
                <a:ext uri="{FF2B5EF4-FFF2-40B4-BE49-F238E27FC236}">
                  <a16:creationId xmlns:a16="http://schemas.microsoft.com/office/drawing/2014/main" id="{08D62426-AA53-E15E-0201-4F264E5AEA09}"/>
                </a:ext>
              </a:extLst>
            </p:cNvPr>
            <p:cNvGrpSpPr>
              <a:grpSpLocks/>
            </p:cNvGrpSpPr>
            <p:nvPr/>
          </p:nvGrpSpPr>
          <p:grpSpPr bwMode="auto">
            <a:xfrm>
              <a:off x="4717373" y="1562827"/>
              <a:ext cx="1462088" cy="730250"/>
              <a:chOff x="624" y="2544"/>
              <a:chExt cx="921" cy="460"/>
            </a:xfrm>
          </p:grpSpPr>
          <p:sp>
            <p:nvSpPr>
              <p:cNvPr id="28" name="Line 30">
                <a:extLst>
                  <a:ext uri="{FF2B5EF4-FFF2-40B4-BE49-F238E27FC236}">
                    <a16:creationId xmlns:a16="http://schemas.microsoft.com/office/drawing/2014/main" id="{184D80A6-0011-DBE0-E281-39F1059305FC}"/>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1">
                <a:extLst>
                  <a:ext uri="{FF2B5EF4-FFF2-40B4-BE49-F238E27FC236}">
                    <a16:creationId xmlns:a16="http://schemas.microsoft.com/office/drawing/2014/main" id="{A7DE68D3-B035-9AE0-15A8-1099AB6ED9B5}"/>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2">
                <a:extLst>
                  <a:ext uri="{FF2B5EF4-FFF2-40B4-BE49-F238E27FC236}">
                    <a16:creationId xmlns:a16="http://schemas.microsoft.com/office/drawing/2014/main" id="{4CE41DA0-D6FA-09FD-5A3B-A3AB7EDC5064}"/>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3">
                <a:extLst>
                  <a:ext uri="{FF2B5EF4-FFF2-40B4-BE49-F238E27FC236}">
                    <a16:creationId xmlns:a16="http://schemas.microsoft.com/office/drawing/2014/main" id="{AA9E430A-3731-3AD7-E765-F9B830DF2CAC}"/>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4">
                <a:extLst>
                  <a:ext uri="{FF2B5EF4-FFF2-40B4-BE49-F238E27FC236}">
                    <a16:creationId xmlns:a16="http://schemas.microsoft.com/office/drawing/2014/main" id="{2CAED2E2-E631-3323-6DBD-678B835AF31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5">
                <a:extLst>
                  <a:ext uri="{FF2B5EF4-FFF2-40B4-BE49-F238E27FC236}">
                    <a16:creationId xmlns:a16="http://schemas.microsoft.com/office/drawing/2014/main" id="{77929AB3-7596-2A08-E73B-A22DA0C17BAB}"/>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4" name="Line 36">
                <a:extLst>
                  <a:ext uri="{FF2B5EF4-FFF2-40B4-BE49-F238E27FC236}">
                    <a16:creationId xmlns:a16="http://schemas.microsoft.com/office/drawing/2014/main" id="{3DA2A665-5F7B-129E-E0C9-9804B9EDDF5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 name="Line 37">
                <a:extLst>
                  <a:ext uri="{FF2B5EF4-FFF2-40B4-BE49-F238E27FC236}">
                    <a16:creationId xmlns:a16="http://schemas.microsoft.com/office/drawing/2014/main" id="{62189AFB-CE79-87D7-CA1A-91F7F3AE2972}"/>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0" name="Text Box 38">
              <a:extLst>
                <a:ext uri="{FF2B5EF4-FFF2-40B4-BE49-F238E27FC236}">
                  <a16:creationId xmlns:a16="http://schemas.microsoft.com/office/drawing/2014/main" id="{25B56638-619A-F8DC-89AA-A192529C963A}"/>
                </a:ext>
              </a:extLst>
            </p:cNvPr>
            <p:cNvSpPr txBox="1">
              <a:spLocks noChangeArrowheads="1"/>
            </p:cNvSpPr>
            <p:nvPr/>
          </p:nvSpPr>
          <p:spPr bwMode="auto">
            <a:xfrm>
              <a:off x="5276173" y="1943827"/>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11" name="Text Box 39">
              <a:extLst>
                <a:ext uri="{FF2B5EF4-FFF2-40B4-BE49-F238E27FC236}">
                  <a16:creationId xmlns:a16="http://schemas.microsoft.com/office/drawing/2014/main" id="{DF70D3B0-9518-8855-C302-1A85FB2E2718}"/>
                </a:ext>
              </a:extLst>
            </p:cNvPr>
            <p:cNvSpPr txBox="1">
              <a:spLocks noChangeArrowheads="1"/>
            </p:cNvSpPr>
            <p:nvPr/>
          </p:nvSpPr>
          <p:spPr bwMode="auto">
            <a:xfrm>
              <a:off x="49491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2" name="Text Box 40">
              <a:extLst>
                <a:ext uri="{FF2B5EF4-FFF2-40B4-BE49-F238E27FC236}">
                  <a16:creationId xmlns:a16="http://schemas.microsoft.com/office/drawing/2014/main" id="{E1F6C53F-E5A2-2E30-6052-F71AA1FE114C}"/>
                </a:ext>
              </a:extLst>
            </p:cNvPr>
            <p:cNvSpPr txBox="1">
              <a:spLocks noChangeArrowheads="1"/>
            </p:cNvSpPr>
            <p:nvPr/>
          </p:nvSpPr>
          <p:spPr bwMode="auto">
            <a:xfrm>
              <a:off x="655511" y="2363654"/>
              <a:ext cx="2028439" cy="646973"/>
            </a:xfrm>
            <a:prstGeom prst="rect">
              <a:avLst/>
            </a:prstGeom>
            <a:noFill/>
            <a:ln w="9525">
              <a:noFill/>
              <a:miter lim="800000"/>
              <a:headEnd/>
              <a:tailEnd/>
            </a:ln>
          </p:spPr>
          <p:txBody>
            <a:bodyPr wrap="none" lIns="92075" tIns="46038" rIns="92075" bIns="46038">
              <a:spAutoFit/>
            </a:bodyPr>
            <a:lstStyle/>
            <a:p>
              <a:r>
                <a:rPr lang="en-US" sz="1800" dirty="0"/>
                <a:t>Rewritten to</a:t>
              </a:r>
            </a:p>
            <a:p>
              <a:r>
                <a:rPr lang="en-US" sz="1800" dirty="0"/>
                <a:t>improve efficiency</a:t>
              </a:r>
            </a:p>
          </p:txBody>
        </p:sp>
        <p:sp>
          <p:nvSpPr>
            <p:cNvPr id="13" name="AutoShape 44">
              <a:extLst>
                <a:ext uri="{FF2B5EF4-FFF2-40B4-BE49-F238E27FC236}">
                  <a16:creationId xmlns:a16="http://schemas.microsoft.com/office/drawing/2014/main" id="{E09C398A-3874-EB05-F0C5-B6F64210895C}"/>
                </a:ext>
              </a:extLst>
            </p:cNvPr>
            <p:cNvSpPr>
              <a:spLocks noChangeArrowheads="1"/>
            </p:cNvSpPr>
            <p:nvPr/>
          </p:nvSpPr>
          <p:spPr bwMode="auto">
            <a:xfrm>
              <a:off x="2622231" y="2026920"/>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4" name="AutoShape 45">
              <a:extLst>
                <a:ext uri="{FF2B5EF4-FFF2-40B4-BE49-F238E27FC236}">
                  <a16:creationId xmlns:a16="http://schemas.microsoft.com/office/drawing/2014/main" id="{B38EC69F-CB8B-408E-BDA4-92BD345B75B7}"/>
                </a:ext>
              </a:extLst>
            </p:cNvPr>
            <p:cNvSpPr>
              <a:spLocks noChangeArrowheads="1"/>
            </p:cNvSpPr>
            <p:nvPr/>
          </p:nvSpPr>
          <p:spPr bwMode="auto">
            <a:xfrm>
              <a:off x="5729516" y="2026920"/>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46">
              <a:extLst>
                <a:ext uri="{FF2B5EF4-FFF2-40B4-BE49-F238E27FC236}">
                  <a16:creationId xmlns:a16="http://schemas.microsoft.com/office/drawing/2014/main" id="{1A6E8BE0-2016-3B5E-C3E9-EED2C2277A5C}"/>
                </a:ext>
              </a:extLst>
            </p:cNvPr>
            <p:cNvCxnSpPr>
              <a:cxnSpLocks noChangeShapeType="1"/>
              <a:stCxn id="12" idx="0"/>
              <a:endCxn id="13" idx="1"/>
            </p:cNvCxnSpPr>
            <p:nvPr/>
          </p:nvCxnSpPr>
          <p:spPr bwMode="auto">
            <a:xfrm rot="5400000" flipH="1" flipV="1">
              <a:off x="2023334" y="1764757"/>
              <a:ext cx="245294" cy="952500"/>
            </a:xfrm>
            <a:prstGeom prst="bentConnector2">
              <a:avLst/>
            </a:prstGeom>
            <a:noFill/>
            <a:ln w="9525">
              <a:solidFill>
                <a:schemeClr val="tx1"/>
              </a:solidFill>
              <a:miter lim="800000"/>
              <a:headEnd/>
              <a:tailEnd type="triangle" w="med" len="med"/>
            </a:ln>
          </p:spPr>
        </p:cxnSp>
        <p:sp>
          <p:nvSpPr>
            <p:cNvPr id="16" name="AutoShape 49">
              <a:extLst>
                <a:ext uri="{FF2B5EF4-FFF2-40B4-BE49-F238E27FC236}">
                  <a16:creationId xmlns:a16="http://schemas.microsoft.com/office/drawing/2014/main" id="{17CE2197-ED13-2396-EB7C-3D5475ADF334}"/>
                </a:ext>
              </a:extLst>
            </p:cNvPr>
            <p:cNvSpPr>
              <a:spLocks noChangeArrowheads="1"/>
            </p:cNvSpPr>
            <p:nvPr/>
          </p:nvSpPr>
          <p:spPr bwMode="auto">
            <a:xfrm>
              <a:off x="5654231" y="2747023"/>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17" name="AutoShape 51">
              <a:extLst>
                <a:ext uri="{FF2B5EF4-FFF2-40B4-BE49-F238E27FC236}">
                  <a16:creationId xmlns:a16="http://schemas.microsoft.com/office/drawing/2014/main" id="{05381323-0623-70D7-0B0C-25A3B2E4E679}"/>
                </a:ext>
              </a:extLst>
            </p:cNvPr>
            <p:cNvCxnSpPr>
              <a:cxnSpLocks noChangeShapeType="1"/>
              <a:stCxn id="26" idx="1"/>
              <a:endCxn id="20" idx="3"/>
            </p:cNvCxnSpPr>
            <p:nvPr/>
          </p:nvCxnSpPr>
          <p:spPr bwMode="auto">
            <a:xfrm rot="10800000">
              <a:off x="4715587" y="2489758"/>
              <a:ext cx="710004" cy="1132056"/>
            </a:xfrm>
            <a:prstGeom prst="bentConnector3">
              <a:avLst>
                <a:gd name="adj1" fmla="val 50000"/>
              </a:avLst>
            </a:prstGeom>
            <a:noFill/>
            <a:ln w="9525">
              <a:solidFill>
                <a:schemeClr val="tx1"/>
              </a:solidFill>
              <a:miter lim="800000"/>
              <a:headEnd/>
              <a:tailEnd type="triangle" w="med" len="med"/>
            </a:ln>
          </p:spPr>
        </p:cxnSp>
        <p:sp>
          <p:nvSpPr>
            <p:cNvPr id="18" name="Text Box 41">
              <a:extLst>
                <a:ext uri="{FF2B5EF4-FFF2-40B4-BE49-F238E27FC236}">
                  <a16:creationId xmlns:a16="http://schemas.microsoft.com/office/drawing/2014/main" id="{F7BF1BDC-6429-89CB-B724-AFA2F142F2EA}"/>
                </a:ext>
              </a:extLst>
            </p:cNvPr>
            <p:cNvSpPr txBox="1">
              <a:spLocks noChangeArrowheads="1"/>
            </p:cNvSpPr>
            <p:nvPr/>
          </p:nvSpPr>
          <p:spPr bwMode="auto">
            <a:xfrm>
              <a:off x="1238975" y="3125654"/>
              <a:ext cx="2032608" cy="646973"/>
            </a:xfrm>
            <a:prstGeom prst="rect">
              <a:avLst/>
            </a:prstGeom>
            <a:noFill/>
            <a:ln w="9525">
              <a:noFill/>
              <a:miter lim="800000"/>
              <a:headEnd/>
              <a:tailEnd/>
            </a:ln>
          </p:spPr>
          <p:txBody>
            <a:bodyPr wrap="none" lIns="92075" tIns="46038" rIns="92075" bIns="46038">
              <a:spAutoFit/>
            </a:bodyPr>
            <a:lstStyle/>
            <a:p>
              <a:r>
                <a:rPr lang="en-US" sz="1800" dirty="0"/>
                <a:t>Compile using the</a:t>
              </a:r>
            </a:p>
            <a:p>
              <a:r>
                <a:rPr lang="en-US" sz="1800" dirty="0"/>
                <a:t>existing compiler</a:t>
              </a:r>
            </a:p>
          </p:txBody>
        </p:sp>
        <p:cxnSp>
          <p:nvCxnSpPr>
            <p:cNvPr id="19" name="AutoShape 47">
              <a:extLst>
                <a:ext uri="{FF2B5EF4-FFF2-40B4-BE49-F238E27FC236}">
                  <a16:creationId xmlns:a16="http://schemas.microsoft.com/office/drawing/2014/main" id="{705F5FD9-0C8B-3C4B-A403-968CCBB12940}"/>
                </a:ext>
              </a:extLst>
            </p:cNvPr>
            <p:cNvCxnSpPr>
              <a:cxnSpLocks noChangeShapeType="1"/>
              <a:stCxn id="18" idx="3"/>
              <a:endCxn id="24" idx="1"/>
            </p:cNvCxnSpPr>
            <p:nvPr/>
          </p:nvCxnSpPr>
          <p:spPr bwMode="auto">
            <a:xfrm flipV="1">
              <a:off x="3271583" y="2489758"/>
              <a:ext cx="538417" cy="959383"/>
            </a:xfrm>
            <a:prstGeom prst="bentConnector3">
              <a:avLst>
                <a:gd name="adj1" fmla="val 50000"/>
              </a:avLst>
            </a:prstGeom>
            <a:noFill/>
            <a:ln w="9525">
              <a:solidFill>
                <a:schemeClr val="tx1"/>
              </a:solidFill>
              <a:miter lim="800000"/>
              <a:headEnd/>
              <a:tailEnd type="triangle" w="med" len="med"/>
            </a:ln>
          </p:spPr>
        </p:cxnSp>
        <p:sp>
          <p:nvSpPr>
            <p:cNvPr id="20" name="AutoShape 49">
              <a:extLst>
                <a:ext uri="{FF2B5EF4-FFF2-40B4-BE49-F238E27FC236}">
                  <a16:creationId xmlns:a16="http://schemas.microsoft.com/office/drawing/2014/main" id="{E83CE0D2-3A2A-A4AF-99F4-3572442D6452}"/>
                </a:ext>
              </a:extLst>
            </p:cNvPr>
            <p:cNvSpPr>
              <a:spLocks noChangeArrowheads="1"/>
            </p:cNvSpPr>
            <p:nvPr/>
          </p:nvSpPr>
          <p:spPr bwMode="auto">
            <a:xfrm>
              <a:off x="4532707" y="2398318"/>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21" name="Flowchart: Off-page Connector 20">
              <a:extLst>
                <a:ext uri="{FF2B5EF4-FFF2-40B4-BE49-F238E27FC236}">
                  <a16:creationId xmlns:a16="http://schemas.microsoft.com/office/drawing/2014/main" id="{59A97BBF-6C83-1872-B36F-2A2E920981E0}"/>
                </a:ext>
              </a:extLst>
            </p:cNvPr>
            <p:cNvSpPr/>
            <p:nvPr/>
          </p:nvSpPr>
          <p:spPr bwMode="auto">
            <a:xfrm>
              <a:off x="3804107" y="266137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22" name="Group 21">
              <a:extLst>
                <a:ext uri="{FF2B5EF4-FFF2-40B4-BE49-F238E27FC236}">
                  <a16:creationId xmlns:a16="http://schemas.microsoft.com/office/drawing/2014/main" id="{C56B8256-6955-98C2-1191-BB498DC0BE35}"/>
                </a:ext>
              </a:extLst>
            </p:cNvPr>
            <p:cNvGrpSpPr/>
            <p:nvPr/>
          </p:nvGrpSpPr>
          <p:grpSpPr>
            <a:xfrm>
              <a:off x="5425591" y="2605215"/>
              <a:ext cx="2340449" cy="1200971"/>
              <a:chOff x="3962400" y="3810000"/>
              <a:chExt cx="2340449" cy="1200971"/>
            </a:xfrm>
          </p:grpSpPr>
          <p:sp>
            <p:nvSpPr>
              <p:cNvPr id="25" name="Text Box 42">
                <a:extLst>
                  <a:ext uri="{FF2B5EF4-FFF2-40B4-BE49-F238E27FC236}">
                    <a16:creationId xmlns:a16="http://schemas.microsoft.com/office/drawing/2014/main" id="{79287AA6-3ADA-19EE-91C7-872AA762D547}"/>
                  </a:ext>
                </a:extLst>
              </p:cNvPr>
              <p:cNvSpPr txBox="1">
                <a:spLocks noChangeArrowheads="1"/>
              </p:cNvSpPr>
              <p:nvPr/>
            </p:nvSpPr>
            <p:spPr bwMode="auto">
              <a:xfrm>
                <a:off x="3962400" y="3810000"/>
                <a:ext cx="2340449" cy="1200971"/>
              </a:xfrm>
              <a:prstGeom prst="rect">
                <a:avLst/>
              </a:prstGeom>
              <a:noFill/>
              <a:ln w="9525">
                <a:noFill/>
                <a:miter lim="800000"/>
                <a:headEnd/>
                <a:tailEnd/>
              </a:ln>
            </p:spPr>
            <p:txBody>
              <a:bodyPr wrap="none" lIns="92075" tIns="46038" rIns="92075" bIns="46038">
                <a:spAutoFit/>
              </a:bodyPr>
              <a:lstStyle/>
              <a:p>
                <a:pPr algn="l"/>
                <a:r>
                  <a:rPr lang="en-US" sz="1800" dirty="0"/>
                  <a:t>The new compiler</a:t>
                </a:r>
              </a:p>
              <a:p>
                <a:pPr algn="l"/>
                <a:r>
                  <a:rPr lang="en-US" sz="1800" dirty="0"/>
                  <a:t>generates more</a:t>
                </a:r>
              </a:p>
              <a:p>
                <a:pPr algn="l"/>
                <a:r>
                  <a:rPr lang="en-US" sz="1800" dirty="0"/>
                  <a:t>efficient code than</a:t>
                </a:r>
              </a:p>
              <a:p>
                <a:pPr algn="l"/>
                <a:r>
                  <a:rPr lang="en-US" sz="1800" dirty="0"/>
                  <a:t>the existing compiler.</a:t>
                </a:r>
              </a:p>
            </p:txBody>
          </p:sp>
          <p:sp>
            <p:nvSpPr>
              <p:cNvPr id="26" name="AutoShape 50">
                <a:extLst>
                  <a:ext uri="{FF2B5EF4-FFF2-40B4-BE49-F238E27FC236}">
                    <a16:creationId xmlns:a16="http://schemas.microsoft.com/office/drawing/2014/main" id="{2227B1BC-A8A4-A42A-D632-009B863340CC}"/>
                  </a:ext>
                </a:extLst>
              </p:cNvPr>
              <p:cNvSpPr>
                <a:spLocks noChangeArrowheads="1"/>
              </p:cNvSpPr>
              <p:nvPr/>
            </p:nvSpPr>
            <p:spPr bwMode="auto">
              <a:xfrm>
                <a:off x="3962400" y="4735158"/>
                <a:ext cx="182880" cy="182881"/>
              </a:xfrm>
              <a:prstGeom prst="diamond">
                <a:avLst/>
              </a:prstGeom>
              <a:noFill/>
              <a:ln w="9525">
                <a:noFill/>
                <a:miter lim="800000"/>
                <a:headEnd/>
                <a:tailEnd/>
              </a:ln>
            </p:spPr>
            <p:txBody>
              <a:bodyPr wrap="none" lIns="92075" tIns="46038" rIns="92075" bIns="46038" anchor="ctr"/>
              <a:lstStyle/>
              <a:p>
                <a:endParaRPr lang="en-US"/>
              </a:p>
            </p:txBody>
          </p:sp>
          <p:sp>
            <p:nvSpPr>
              <p:cNvPr id="27" name="Diamond 26">
                <a:extLst>
                  <a:ext uri="{FF2B5EF4-FFF2-40B4-BE49-F238E27FC236}">
                    <a16:creationId xmlns:a16="http://schemas.microsoft.com/office/drawing/2014/main" id="{C9F74A02-77E8-C1D8-5704-EBF69BE0DA7C}"/>
                  </a:ext>
                </a:extLst>
              </p:cNvPr>
              <p:cNvSpPr/>
              <p:nvPr/>
            </p:nvSpPr>
            <p:spPr bwMode="auto">
              <a:xfrm>
                <a:off x="4198586" y="3810000"/>
                <a:ext cx="182880" cy="182880"/>
              </a:xfrm>
              <a:prstGeom prst="diamond">
                <a:avLst/>
              </a:prstGeom>
              <a:noFill/>
              <a:ln w="9525">
                <a:noFill/>
                <a:round/>
                <a:headEnd/>
                <a:tailEnd/>
              </a:ln>
            </p:spPr>
            <p:txBody>
              <a:bodyPr wrap="none" lIns="92075" tIns="46038" rIns="92075" bIns="46038" rtlCol="0" anchor="ctr"/>
              <a:lstStyle/>
              <a:p>
                <a:pPr algn="ctr"/>
                <a:endParaRPr lang="en-US"/>
              </a:p>
            </p:txBody>
          </p:sp>
        </p:grpSp>
        <p:cxnSp>
          <p:nvCxnSpPr>
            <p:cNvPr id="23" name="Straight Arrow Connector 32">
              <a:extLst>
                <a:ext uri="{FF2B5EF4-FFF2-40B4-BE49-F238E27FC236}">
                  <a16:creationId xmlns:a16="http://schemas.microsoft.com/office/drawing/2014/main" id="{30D200D9-57A4-B24B-258E-4AF592EF9763}"/>
                </a:ext>
              </a:extLst>
            </p:cNvPr>
            <p:cNvCxnSpPr>
              <a:cxnSpLocks/>
              <a:stCxn id="25" idx="0"/>
              <a:endCxn id="14" idx="3"/>
            </p:cNvCxnSpPr>
            <p:nvPr/>
          </p:nvCxnSpPr>
          <p:spPr bwMode="auto">
            <a:xfrm rot="16200000" flipV="1">
              <a:off x="6010679" y="2020078"/>
              <a:ext cx="486855" cy="683420"/>
            </a:xfrm>
            <a:prstGeom prst="bentConnector2">
              <a:avLst/>
            </a:prstGeom>
            <a:noFill/>
            <a:ln w="9525" cap="flat" cmpd="sng" algn="ctr">
              <a:solidFill>
                <a:schemeClr val="tx1"/>
              </a:solidFill>
              <a:prstDash val="solid"/>
              <a:round/>
              <a:headEnd type="none" w="med" len="med"/>
              <a:tailEnd type="triangle"/>
            </a:ln>
            <a:effectLst/>
          </p:spPr>
        </p:cxnSp>
        <p:sp>
          <p:nvSpPr>
            <p:cNvPr id="24" name="AutoShape 44">
              <a:extLst>
                <a:ext uri="{FF2B5EF4-FFF2-40B4-BE49-F238E27FC236}">
                  <a16:creationId xmlns:a16="http://schemas.microsoft.com/office/drawing/2014/main" id="{27A3C9B5-8BC3-4CC4-5877-7301C807013B}"/>
                </a:ext>
              </a:extLst>
            </p:cNvPr>
            <p:cNvSpPr>
              <a:spLocks noChangeArrowheads="1"/>
            </p:cNvSpPr>
            <p:nvPr/>
          </p:nvSpPr>
          <p:spPr bwMode="auto">
            <a:xfrm>
              <a:off x="3810000" y="2398318"/>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1192622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31</a:t>
            </a:fld>
            <a:endParaRPr lang="en-US"/>
          </a:p>
        </p:txBody>
      </p:sp>
      <p:sp>
        <p:nvSpPr>
          <p:cNvPr id="33796" name="Rectangle 2"/>
          <p:cNvSpPr>
            <a:spLocks noGrp="1" noChangeArrowheads="1"/>
          </p:cNvSpPr>
          <p:nvPr>
            <p:ph type="title"/>
          </p:nvPr>
        </p:nvSpPr>
        <p:spPr/>
        <p:txBody>
          <a:bodyPr/>
          <a:lstStyle/>
          <a:p>
            <a:r>
              <a:rPr lang="en-US" dirty="0"/>
              <a:t>Improving Efficiency of a Compiler</a:t>
            </a:r>
            <a:br>
              <a:rPr lang="en-US" dirty="0"/>
            </a:br>
            <a:r>
              <a:rPr lang="en-US" sz="2400" dirty="0"/>
              <a:t>(continued)</a:t>
            </a:r>
          </a:p>
        </p:txBody>
      </p:sp>
      <p:sp>
        <p:nvSpPr>
          <p:cNvPr id="33797" name="Rectangle 3"/>
          <p:cNvSpPr>
            <a:spLocks noGrp="1" noChangeArrowheads="1"/>
          </p:cNvSpPr>
          <p:nvPr>
            <p:ph type="body" idx="1"/>
          </p:nvPr>
        </p:nvSpPr>
        <p:spPr/>
        <p:txBody>
          <a:bodyPr/>
          <a:lstStyle/>
          <a:p>
            <a:r>
              <a:rPr lang="en-US" dirty="0"/>
              <a:t>But the compiler itself does not run with the new improvements.  Only code compiled with the new compiler is more efficient.</a:t>
            </a:r>
          </a:p>
          <a:p>
            <a:r>
              <a:rPr lang="en-US" dirty="0"/>
              <a:t>Recompile the compiler again to obtain a more efficient compiler.</a:t>
            </a:r>
          </a:p>
        </p:txBody>
      </p:sp>
      <p:grpSp>
        <p:nvGrpSpPr>
          <p:cNvPr id="54" name="Group 53">
            <a:extLst>
              <a:ext uri="{FF2B5EF4-FFF2-40B4-BE49-F238E27FC236}">
                <a16:creationId xmlns:a16="http://schemas.microsoft.com/office/drawing/2014/main" id="{18AC53E7-9E3C-CB59-A664-645612C69FAB}"/>
              </a:ext>
            </a:extLst>
          </p:cNvPr>
          <p:cNvGrpSpPr/>
          <p:nvPr/>
        </p:nvGrpSpPr>
        <p:grpSpPr>
          <a:xfrm>
            <a:off x="1199252" y="3657600"/>
            <a:ext cx="6510496" cy="2243359"/>
            <a:chOff x="1752600" y="3852641"/>
            <a:chExt cx="6510496" cy="2243359"/>
          </a:xfrm>
        </p:grpSpPr>
        <p:grpSp>
          <p:nvGrpSpPr>
            <p:cNvPr id="3" name="Group 5">
              <a:extLst>
                <a:ext uri="{FF2B5EF4-FFF2-40B4-BE49-F238E27FC236}">
                  <a16:creationId xmlns:a16="http://schemas.microsoft.com/office/drawing/2014/main" id="{7052D050-5E1D-7F0F-F049-59BC6745432F}"/>
                </a:ext>
              </a:extLst>
            </p:cNvPr>
            <p:cNvGrpSpPr>
              <a:grpSpLocks/>
            </p:cNvGrpSpPr>
            <p:nvPr/>
          </p:nvGrpSpPr>
          <p:grpSpPr bwMode="auto">
            <a:xfrm>
              <a:off x="2882233" y="3852641"/>
              <a:ext cx="1462088" cy="730250"/>
              <a:chOff x="624" y="2544"/>
              <a:chExt cx="921" cy="460"/>
            </a:xfrm>
          </p:grpSpPr>
          <p:sp>
            <p:nvSpPr>
              <p:cNvPr id="45" name="Line 6">
                <a:extLst>
                  <a:ext uri="{FF2B5EF4-FFF2-40B4-BE49-F238E27FC236}">
                    <a16:creationId xmlns:a16="http://schemas.microsoft.com/office/drawing/2014/main" id="{B47CBA6D-F61B-9CC0-4324-4B550F1BB5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7">
                <a:extLst>
                  <a:ext uri="{FF2B5EF4-FFF2-40B4-BE49-F238E27FC236}">
                    <a16:creationId xmlns:a16="http://schemas.microsoft.com/office/drawing/2014/main" id="{4338AB51-6600-E372-4284-8A639C6BC838}"/>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7" name="Line 8">
                <a:extLst>
                  <a:ext uri="{FF2B5EF4-FFF2-40B4-BE49-F238E27FC236}">
                    <a16:creationId xmlns:a16="http://schemas.microsoft.com/office/drawing/2014/main" id="{35E96AF7-3025-162B-88FA-F9B3537C9CD3}"/>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9">
                <a:extLst>
                  <a:ext uri="{FF2B5EF4-FFF2-40B4-BE49-F238E27FC236}">
                    <a16:creationId xmlns:a16="http://schemas.microsoft.com/office/drawing/2014/main" id="{41C91132-6A48-4171-A850-A27057F0F1F8}"/>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10">
                <a:extLst>
                  <a:ext uri="{FF2B5EF4-FFF2-40B4-BE49-F238E27FC236}">
                    <a16:creationId xmlns:a16="http://schemas.microsoft.com/office/drawing/2014/main" id="{C5DD7C95-DB52-C345-07B5-2C85254C597A}"/>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11">
                <a:extLst>
                  <a:ext uri="{FF2B5EF4-FFF2-40B4-BE49-F238E27FC236}">
                    <a16:creationId xmlns:a16="http://schemas.microsoft.com/office/drawing/2014/main" id="{FC3F336F-51BB-2261-8DBD-4AA34B63EC3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2">
                <a:extLst>
                  <a:ext uri="{FF2B5EF4-FFF2-40B4-BE49-F238E27FC236}">
                    <a16:creationId xmlns:a16="http://schemas.microsoft.com/office/drawing/2014/main" id="{C5B59008-6543-3F77-5CCD-9F68B51C8E7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3">
                <a:extLst>
                  <a:ext uri="{FF2B5EF4-FFF2-40B4-BE49-F238E27FC236}">
                    <a16:creationId xmlns:a16="http://schemas.microsoft.com/office/drawing/2014/main" id="{BC920FB6-1664-C322-4ED8-C34825C6CB41}"/>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4" name="Text Box 14">
              <a:extLst>
                <a:ext uri="{FF2B5EF4-FFF2-40B4-BE49-F238E27FC236}">
                  <a16:creationId xmlns:a16="http://schemas.microsoft.com/office/drawing/2014/main" id="{77F70C8E-DDAF-2120-DBC8-965DDFAE426D}"/>
                </a:ext>
              </a:extLst>
            </p:cNvPr>
            <p:cNvSpPr txBox="1">
              <a:spLocks noChangeArrowheads="1"/>
            </p:cNvSpPr>
            <p:nvPr/>
          </p:nvSpPr>
          <p:spPr bwMode="auto">
            <a:xfrm>
              <a:off x="3341021" y="4233641"/>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5" name="Text Box 15">
              <a:extLst>
                <a:ext uri="{FF2B5EF4-FFF2-40B4-BE49-F238E27FC236}">
                  <a16:creationId xmlns:a16="http://schemas.microsoft.com/office/drawing/2014/main" id="{3159C089-8E41-602A-CF4B-1B70E7F53636}"/>
                </a:ext>
              </a:extLst>
            </p:cNvPr>
            <p:cNvSpPr txBox="1">
              <a:spLocks noChangeArrowheads="1"/>
            </p:cNvSpPr>
            <p:nvPr/>
          </p:nvSpPr>
          <p:spPr bwMode="auto">
            <a:xfrm>
              <a:off x="31140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6" name="Group 16">
              <a:extLst>
                <a:ext uri="{FF2B5EF4-FFF2-40B4-BE49-F238E27FC236}">
                  <a16:creationId xmlns:a16="http://schemas.microsoft.com/office/drawing/2014/main" id="{2633CA0C-8BFC-CFE7-4060-A4D9E08E4648}"/>
                </a:ext>
              </a:extLst>
            </p:cNvPr>
            <p:cNvGrpSpPr>
              <a:grpSpLocks/>
            </p:cNvGrpSpPr>
            <p:nvPr/>
          </p:nvGrpSpPr>
          <p:grpSpPr bwMode="auto">
            <a:xfrm>
              <a:off x="4069683" y="4217766"/>
              <a:ext cx="1462088" cy="730250"/>
              <a:chOff x="624" y="2544"/>
              <a:chExt cx="921" cy="460"/>
            </a:xfrm>
          </p:grpSpPr>
          <p:grpSp>
            <p:nvGrpSpPr>
              <p:cNvPr id="34" name="Group 17">
                <a:extLst>
                  <a:ext uri="{FF2B5EF4-FFF2-40B4-BE49-F238E27FC236}">
                    <a16:creationId xmlns:a16="http://schemas.microsoft.com/office/drawing/2014/main" id="{8CE3A3B8-BD39-6C24-CE51-283064A4B587}"/>
                  </a:ext>
                </a:extLst>
              </p:cNvPr>
              <p:cNvGrpSpPr>
                <a:grpSpLocks/>
              </p:cNvGrpSpPr>
              <p:nvPr/>
            </p:nvGrpSpPr>
            <p:grpSpPr bwMode="auto">
              <a:xfrm>
                <a:off x="624" y="2544"/>
                <a:ext cx="921" cy="460"/>
                <a:chOff x="624" y="2544"/>
                <a:chExt cx="921" cy="460"/>
              </a:xfrm>
            </p:grpSpPr>
            <p:sp>
              <p:nvSpPr>
                <p:cNvPr id="37" name="Line 18">
                  <a:extLst>
                    <a:ext uri="{FF2B5EF4-FFF2-40B4-BE49-F238E27FC236}">
                      <a16:creationId xmlns:a16="http://schemas.microsoft.com/office/drawing/2014/main" id="{567F6EEF-8C63-1E4D-AFD2-8E5779ED8A2D}"/>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 name="Line 19">
                  <a:extLst>
                    <a:ext uri="{FF2B5EF4-FFF2-40B4-BE49-F238E27FC236}">
                      <a16:creationId xmlns:a16="http://schemas.microsoft.com/office/drawing/2014/main" id="{CDF1C351-7A38-BA22-FC1C-2F098A320B2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 name="Line 20">
                  <a:extLst>
                    <a:ext uri="{FF2B5EF4-FFF2-40B4-BE49-F238E27FC236}">
                      <a16:creationId xmlns:a16="http://schemas.microsoft.com/office/drawing/2014/main" id="{A50D955A-4EF5-4D58-2713-F51EECF59CD5}"/>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21">
                  <a:extLst>
                    <a:ext uri="{FF2B5EF4-FFF2-40B4-BE49-F238E27FC236}">
                      <a16:creationId xmlns:a16="http://schemas.microsoft.com/office/drawing/2014/main" id="{19B2D072-5D2B-DD08-8334-B10093DEC2D4}"/>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2">
                  <a:extLst>
                    <a:ext uri="{FF2B5EF4-FFF2-40B4-BE49-F238E27FC236}">
                      <a16:creationId xmlns:a16="http://schemas.microsoft.com/office/drawing/2014/main" id="{3C42146A-25F0-88D6-4F7C-1F57C68154F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3">
                  <a:extLst>
                    <a:ext uri="{FF2B5EF4-FFF2-40B4-BE49-F238E27FC236}">
                      <a16:creationId xmlns:a16="http://schemas.microsoft.com/office/drawing/2014/main" id="{EBDFBFFF-3289-435B-E5FE-CB066FBE4CF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4">
                  <a:extLst>
                    <a:ext uri="{FF2B5EF4-FFF2-40B4-BE49-F238E27FC236}">
                      <a16:creationId xmlns:a16="http://schemas.microsoft.com/office/drawing/2014/main" id="{FDC65D4C-96FD-5951-576A-4BEE152B65C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5">
                  <a:extLst>
                    <a:ext uri="{FF2B5EF4-FFF2-40B4-BE49-F238E27FC236}">
                      <a16:creationId xmlns:a16="http://schemas.microsoft.com/office/drawing/2014/main" id="{9413CFB6-44F3-5849-0C84-FE7E8EE4D40F}"/>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5" name="Text Box 26">
                <a:extLst>
                  <a:ext uri="{FF2B5EF4-FFF2-40B4-BE49-F238E27FC236}">
                    <a16:creationId xmlns:a16="http://schemas.microsoft.com/office/drawing/2014/main" id="{401E4F01-5B1C-862D-4F1A-BC0DCA82819B}"/>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6" name="Text Box 27">
                <a:extLst>
                  <a:ext uri="{FF2B5EF4-FFF2-40B4-BE49-F238E27FC236}">
                    <a16:creationId xmlns:a16="http://schemas.microsoft.com/office/drawing/2014/main" id="{89CB4F95-8069-83C9-8EFB-6C05535D1745}"/>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7" name="Group 29">
              <a:extLst>
                <a:ext uri="{FF2B5EF4-FFF2-40B4-BE49-F238E27FC236}">
                  <a16:creationId xmlns:a16="http://schemas.microsoft.com/office/drawing/2014/main" id="{D0F0664E-E695-BD05-4230-7385A45D5ECA}"/>
                </a:ext>
              </a:extLst>
            </p:cNvPr>
            <p:cNvGrpSpPr>
              <a:grpSpLocks/>
            </p:cNvGrpSpPr>
            <p:nvPr/>
          </p:nvGrpSpPr>
          <p:grpSpPr bwMode="auto">
            <a:xfrm>
              <a:off x="5257133" y="3852641"/>
              <a:ext cx="1462088" cy="730250"/>
              <a:chOff x="624" y="2544"/>
              <a:chExt cx="921" cy="460"/>
            </a:xfrm>
          </p:grpSpPr>
          <p:sp>
            <p:nvSpPr>
              <p:cNvPr id="26" name="Line 30">
                <a:extLst>
                  <a:ext uri="{FF2B5EF4-FFF2-40B4-BE49-F238E27FC236}">
                    <a16:creationId xmlns:a16="http://schemas.microsoft.com/office/drawing/2014/main" id="{CEBDE93A-F604-BB2D-35B7-429D7CAC28B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 name="Line 31">
                <a:extLst>
                  <a:ext uri="{FF2B5EF4-FFF2-40B4-BE49-F238E27FC236}">
                    <a16:creationId xmlns:a16="http://schemas.microsoft.com/office/drawing/2014/main" id="{08772C5C-2B22-0CE5-BA6A-5A3EBA1C580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 name="Line 32">
                <a:extLst>
                  <a:ext uri="{FF2B5EF4-FFF2-40B4-BE49-F238E27FC236}">
                    <a16:creationId xmlns:a16="http://schemas.microsoft.com/office/drawing/2014/main" id="{F4E9E950-DD10-885B-C22F-E4944212CB79}"/>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3">
                <a:extLst>
                  <a:ext uri="{FF2B5EF4-FFF2-40B4-BE49-F238E27FC236}">
                    <a16:creationId xmlns:a16="http://schemas.microsoft.com/office/drawing/2014/main" id="{762554EA-9B83-D32B-B3E3-379593AFDB1B}"/>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4">
                <a:extLst>
                  <a:ext uri="{FF2B5EF4-FFF2-40B4-BE49-F238E27FC236}">
                    <a16:creationId xmlns:a16="http://schemas.microsoft.com/office/drawing/2014/main" id="{08AA4874-FAF0-4A5C-B579-A1F6FBC226C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5">
                <a:extLst>
                  <a:ext uri="{FF2B5EF4-FFF2-40B4-BE49-F238E27FC236}">
                    <a16:creationId xmlns:a16="http://schemas.microsoft.com/office/drawing/2014/main" id="{66049B3B-CC03-3779-75EC-D92C00A29E9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6">
                <a:extLst>
                  <a:ext uri="{FF2B5EF4-FFF2-40B4-BE49-F238E27FC236}">
                    <a16:creationId xmlns:a16="http://schemas.microsoft.com/office/drawing/2014/main" id="{9BD43488-7975-E703-B81D-FE7C6925E7AC}"/>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7">
                <a:extLst>
                  <a:ext uri="{FF2B5EF4-FFF2-40B4-BE49-F238E27FC236}">
                    <a16:creationId xmlns:a16="http://schemas.microsoft.com/office/drawing/2014/main" id="{D93AB447-7F14-FB26-95D6-81B0ACBA424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 name="Text Box 38">
              <a:extLst>
                <a:ext uri="{FF2B5EF4-FFF2-40B4-BE49-F238E27FC236}">
                  <a16:creationId xmlns:a16="http://schemas.microsoft.com/office/drawing/2014/main" id="{43FD8C39-0717-633B-77F8-5AAAC9AE1877}"/>
                </a:ext>
              </a:extLst>
            </p:cNvPr>
            <p:cNvSpPr txBox="1">
              <a:spLocks noChangeArrowheads="1"/>
            </p:cNvSpPr>
            <p:nvPr/>
          </p:nvSpPr>
          <p:spPr bwMode="auto">
            <a:xfrm>
              <a:off x="5815933" y="4233641"/>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9" name="Text Box 39">
              <a:extLst>
                <a:ext uri="{FF2B5EF4-FFF2-40B4-BE49-F238E27FC236}">
                  <a16:creationId xmlns:a16="http://schemas.microsoft.com/office/drawing/2014/main" id="{0247247A-CAB8-C461-A712-F77CA44DDE4F}"/>
                </a:ext>
              </a:extLst>
            </p:cNvPr>
            <p:cNvSpPr txBox="1">
              <a:spLocks noChangeArrowheads="1"/>
            </p:cNvSpPr>
            <p:nvPr/>
          </p:nvSpPr>
          <p:spPr bwMode="auto">
            <a:xfrm>
              <a:off x="54889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1" name="AutoShape 44">
              <a:extLst>
                <a:ext uri="{FF2B5EF4-FFF2-40B4-BE49-F238E27FC236}">
                  <a16:creationId xmlns:a16="http://schemas.microsoft.com/office/drawing/2014/main" id="{F714D72E-9EB4-C39A-F8DF-FB6DE64A84B8}"/>
                </a:ext>
              </a:extLst>
            </p:cNvPr>
            <p:cNvSpPr>
              <a:spLocks noChangeArrowheads="1"/>
            </p:cNvSpPr>
            <p:nvPr/>
          </p:nvSpPr>
          <p:spPr bwMode="auto">
            <a:xfrm>
              <a:off x="3161991" y="4316734"/>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2" name="AutoShape 45">
              <a:extLst>
                <a:ext uri="{FF2B5EF4-FFF2-40B4-BE49-F238E27FC236}">
                  <a16:creationId xmlns:a16="http://schemas.microsoft.com/office/drawing/2014/main" id="{1C852EC7-B4C1-3842-BCA6-54DCF391193E}"/>
                </a:ext>
              </a:extLst>
            </p:cNvPr>
            <p:cNvSpPr>
              <a:spLocks noChangeArrowheads="1"/>
            </p:cNvSpPr>
            <p:nvPr/>
          </p:nvSpPr>
          <p:spPr bwMode="auto">
            <a:xfrm>
              <a:off x="6269276" y="4316734"/>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51">
              <a:extLst>
                <a:ext uri="{FF2B5EF4-FFF2-40B4-BE49-F238E27FC236}">
                  <a16:creationId xmlns:a16="http://schemas.microsoft.com/office/drawing/2014/main" id="{57FA5D37-5C91-D471-694E-A5FD8E7BA955}"/>
                </a:ext>
              </a:extLst>
            </p:cNvPr>
            <p:cNvCxnSpPr>
              <a:cxnSpLocks noChangeShapeType="1"/>
              <a:stCxn id="24" idx="1"/>
              <a:endCxn id="18" idx="3"/>
            </p:cNvCxnSpPr>
            <p:nvPr/>
          </p:nvCxnSpPr>
          <p:spPr bwMode="auto">
            <a:xfrm rot="10800000">
              <a:off x="5255347" y="4779573"/>
              <a:ext cx="710004" cy="874469"/>
            </a:xfrm>
            <a:prstGeom prst="bentConnector3">
              <a:avLst>
                <a:gd name="adj1" fmla="val 50000"/>
              </a:avLst>
            </a:prstGeom>
            <a:noFill/>
            <a:ln w="9525">
              <a:solidFill>
                <a:schemeClr val="tx1"/>
              </a:solidFill>
              <a:miter lim="800000"/>
              <a:headEnd/>
              <a:tailEnd type="triangle" w="med" len="med"/>
            </a:ln>
          </p:spPr>
        </p:cxnSp>
        <p:sp>
          <p:nvSpPr>
            <p:cNvPr id="16" name="Text Box 41">
              <a:extLst>
                <a:ext uri="{FF2B5EF4-FFF2-40B4-BE49-F238E27FC236}">
                  <a16:creationId xmlns:a16="http://schemas.microsoft.com/office/drawing/2014/main" id="{8521F960-C99D-6314-81D1-6316C29EFBCB}"/>
                </a:ext>
              </a:extLst>
            </p:cNvPr>
            <p:cNvSpPr txBox="1">
              <a:spLocks noChangeArrowheads="1"/>
            </p:cNvSpPr>
            <p:nvPr/>
          </p:nvSpPr>
          <p:spPr bwMode="auto">
            <a:xfrm>
              <a:off x="1752600" y="5033529"/>
              <a:ext cx="1930016" cy="646973"/>
            </a:xfrm>
            <a:prstGeom prst="rect">
              <a:avLst/>
            </a:prstGeom>
            <a:noFill/>
            <a:ln w="9525">
              <a:noFill/>
              <a:miter lim="800000"/>
              <a:headEnd/>
              <a:tailEnd/>
            </a:ln>
          </p:spPr>
          <p:txBody>
            <a:bodyPr wrap="none" lIns="92075" tIns="46038" rIns="92075" bIns="46038">
              <a:spAutoFit/>
            </a:bodyPr>
            <a:lstStyle/>
            <a:p>
              <a:r>
                <a:rPr lang="en-US" sz="1800" dirty="0"/>
                <a:t>Recompile using</a:t>
              </a:r>
            </a:p>
            <a:p>
              <a:r>
                <a:rPr lang="en-US" sz="1800" dirty="0"/>
                <a:t>the new compiler</a:t>
              </a:r>
            </a:p>
          </p:txBody>
        </p:sp>
        <p:cxnSp>
          <p:nvCxnSpPr>
            <p:cNvPr id="17" name="AutoShape 47">
              <a:extLst>
                <a:ext uri="{FF2B5EF4-FFF2-40B4-BE49-F238E27FC236}">
                  <a16:creationId xmlns:a16="http://schemas.microsoft.com/office/drawing/2014/main" id="{FEBA249C-AC85-FF1B-549E-87A0C0A1A9F9}"/>
                </a:ext>
              </a:extLst>
            </p:cNvPr>
            <p:cNvCxnSpPr>
              <a:cxnSpLocks noChangeShapeType="1"/>
              <a:stCxn id="16" idx="3"/>
              <a:endCxn id="22" idx="1"/>
            </p:cNvCxnSpPr>
            <p:nvPr/>
          </p:nvCxnSpPr>
          <p:spPr bwMode="auto">
            <a:xfrm flipV="1">
              <a:off x="3682616" y="4779572"/>
              <a:ext cx="667144" cy="577444"/>
            </a:xfrm>
            <a:prstGeom prst="bentConnector3">
              <a:avLst>
                <a:gd name="adj1" fmla="val 50000"/>
              </a:avLst>
            </a:prstGeom>
            <a:noFill/>
            <a:ln w="9525">
              <a:solidFill>
                <a:schemeClr val="tx1"/>
              </a:solidFill>
              <a:miter lim="800000"/>
              <a:headEnd/>
              <a:tailEnd type="triangle" w="med" len="med"/>
            </a:ln>
          </p:spPr>
        </p:cxnSp>
        <p:sp>
          <p:nvSpPr>
            <p:cNvPr id="18" name="AutoShape 49">
              <a:extLst>
                <a:ext uri="{FF2B5EF4-FFF2-40B4-BE49-F238E27FC236}">
                  <a16:creationId xmlns:a16="http://schemas.microsoft.com/office/drawing/2014/main" id="{F743D819-45F9-523B-8982-95D98DC8E07A}"/>
                </a:ext>
              </a:extLst>
            </p:cNvPr>
            <p:cNvSpPr>
              <a:spLocks noChangeArrowheads="1"/>
            </p:cNvSpPr>
            <p:nvPr/>
          </p:nvSpPr>
          <p:spPr bwMode="auto">
            <a:xfrm>
              <a:off x="5072467" y="4688132"/>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19" name="Flowchart: Off-page Connector 18">
              <a:extLst>
                <a:ext uri="{FF2B5EF4-FFF2-40B4-BE49-F238E27FC236}">
                  <a16:creationId xmlns:a16="http://schemas.microsoft.com/office/drawing/2014/main" id="{4195748F-9913-635F-E65B-DE3A7E3C1E97}"/>
                </a:ext>
              </a:extLst>
            </p:cNvPr>
            <p:cNvSpPr/>
            <p:nvPr/>
          </p:nvSpPr>
          <p:spPr bwMode="auto">
            <a:xfrm>
              <a:off x="4343867" y="495382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53" name="Group 52">
              <a:extLst>
                <a:ext uri="{FF2B5EF4-FFF2-40B4-BE49-F238E27FC236}">
                  <a16:creationId xmlns:a16="http://schemas.microsoft.com/office/drawing/2014/main" id="{CBD1E7E8-91E6-5706-8D18-FFC41C6FF968}"/>
                </a:ext>
              </a:extLst>
            </p:cNvPr>
            <p:cNvGrpSpPr/>
            <p:nvPr/>
          </p:nvGrpSpPr>
          <p:grpSpPr>
            <a:xfrm>
              <a:off x="5965351" y="4895029"/>
              <a:ext cx="2297745" cy="1200971"/>
              <a:chOff x="5965351" y="4895029"/>
              <a:chExt cx="2297745" cy="1200971"/>
            </a:xfrm>
          </p:grpSpPr>
          <p:sp>
            <p:nvSpPr>
              <p:cNvPr id="23" name="Text Box 42">
                <a:extLst>
                  <a:ext uri="{FF2B5EF4-FFF2-40B4-BE49-F238E27FC236}">
                    <a16:creationId xmlns:a16="http://schemas.microsoft.com/office/drawing/2014/main" id="{6E2318B8-8A73-8DF3-4597-96856D7B6D08}"/>
                  </a:ext>
                </a:extLst>
              </p:cNvPr>
              <p:cNvSpPr txBox="1">
                <a:spLocks noChangeArrowheads="1"/>
              </p:cNvSpPr>
              <p:nvPr/>
            </p:nvSpPr>
            <p:spPr bwMode="auto">
              <a:xfrm>
                <a:off x="5965351" y="4895029"/>
                <a:ext cx="2297745" cy="1200971"/>
              </a:xfrm>
              <a:prstGeom prst="rect">
                <a:avLst/>
              </a:prstGeom>
              <a:noFill/>
              <a:ln w="9525">
                <a:noFill/>
                <a:miter lim="800000"/>
                <a:headEnd/>
                <a:tailEnd/>
              </a:ln>
            </p:spPr>
            <p:txBody>
              <a:bodyPr wrap="none" lIns="92075" tIns="46038" rIns="92075" bIns="46038">
                <a:spAutoFit/>
              </a:bodyPr>
              <a:lstStyle/>
              <a:p>
                <a:pPr algn="l"/>
                <a:r>
                  <a:rPr lang="en-US" sz="1800" dirty="0"/>
                  <a:t>This third version of</a:t>
                </a:r>
              </a:p>
              <a:p>
                <a:pPr algn="l"/>
                <a:r>
                  <a:rPr lang="en-US" sz="1800" dirty="0"/>
                  <a:t>the compiler runs</a:t>
                </a:r>
              </a:p>
              <a:p>
                <a:pPr algn="l"/>
                <a:r>
                  <a:rPr lang="en-US" sz="1800" dirty="0"/>
                  <a:t>more efficiently code</a:t>
                </a:r>
              </a:p>
              <a:p>
                <a:pPr algn="l"/>
                <a:r>
                  <a:rPr lang="en-US" sz="1800" dirty="0"/>
                  <a:t>than this compiler.</a:t>
                </a:r>
              </a:p>
            </p:txBody>
          </p:sp>
          <p:sp>
            <p:nvSpPr>
              <p:cNvPr id="24" name="AutoShape 50">
                <a:extLst>
                  <a:ext uri="{FF2B5EF4-FFF2-40B4-BE49-F238E27FC236}">
                    <a16:creationId xmlns:a16="http://schemas.microsoft.com/office/drawing/2014/main" id="{38CC4776-63E4-E6A5-63E5-0A18C1B6E8F2}"/>
                  </a:ext>
                </a:extLst>
              </p:cNvPr>
              <p:cNvSpPr>
                <a:spLocks noChangeArrowheads="1"/>
              </p:cNvSpPr>
              <p:nvPr/>
            </p:nvSpPr>
            <p:spPr bwMode="auto">
              <a:xfrm>
                <a:off x="5965351" y="5562600"/>
                <a:ext cx="182880" cy="182881"/>
              </a:xfrm>
              <a:prstGeom prst="diamond">
                <a:avLst/>
              </a:prstGeom>
              <a:noFill/>
              <a:ln w="9525">
                <a:noFill/>
                <a:miter lim="800000"/>
                <a:headEnd/>
                <a:tailEnd/>
              </a:ln>
            </p:spPr>
            <p:txBody>
              <a:bodyPr wrap="none" lIns="92075" tIns="46038" rIns="92075" bIns="46038" anchor="ctr"/>
              <a:lstStyle/>
              <a:p>
                <a:endParaRPr lang="en-US"/>
              </a:p>
            </p:txBody>
          </p:sp>
        </p:grpSp>
        <p:cxnSp>
          <p:nvCxnSpPr>
            <p:cNvPr id="21" name="Straight Arrow Connector 32">
              <a:extLst>
                <a:ext uri="{FF2B5EF4-FFF2-40B4-BE49-F238E27FC236}">
                  <a16:creationId xmlns:a16="http://schemas.microsoft.com/office/drawing/2014/main" id="{5EBE3B2F-1B73-517C-9A93-A18DC914F887}"/>
                </a:ext>
              </a:extLst>
            </p:cNvPr>
            <p:cNvCxnSpPr>
              <a:cxnSpLocks/>
              <a:stCxn id="23" idx="0"/>
              <a:endCxn id="12" idx="3"/>
            </p:cNvCxnSpPr>
            <p:nvPr/>
          </p:nvCxnSpPr>
          <p:spPr bwMode="auto">
            <a:xfrm rot="16200000" flipV="1">
              <a:off x="6539763" y="4320568"/>
              <a:ext cx="486855" cy="662068"/>
            </a:xfrm>
            <a:prstGeom prst="bentConnector2">
              <a:avLst/>
            </a:prstGeom>
            <a:noFill/>
            <a:ln w="9525" cap="flat" cmpd="sng" algn="ctr">
              <a:solidFill>
                <a:schemeClr val="tx1"/>
              </a:solidFill>
              <a:prstDash val="solid"/>
              <a:round/>
              <a:headEnd type="none" w="med" len="med"/>
              <a:tailEnd type="triangle"/>
            </a:ln>
            <a:effectLst/>
          </p:spPr>
        </p:cxnSp>
        <p:sp>
          <p:nvSpPr>
            <p:cNvPr id="22" name="AutoShape 44">
              <a:extLst>
                <a:ext uri="{FF2B5EF4-FFF2-40B4-BE49-F238E27FC236}">
                  <a16:creationId xmlns:a16="http://schemas.microsoft.com/office/drawing/2014/main" id="{94E5560F-8E1F-E9B3-DE43-9A0B2B33238F}"/>
                </a:ext>
              </a:extLst>
            </p:cNvPr>
            <p:cNvSpPr>
              <a:spLocks noChangeArrowheads="1"/>
            </p:cNvSpPr>
            <p:nvPr/>
          </p:nvSpPr>
          <p:spPr bwMode="auto">
            <a:xfrm>
              <a:off x="4349760" y="4688132"/>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3013305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32</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33</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34</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220" y="269777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4" name="Flowchart: Off-page Connector 73"/>
          <p:cNvSpPr/>
          <p:nvPr/>
        </p:nvSpPr>
        <p:spPr bwMode="auto">
          <a:xfrm>
            <a:off x="3717450" y="533535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35</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Java.</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36</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2" name="Group 1"/>
          <p:cNvGrpSpPr/>
          <p:nvPr/>
        </p:nvGrpSpPr>
        <p:grpSpPr>
          <a:xfrm>
            <a:off x="987655" y="1676400"/>
            <a:ext cx="7168690" cy="3063876"/>
            <a:chOff x="979166" y="1965324"/>
            <a:chExt cx="7168690" cy="3063876"/>
          </a:xfrm>
        </p:grpSpPr>
        <p:sp>
          <p:nvSpPr>
            <p:cNvPr id="37925" name="Line 113"/>
            <p:cNvSpPr>
              <a:spLocks noChangeShapeType="1"/>
            </p:cNvSpPr>
            <p:nvPr/>
          </p:nvSpPr>
          <p:spPr bwMode="auto">
            <a:xfrm>
              <a:off x="4790296"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0663"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796624"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03482"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06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150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26025"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11824"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73700"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54308"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85836"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28770"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27351"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32790"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43400"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273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417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32790"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0163"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87994" y="2338705"/>
              <a:ext cx="593111" cy="323808"/>
            </a:xfrm>
            <a:prstGeom prst="rect">
              <a:avLst/>
            </a:prstGeom>
            <a:noFill/>
            <a:ln w="9525">
              <a:noFill/>
              <a:miter lim="800000"/>
              <a:headEnd/>
              <a:tailEnd/>
            </a:ln>
          </p:spPr>
          <p:txBody>
            <a:bodyPr wrap="none" lIns="92075" tIns="46038" rIns="92075" bIns="46038">
              <a:spAutoFit/>
            </a:bodyPr>
            <a:lstStyle/>
            <a:p>
              <a:r>
                <a:rPr lang="en-US" sz="1500" dirty="0"/>
                <a:t>Java</a:t>
              </a:r>
            </a:p>
          </p:txBody>
        </p:sp>
        <p:grpSp>
          <p:nvGrpSpPr>
            <p:cNvPr id="37902" name="Group 123"/>
            <p:cNvGrpSpPr>
              <a:grpSpLocks/>
            </p:cNvGrpSpPr>
            <p:nvPr/>
          </p:nvGrpSpPr>
          <p:grpSpPr bwMode="auto">
            <a:xfrm>
              <a:off x="3840163"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7905" name="Text Box 134"/>
              <p:cNvSpPr txBox="1">
                <a:spLocks noChangeArrowheads="1"/>
              </p:cNvSpPr>
              <p:nvPr/>
            </p:nvSpPr>
            <p:spPr bwMode="auto">
              <a:xfrm>
                <a:off x="681"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sp>
          <p:nvSpPr>
            <p:cNvPr id="37897" name="Text Box 136"/>
            <p:cNvSpPr txBox="1">
              <a:spLocks noChangeArrowheads="1"/>
            </p:cNvSpPr>
            <p:nvPr/>
          </p:nvSpPr>
          <p:spPr bwMode="auto">
            <a:xfrm>
              <a:off x="979166"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54300"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23025"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38813"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33600"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Java</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092854" y="3790850"/>
              <a:ext cx="479146" cy="576310"/>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14800" y="305933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
        <p:nvSpPr>
          <p:cNvPr id="3" name="TextBox 2">
            <a:extLst>
              <a:ext uri="{FF2B5EF4-FFF2-40B4-BE49-F238E27FC236}">
                <a16:creationId xmlns:a16="http://schemas.microsoft.com/office/drawing/2014/main" id="{A0A1E149-935C-78DD-6080-614E1F4B9F51}"/>
              </a:ext>
            </a:extLst>
          </p:cNvPr>
          <p:cNvSpPr txBox="1"/>
          <p:nvPr/>
        </p:nvSpPr>
        <p:spPr>
          <a:xfrm>
            <a:off x="1338583" y="5105400"/>
            <a:ext cx="6466835" cy="1015663"/>
          </a:xfrm>
          <a:prstGeom prst="rect">
            <a:avLst/>
          </a:prstGeom>
          <a:noFill/>
          <a:ln>
            <a:solidFill>
              <a:schemeClr val="tx1"/>
            </a:solidFill>
          </a:ln>
        </p:spPr>
        <p:txBody>
          <a:bodyPr wrap="none" rtlCol="0">
            <a:spAutoFit/>
          </a:bodyPr>
          <a:lstStyle/>
          <a:p>
            <a:pPr algn="l"/>
            <a:r>
              <a:rPr lang="en-US" sz="2000" dirty="0"/>
              <a:t>Two versions of your compiler</a:t>
            </a:r>
          </a:p>
          <a:p>
            <a:pPr marL="342900" indent="-342900" algn="l">
              <a:buFont typeface="Arial" panose="020B0604020202020204" pitchFamily="34" charset="0"/>
              <a:buChar char="•"/>
            </a:pPr>
            <a:r>
              <a:rPr lang="en-US" sz="2000" dirty="0"/>
              <a:t>Source code version written in Java (on the left)</a:t>
            </a:r>
          </a:p>
          <a:p>
            <a:pPr marL="342900" indent="-342900" algn="l">
              <a:buFont typeface="Arial" panose="020B0604020202020204" pitchFamily="34" charset="0"/>
              <a:buChar char="•"/>
            </a:pPr>
            <a:r>
              <a:rPr lang="en-US" sz="2000" dirty="0"/>
              <a:t>Compiled version that runs on the JVM (on the right)</a:t>
            </a:r>
          </a:p>
        </p:txBody>
      </p:sp>
    </p:spTree>
    <p:extLst>
      <p:ext uri="{BB962C8B-B14F-4D97-AF65-F5344CB8AC3E}">
        <p14:creationId xmlns:p14="http://schemas.microsoft.com/office/powerpoint/2010/main" val="1906350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37</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38</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6805"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6805"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31205" y="4211804"/>
              <a:ext cx="625649"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6805"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4</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244900" y="2134486"/>
            <a:ext cx="6654201" cy="3885314"/>
            <a:chOff x="1246090" y="1849438"/>
            <a:chExt cx="6654201" cy="3885314"/>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dirty="0"/>
                <a:t>Compiler</a:t>
              </a:r>
            </a:p>
          </p:txBody>
        </p:sp>
        <p:sp>
          <p:nvSpPr>
            <p:cNvPr id="8198" name="Oval 6"/>
            <p:cNvSpPr>
              <a:spLocks noChangeArrowheads="1"/>
            </p:cNvSpPr>
            <p:nvPr/>
          </p:nvSpPr>
          <p:spPr bwMode="auto">
            <a:xfrm>
              <a:off x="124688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Source</a:t>
              </a:r>
            </a:p>
            <a:p>
              <a:r>
                <a:rPr lang="en-US" sz="2000" dirty="0"/>
                <a:t>Program</a:t>
              </a:r>
            </a:p>
          </p:txBody>
        </p:sp>
        <p:sp>
          <p:nvSpPr>
            <p:cNvPr id="8199" name="Oval 7"/>
            <p:cNvSpPr>
              <a:spLocks noChangeArrowheads="1"/>
            </p:cNvSpPr>
            <p:nvPr/>
          </p:nvSpPr>
          <p:spPr bwMode="auto">
            <a:xfrm>
              <a:off x="625703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00" name="Oval 9"/>
            <p:cNvSpPr>
              <a:spLocks noChangeArrowheads="1"/>
            </p:cNvSpPr>
            <p:nvPr/>
          </p:nvSpPr>
          <p:spPr bwMode="auto">
            <a:xfrm>
              <a:off x="124609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Program</a:t>
              </a:r>
              <a:br>
                <a:rPr lang="en-US" sz="2000" dirty="0"/>
              </a:br>
              <a:r>
                <a:rPr lang="en-US" sz="2000" dirty="0"/>
                <a:t>Input</a:t>
              </a:r>
            </a:p>
          </p:txBody>
        </p:sp>
        <p:sp>
          <p:nvSpPr>
            <p:cNvPr id="8201" name="Oval 10"/>
            <p:cNvSpPr>
              <a:spLocks noChangeArrowheads="1"/>
            </p:cNvSpPr>
            <p:nvPr/>
          </p:nvSpPr>
          <p:spPr bwMode="auto">
            <a:xfrm>
              <a:off x="625624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96" y="2729"/>
                <a:ext cx="1035" cy="628"/>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2890141" y="2397125"/>
              <a:ext cx="676972"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678559"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67776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4007743" y="3016250"/>
              <a:ext cx="1128514" cy="400752"/>
            </a:xfrm>
            <a:prstGeom prst="rect">
              <a:avLst/>
            </a:prstGeom>
            <a:noFill/>
            <a:ln w="9525">
              <a:noFill/>
              <a:miter lim="800000"/>
              <a:headEnd/>
              <a:tailEnd/>
            </a:ln>
          </p:spPr>
          <p:txBody>
            <a:bodyPr wrap="none" lIns="92075" tIns="46038" rIns="92075" bIns="46038">
              <a:spAutoFit/>
            </a:bodyPr>
            <a:lstStyle/>
            <a:p>
              <a:r>
                <a:rPr lang="en-US" sz="2000"/>
                <a:t>Compile</a:t>
              </a:r>
            </a:p>
          </p:txBody>
        </p:sp>
        <p:sp>
          <p:nvSpPr>
            <p:cNvPr id="8207" name="Text Box 19"/>
            <p:cNvSpPr txBox="1">
              <a:spLocks noChangeArrowheads="1"/>
            </p:cNvSpPr>
            <p:nvPr/>
          </p:nvSpPr>
          <p:spPr bwMode="auto">
            <a:xfrm>
              <a:off x="4017345" y="533400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cxnSp>
          <p:nvCxnSpPr>
            <p:cNvPr id="8208" name="AutoShape 20"/>
            <p:cNvCxnSpPr>
              <a:cxnSpLocks noChangeShapeType="1"/>
              <a:stCxn id="8200" idx="6"/>
              <a:endCxn id="8210" idx="1"/>
            </p:cNvCxnSpPr>
            <p:nvPr/>
          </p:nvCxnSpPr>
          <p:spPr bwMode="auto">
            <a:xfrm>
              <a:off x="2889347" y="4630738"/>
              <a:ext cx="677766" cy="0"/>
            </a:xfrm>
            <a:prstGeom prst="straightConnector1">
              <a:avLst/>
            </a:prstGeom>
            <a:noFill/>
            <a:ln w="12700">
              <a:solidFill>
                <a:schemeClr val="tx1"/>
              </a:solidFill>
              <a:round/>
              <a:headEnd/>
              <a:tailEnd type="stealth" w="lg" len="lg"/>
            </a:ln>
          </p:spPr>
        </p:cxnSp>
      </p:grpSp>
      <p:sp>
        <p:nvSpPr>
          <p:cNvPr id="3" name="TextBox 2">
            <a:extLst>
              <a:ext uri="{FF2B5EF4-FFF2-40B4-BE49-F238E27FC236}">
                <a16:creationId xmlns:a16="http://schemas.microsoft.com/office/drawing/2014/main" id="{44375839-4334-3DA6-9739-3E743A99ED0D}"/>
              </a:ext>
            </a:extLst>
          </p:cNvPr>
          <p:cNvSpPr txBox="1"/>
          <p:nvPr/>
        </p:nvSpPr>
        <p:spPr>
          <a:xfrm>
            <a:off x="3179311" y="1447800"/>
            <a:ext cx="2785378" cy="461665"/>
          </a:xfrm>
          <a:prstGeom prst="rect">
            <a:avLst/>
          </a:prstGeom>
          <a:noFill/>
        </p:spPr>
        <p:txBody>
          <a:bodyPr wrap="none" rtlCol="0">
            <a:spAutoFit/>
          </a:bodyPr>
          <a:lstStyle/>
          <a:p>
            <a:r>
              <a:rPr lang="en-US" dirty="0"/>
              <a:t>A two-step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5</a:t>
            </a:fld>
            <a:endParaRPr lang="en-US"/>
          </a:p>
        </p:txBody>
      </p:sp>
      <p:sp>
        <p:nvSpPr>
          <p:cNvPr id="9220" name="Rectangle 2"/>
          <p:cNvSpPr>
            <a:spLocks noGrp="1" noChangeArrowheads="1"/>
          </p:cNvSpPr>
          <p:nvPr>
            <p:ph type="title"/>
          </p:nvPr>
        </p:nvSpPr>
        <p:spPr/>
        <p:txBody>
          <a:bodyPr/>
          <a:lstStyle/>
          <a:p>
            <a:r>
              <a:rPr lang="en-US" dirty="0"/>
              <a:t>Language Versus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floating-point types is (usually) determined by the machine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6</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8</a:t>
            </a:fld>
            <a:endParaRPr lang="en-US"/>
          </a:p>
        </p:txBody>
      </p:sp>
      <p:sp>
        <p:nvSpPr>
          <p:cNvPr id="2" name="TextBox 1">
            <a:extLst>
              <a:ext uri="{FF2B5EF4-FFF2-40B4-BE49-F238E27FC236}">
                <a16:creationId xmlns:a16="http://schemas.microsoft.com/office/drawing/2014/main" id="{41A9D872-8734-88EB-BB2A-CADFB26321E2}"/>
              </a:ext>
            </a:extLst>
          </p:cNvPr>
          <p:cNvSpPr txBox="1"/>
          <p:nvPr/>
        </p:nvSpPr>
        <p:spPr>
          <a:xfrm>
            <a:off x="1230444" y="4876800"/>
            <a:ext cx="6683112" cy="830997"/>
          </a:xfrm>
          <a:prstGeom prst="rect">
            <a:avLst/>
          </a:prstGeom>
          <a:noFill/>
          <a:ln>
            <a:solidFill>
              <a:schemeClr val="tx1"/>
            </a:solidFill>
          </a:ln>
        </p:spPr>
        <p:txBody>
          <a:bodyPr wrap="none" rtlCol="0">
            <a:spAutoFit/>
          </a:bodyPr>
          <a:lstStyle/>
          <a:p>
            <a:pPr algn="l"/>
            <a:r>
              <a:rPr lang="en-US" dirty="0"/>
              <a:t>Examples include Eclipse IDE, IntelliJ IDEA,</a:t>
            </a:r>
          </a:p>
          <a:p>
            <a:pPr algn="l"/>
            <a:r>
              <a:rPr lang="en-US" dirty="0"/>
              <a:t>Apache NetBeans, and Microsoft Visual Studio.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9</a:t>
            </a:fld>
            <a:endParaRPr lang="en-US"/>
          </a:p>
        </p:txBody>
      </p:sp>
      <p:sp>
        <p:nvSpPr>
          <p:cNvPr id="13316" name="Rectangle 2"/>
          <p:cNvSpPr>
            <a:spLocks noGrp="1" noChangeArrowheads="1"/>
          </p:cNvSpPr>
          <p:nvPr>
            <p:ph type="title"/>
          </p:nvPr>
        </p:nvSpPr>
        <p:spPr/>
        <p:txBody>
          <a:bodyPr/>
          <a:lstStyle/>
          <a:p>
            <a:r>
              <a:rPr lang="en-US" dirty="0"/>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or one instruction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3831</TotalTime>
  <Words>2466</Words>
  <Application>Microsoft Office PowerPoint</Application>
  <PresentationFormat>On-screen Show (4:3)</PresentationFormat>
  <Paragraphs>594</Paragraphs>
  <Slides>38</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Consolas</vt:lpstr>
      <vt:lpstr>Symbol</vt:lpstr>
      <vt:lpstr>Wingdings</vt:lpstr>
      <vt:lpstr>SoftMoore2</vt:lpstr>
      <vt:lpstr>Overview of Compilers and Language Translation</vt:lpstr>
      <vt:lpstr>Programming Languages</vt:lpstr>
      <vt:lpstr>Translators and Compilers</vt:lpstr>
      <vt:lpstr>Simplified View of  Compile/Execute Cycle</vt:lpstr>
      <vt:lpstr>Language Versus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Improving Efficiency of a Compiler (continued)</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199</cp:revision>
  <cp:lastPrinted>2024-01-10T10:06:52Z</cp:lastPrinted>
  <dcterms:created xsi:type="dcterms:W3CDTF">2005-01-12T21:47:45Z</dcterms:created>
  <dcterms:modified xsi:type="dcterms:W3CDTF">2024-07-21T17:22:24Z</dcterms:modified>
</cp:coreProperties>
</file>