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6" r:id="rId9"/>
    <p:sldId id="287" r:id="rId10"/>
    <p:sldId id="288" r:id="rId11"/>
    <p:sldId id="264" r:id="rId12"/>
    <p:sldId id="291" r:id="rId13"/>
    <p:sldId id="265" r:id="rId14"/>
    <p:sldId id="289" r:id="rId15"/>
    <p:sldId id="266" r:id="rId16"/>
    <p:sldId id="267" r:id="rId17"/>
    <p:sldId id="268" r:id="rId18"/>
    <p:sldId id="284" r:id="rId19"/>
    <p:sldId id="270" r:id="rId20"/>
    <p:sldId id="29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25" autoAdjust="0"/>
    <p:restoredTop sz="90929"/>
  </p:normalViewPr>
  <p:slideViewPr>
    <p:cSldViewPr>
      <p:cViewPr varScale="1">
        <p:scale>
          <a:sx n="69" d="100"/>
          <a:sy n="69" d="100"/>
        </p:scale>
        <p:origin x="90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Definition of CPRL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4-</a:t>
            </a:r>
            <a:fld id="{440A5CE0-3A25-4318-B90A-ECE7A4D6B272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95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r>
              <a:rPr lang="en-US"/>
              <a:t>Definition of CPRL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697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fld id="{EA88ED40-D102-4320-A6DF-0161E7B8FD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9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Definition of CPRL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7E2C3-BE57-4FDF-AF71-ED5318041270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050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20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192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1925" name="Line 2053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F758699-0012-4DD4-AD84-D112694D7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389BBEE-9217-4607-B20A-4E4F28539A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7863F4C-2E0C-4C59-A6D5-58714D936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A921650-AE0E-42BB-93C8-5B0E33F09A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E1EA60D-F4A1-4F00-B7C4-A5E794EF11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0899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10C8F459-5156-4919-904E-D283B51E77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Definition of the</a:t>
            </a:r>
            <a:br>
              <a:rPr lang="en-US"/>
            </a:br>
            <a:r>
              <a:rPr lang="en-US"/>
              <a:t>Programming Language CPRL</a:t>
            </a:r>
            <a:endParaRPr lang="en-US" dirty="0"/>
          </a:p>
        </p:txBody>
      </p:sp>
      <p:sp>
        <p:nvSpPr>
          <p:cNvPr id="2053" name="Subtitle 205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See Appendices C and D of the textbook for additional details on the definition of CPRL.</a:t>
            </a:r>
          </a:p>
          <a:p>
            <a:endParaRPr lang="en-US" dirty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1479613E-016C-4F76-8F7B-28F9628B75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versus Statements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some programming languages, CPRL makes a strong distinction between expressions and statements.  </a:t>
            </a:r>
          </a:p>
          <a:p>
            <a:r>
              <a:rPr lang="en-US" dirty="0"/>
              <a:t>For example, in C, any expression followed by a semicolon is considered a statement.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x &gt;= 5;   // valid statement in C but not in CPRL</a:t>
            </a:r>
          </a:p>
          <a:p>
            <a:r>
              <a:rPr lang="en-US" dirty="0"/>
              <a:t>In both Java and Kotlin we can call a function that returns a value without actually using the returned value.</a:t>
            </a:r>
          </a:p>
          <a:p>
            <a:pPr lvl="1"/>
            <a:r>
              <a:rPr lang="en-US" dirty="0"/>
              <a:t>In CPRL all function calls return values, and all function calls are considered to be expressions.  The value returned from a function call can’t be ignored.</a:t>
            </a:r>
          </a:p>
          <a:p>
            <a:pPr lvl="1"/>
            <a:r>
              <a:rPr lang="en-US" dirty="0"/>
              <a:t>A procedure call in CPRL does not return a value (analogous to a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function in Java) and is considered to be a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Nomenclature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CPRL is a </a:t>
            </a:r>
            <a:r>
              <a:rPr lang="en-US" b="1" dirty="0"/>
              <a:t>statically-typed</a:t>
            </a:r>
            <a:r>
              <a:rPr lang="en-US" dirty="0"/>
              <a:t> language.</a:t>
            </a:r>
          </a:p>
          <a:p>
            <a:pPr lvl="1"/>
            <a:r>
              <a:rPr lang="en-US" dirty="0"/>
              <a:t>Every variable or constant in the language belongs to exactly one type.</a:t>
            </a:r>
          </a:p>
          <a:p>
            <a:pPr lvl="1"/>
            <a:r>
              <a:rPr lang="en-US" dirty="0"/>
              <a:t>Type is a static property and can be determined by the compiler.  (Allows error detection at compile time.)</a:t>
            </a:r>
          </a:p>
          <a:p>
            <a:r>
              <a:rPr lang="en-US" dirty="0"/>
              <a:t>A </a:t>
            </a:r>
            <a:r>
              <a:rPr lang="en-US" b="1" dirty="0"/>
              <a:t>composite type</a:t>
            </a:r>
            <a:r>
              <a:rPr lang="en-US" dirty="0"/>
              <a:t> has individually-accessible components of other types.</a:t>
            </a:r>
          </a:p>
          <a:p>
            <a:pPr lvl="1"/>
            <a:r>
              <a:rPr lang="en-US" dirty="0"/>
              <a:t>common example: array type</a:t>
            </a:r>
          </a:p>
          <a:p>
            <a:r>
              <a:rPr lang="en-US" dirty="0"/>
              <a:t>A </a:t>
            </a:r>
            <a:r>
              <a:rPr lang="en-US" b="1" dirty="0"/>
              <a:t>scalar type</a:t>
            </a:r>
            <a:r>
              <a:rPr lang="en-US" dirty="0"/>
              <a:t> does not have individual components.</a:t>
            </a:r>
          </a:p>
          <a:p>
            <a:pPr marL="457200" lvl="1" indent="0">
              <a:buNone/>
            </a:pPr>
            <a:r>
              <a:rPr lang="en-US" dirty="0"/>
              <a:t>(Technically we know that they are composed of bits and bytes.)</a:t>
            </a:r>
          </a:p>
          <a:p>
            <a:pPr lvl="1"/>
            <a:r>
              <a:rPr lang="en-US" dirty="0"/>
              <a:t>common example: an integer type.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0C03-F609-DD8E-84BE-E33EED08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Structure of CPRL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84D93-999A-E6D5-E7AE-575278D17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1DC35-A8D7-30B3-6F6C-E83FFA9D20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DA921650-AE0E-42BB-93C8-5B0E33F09A28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C67572-F5A9-594D-13BE-EFD9DC88873B}"/>
              </a:ext>
            </a:extLst>
          </p:cNvPr>
          <p:cNvGrpSpPr/>
          <p:nvPr/>
        </p:nvGrpSpPr>
        <p:grpSpPr>
          <a:xfrm>
            <a:off x="932615" y="1828800"/>
            <a:ext cx="7278771" cy="2299648"/>
            <a:chOff x="2152762" y="1930681"/>
            <a:chExt cx="7278771" cy="22996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F51867-173E-A062-4FA6-DBE89273F5CC}"/>
                </a:ext>
              </a:extLst>
            </p:cNvPr>
            <p:cNvSpPr txBox="1"/>
            <p:nvPr/>
          </p:nvSpPr>
          <p:spPr>
            <a:xfrm>
              <a:off x="4793303" y="1930681"/>
              <a:ext cx="11179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CPRL Types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9BD0CE-29F3-7456-1405-371EEC6F640A}"/>
                </a:ext>
              </a:extLst>
            </p:cNvPr>
            <p:cNvSpPr txBox="1"/>
            <p:nvPr/>
          </p:nvSpPr>
          <p:spPr>
            <a:xfrm>
              <a:off x="2923995" y="2911228"/>
              <a:ext cx="1197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Scalar Types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BD3CD6-7A7E-8788-5A6A-D2C55BC68166}"/>
                </a:ext>
              </a:extLst>
            </p:cNvPr>
            <p:cNvSpPr txBox="1"/>
            <p:nvPr/>
          </p:nvSpPr>
          <p:spPr>
            <a:xfrm>
              <a:off x="6627660" y="2911228"/>
              <a:ext cx="1598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Composite Types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ABF0A9-2E37-3299-144A-695FA9762C7E}"/>
                </a:ext>
              </a:extLst>
            </p:cNvPr>
            <p:cNvSpPr txBox="1"/>
            <p:nvPr/>
          </p:nvSpPr>
          <p:spPr>
            <a:xfrm>
              <a:off x="2152762" y="3891775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Boolean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770075-7F13-5C49-03D4-7883F6F364DB}"/>
                </a:ext>
              </a:extLst>
            </p:cNvPr>
            <p:cNvSpPr txBox="1"/>
            <p:nvPr/>
          </p:nvSpPr>
          <p:spPr>
            <a:xfrm>
              <a:off x="4024040" y="3891775"/>
              <a:ext cx="779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Integer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6055F7-8C28-1E83-52AC-BD82BA9CFA66}"/>
                </a:ext>
              </a:extLst>
            </p:cNvPr>
            <p:cNvSpPr txBox="1"/>
            <p:nvPr/>
          </p:nvSpPr>
          <p:spPr>
            <a:xfrm>
              <a:off x="3237478" y="3891775"/>
              <a:ext cx="5709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Char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960463-4FF0-581B-66BB-8B624BBFE8A0}"/>
                </a:ext>
              </a:extLst>
            </p:cNvPr>
            <p:cNvSpPr txBox="1"/>
            <p:nvPr/>
          </p:nvSpPr>
          <p:spPr>
            <a:xfrm>
              <a:off x="5462122" y="3891775"/>
              <a:ext cx="11499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Array Types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115256-809C-3217-21E3-33B2CFA259C2}"/>
                </a:ext>
              </a:extLst>
            </p:cNvPr>
            <p:cNvSpPr txBox="1"/>
            <p:nvPr/>
          </p:nvSpPr>
          <p:spPr>
            <a:xfrm>
              <a:off x="6783729" y="3891775"/>
              <a:ext cx="12861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Record Types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71F57-B7BB-BC2E-B728-66E6788962B6}"/>
                </a:ext>
              </a:extLst>
            </p:cNvPr>
            <p:cNvSpPr txBox="1"/>
            <p:nvPr/>
          </p:nvSpPr>
          <p:spPr>
            <a:xfrm>
              <a:off x="8241464" y="3891775"/>
              <a:ext cx="119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String Types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348D765F-C638-E844-D4B2-3AE3F7F5F34A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rot="5400000">
              <a:off x="4116627" y="1675583"/>
              <a:ext cx="641993" cy="1829297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932E5F2-3E0A-EE21-6962-BF896F24577C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rot="16200000" flipH="1">
              <a:off x="6068534" y="1552972"/>
              <a:ext cx="641993" cy="2074518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417A5588-7562-F7D0-8A86-8DABBBA21994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 rot="5400000">
              <a:off x="2734160" y="3102960"/>
              <a:ext cx="641993" cy="935637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9">
              <a:extLst>
                <a:ext uri="{FF2B5EF4-FFF2-40B4-BE49-F238E27FC236}">
                  <a16:creationId xmlns:a16="http://schemas.microsoft.com/office/drawing/2014/main" id="{E9875346-27CA-4505-EDD9-D85CE03FEF25}"/>
                </a:ext>
              </a:extLst>
            </p:cNvPr>
            <p:cNvCxnSpPr>
              <a:stCxn id="7" idx="2"/>
              <a:endCxn id="11" idx="0"/>
            </p:cNvCxnSpPr>
            <p:nvPr/>
          </p:nvCxnSpPr>
          <p:spPr>
            <a:xfrm flipH="1">
              <a:off x="3522973" y="3249782"/>
              <a:ext cx="1" cy="641993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4D015B7B-4FFC-BF70-A797-F5CAB32950E0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 rot="16200000" flipH="1">
              <a:off x="3647500" y="3125255"/>
              <a:ext cx="641993" cy="891045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EA2077E3-48A8-0FD0-911A-181082E137CD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 rot="5400000">
              <a:off x="6410959" y="2875944"/>
              <a:ext cx="641993" cy="13896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5">
              <a:extLst>
                <a:ext uri="{FF2B5EF4-FFF2-40B4-BE49-F238E27FC236}">
                  <a16:creationId xmlns:a16="http://schemas.microsoft.com/office/drawing/2014/main" id="{FB4FA78B-96A0-81FF-FEDF-316B169A6717}"/>
                </a:ext>
              </a:extLst>
            </p:cNvPr>
            <p:cNvCxnSpPr>
              <a:stCxn id="8" idx="2"/>
              <a:endCxn id="13" idx="0"/>
            </p:cNvCxnSpPr>
            <p:nvPr/>
          </p:nvCxnSpPr>
          <p:spPr>
            <a:xfrm>
              <a:off x="7426789" y="3249782"/>
              <a:ext cx="1" cy="641993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C462D5FE-7559-1C8D-4239-CD69C5527AF4}"/>
                </a:ext>
              </a:extLst>
            </p:cNvPr>
            <p:cNvCxnSpPr>
              <a:stCxn id="8" idx="2"/>
              <a:endCxn id="14" idx="0"/>
            </p:cNvCxnSpPr>
            <p:nvPr/>
          </p:nvCxnSpPr>
          <p:spPr>
            <a:xfrm rot="16200000" flipH="1">
              <a:off x="7810648" y="2865923"/>
              <a:ext cx="641993" cy="140971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082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Predefined Scalar Types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</a:p>
          <a:p>
            <a:r>
              <a:rPr lang="en-US" dirty="0"/>
              <a:t>Array Types</a:t>
            </a:r>
          </a:p>
          <a:p>
            <a:pPr lvl="1"/>
            <a:r>
              <a:rPr lang="en-US" dirty="0"/>
              <a:t>one dimensional arrays (but arrays of arrays can be declared)</a:t>
            </a:r>
          </a:p>
          <a:p>
            <a:pPr lvl="1"/>
            <a:r>
              <a:rPr lang="en-US" dirty="0"/>
              <a:t>defined by number of elements in the array and component type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T3 = array[10] of T2;</a:t>
            </a:r>
          </a:p>
          <a:p>
            <a:pPr lvl="1"/>
            <a:r>
              <a:rPr lang="en-US" dirty="0"/>
              <a:t>indices are integers ranging from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n-1</a:t>
            </a:r>
            <a:r>
              <a:rPr lang="en-US" dirty="0"/>
              <a:t>, where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is the number of elements in the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Types</a:t>
            </a:r>
          </a:p>
          <a:p>
            <a:pPr lvl="1"/>
            <a:r>
              <a:rPr lang="en-US" dirty="0"/>
              <a:t>declared with a capacity (maximum length)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Name = string[20];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MonthName</a:t>
            </a:r>
            <a:r>
              <a:rPr lang="en-US" dirty="0">
                <a:latin typeface="Consolas" panose="020B0609020204030204" pitchFamily="49" charset="0"/>
              </a:rPr>
              <a:t> = string[9];</a:t>
            </a:r>
          </a:p>
          <a:p>
            <a:r>
              <a:rPr lang="en-US" dirty="0"/>
              <a:t>Record Types (similar to </a:t>
            </a:r>
            <a:r>
              <a:rPr lang="en-US" dirty="0">
                <a:latin typeface="Consolas" panose="020B0609020204030204" pitchFamily="49" charset="0"/>
              </a:rPr>
              <a:t>structs</a:t>
            </a:r>
            <a:r>
              <a:rPr lang="en-US" dirty="0"/>
              <a:t> in C)</a:t>
            </a:r>
          </a:p>
          <a:p>
            <a:pPr lvl="1"/>
            <a:r>
              <a:rPr lang="en-US" dirty="0"/>
              <a:t>Fields are accessed using the “.” notation.</a:t>
            </a:r>
          </a:p>
          <a:p>
            <a:pPr lvl="1"/>
            <a:r>
              <a:rPr lang="en-US" dirty="0"/>
              <a:t>example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Point = record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x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y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0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Constants, types, and variables must be declared before they can be referenced.</a:t>
            </a:r>
          </a:p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maxIndex</a:t>
            </a:r>
            <a:r>
              <a:rPr lang="en-US" dirty="0">
                <a:latin typeface="Consolas" panose="020B0609020204030204" pitchFamily="49" charset="0"/>
              </a:rPr>
              <a:t> := 100;</a:t>
            </a:r>
          </a:p>
          <a:p>
            <a:pPr lvl="1"/>
            <a:r>
              <a:rPr lang="en-US" dirty="0"/>
              <a:t>type of the constant identifier is inferred from the type of the literal value</a:t>
            </a:r>
          </a:p>
          <a:p>
            <a:r>
              <a:rPr lang="en-US" dirty="0"/>
              <a:t>Variables (can be initialized when declared)</a:t>
            </a:r>
          </a:p>
          <a:p>
            <a:pPr marL="64008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var x1, x2 :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y : Integer := 13;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found : Boolean := false;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= array[100] of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table :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operators, in order of precedence, are as follows.</a:t>
            </a:r>
          </a:p>
          <a:p>
            <a:pPr marL="0" indent="0">
              <a:buNone/>
            </a:pPr>
            <a:r>
              <a:rPr lang="en-US" dirty="0"/>
              <a:t>1.  Boolean negation	  </a:t>
            </a:r>
            <a:r>
              <a:rPr lang="en-US" dirty="0">
                <a:latin typeface="Consolas" panose="020B0609020204030204" pitchFamily="49" charset="0"/>
              </a:rPr>
              <a:t>not</a:t>
            </a:r>
          </a:p>
          <a:p>
            <a:pPr marL="0" indent="0">
              <a:buNone/>
            </a:pPr>
            <a:r>
              <a:rPr lang="en-US" dirty="0"/>
              <a:t>2.  Multiplying operators	  </a:t>
            </a:r>
            <a:r>
              <a:rPr lang="en-US" dirty="0">
                <a:latin typeface="Consolas" panose="020B0609020204030204" pitchFamily="49" charset="0"/>
              </a:rPr>
              <a:t>*  /  mod</a:t>
            </a:r>
          </a:p>
          <a:p>
            <a:pPr marL="0" indent="0">
              <a:buNone/>
            </a:pPr>
            <a:r>
              <a:rPr lang="en-US" dirty="0"/>
              <a:t>3.  Unary sign operators	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4.  Binary adding operators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5.  Relational operators	  </a:t>
            </a:r>
            <a:r>
              <a:rPr lang="en-US" dirty="0">
                <a:latin typeface="Consolas" panose="020B0609020204030204" pitchFamily="49" charset="0"/>
              </a:rPr>
              <a:t>=  !=  &lt;  &lt;=  &gt;  &gt;=</a:t>
            </a:r>
          </a:p>
          <a:p>
            <a:pPr marL="0" indent="0">
              <a:buNone/>
            </a:pPr>
            <a:r>
              <a:rPr lang="en-US" dirty="0"/>
              <a:t>6.  Logical operators	  </a:t>
            </a:r>
            <a:r>
              <a:rPr lang="en-US" dirty="0">
                <a:latin typeface="Consolas" panose="020B0609020204030204" pitchFamily="49" charset="0"/>
              </a:rPr>
              <a:t>and  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0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uses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!</a:t>
            </a:r>
            <a:r>
              <a:rPr lang="en-US" dirty="0"/>
              <a:t>) for </a:t>
            </a:r>
            <a:r>
              <a:rPr lang="en-US" dirty="0" err="1"/>
              <a:t>boolean</a:t>
            </a:r>
            <a:r>
              <a:rPr lang="en-US" dirty="0"/>
              <a:t> negation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mod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/>
              <a:t>) for the modulo operator</a:t>
            </a:r>
          </a:p>
          <a:p>
            <a:pPr lvl="1"/>
            <a:r>
              <a:rPr lang="en-US" dirty="0"/>
              <a:t>reserved words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&amp;&amp;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||</a:t>
            </a:r>
            <a:r>
              <a:rPr lang="en-US" dirty="0"/>
              <a:t>) for logical operators</a:t>
            </a:r>
          </a:p>
          <a:p>
            <a:r>
              <a:rPr lang="en-US" dirty="0"/>
              <a:t>Logical expressions (expressions involving logical operators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) use short-circuit evaluation.</a:t>
            </a:r>
          </a:p>
          <a:p>
            <a:r>
              <a:rPr lang="en-US" dirty="0"/>
              <a:t>For expressions with binary operators, both operands must be of the same type.</a:t>
            </a:r>
          </a:p>
          <a:p>
            <a:r>
              <a:rPr lang="en-US" dirty="0"/>
              <a:t>Objects are considered to have the same type only if they have the same type name.</a:t>
            </a:r>
          </a:p>
          <a:p>
            <a:pPr lvl="1"/>
            <a:r>
              <a:rPr lang="en-US" dirty="0"/>
              <a:t>“name equivalence” of types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Name Type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Integer;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x : T1;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y : T1;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z : T2;</a:t>
            </a:r>
          </a:p>
          <a:p>
            <a:r>
              <a:rPr lang="en-US" dirty="0"/>
              <a:t>In the above example, x and y have the same type, but x and z do not.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50" dirty="0"/>
              <a:t>The assignment symbol is “</a:t>
            </a:r>
            <a:r>
              <a:rPr lang="en-US" sz="2350" dirty="0">
                <a:latin typeface="Consolas" panose="020B0609020204030204" pitchFamily="49" charset="0"/>
              </a:rPr>
              <a:t>:=</a:t>
            </a:r>
            <a:r>
              <a:rPr lang="en-US" sz="2350" dirty="0"/>
              <a:t>”.  An assignment statement has the form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variable := expression;</a:t>
            </a:r>
          </a:p>
          <a:p>
            <a:r>
              <a:rPr lang="en-US" sz="2350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 := 2*i + 5;</a:t>
            </a:r>
          </a:p>
          <a:p>
            <a:r>
              <a:rPr lang="en-US" sz="2350" dirty="0"/>
              <a:t>The variable and the expression must have assignment compatible types.</a:t>
            </a:r>
          </a:p>
          <a:p>
            <a:r>
              <a:rPr lang="en-US" sz="2350" dirty="0"/>
              <a:t>String literals that don’t exceed the declared capacity can be assigned to string variables.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Name = string[20];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var name : Name;      // capacity =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name := "Caleb";      // length = 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</a:t>
            </a:r>
            <a:br>
              <a:rPr lang="en-US" dirty="0"/>
            </a:br>
            <a:r>
              <a:rPr lang="en-US" sz="2400" dirty="0"/>
              <a:t>(for </a:t>
            </a:r>
            <a:r>
              <a:rPr lang="en-US" sz="2400" b="1" dirty="0"/>
              <a:t>C</a:t>
            </a:r>
            <a:r>
              <a:rPr lang="en-US" sz="2400" dirty="0"/>
              <a:t>ompiler </a:t>
            </a:r>
            <a:r>
              <a:rPr lang="en-US" sz="2400" b="1" dirty="0" err="1"/>
              <a:t>PR</a:t>
            </a:r>
            <a:r>
              <a:rPr lang="en-US" sz="2400" dirty="0" err="1"/>
              <a:t>oject</a:t>
            </a:r>
            <a:r>
              <a:rPr lang="en-US" sz="2400" dirty="0"/>
              <a:t> </a:t>
            </a:r>
            <a:r>
              <a:rPr lang="en-US" sz="2400" b="1" dirty="0"/>
              <a:t>L</a:t>
            </a:r>
            <a:r>
              <a:rPr lang="en-US" sz="2400" dirty="0"/>
              <a:t>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but complete programming language with constructs similar to those found in Ada and C-based languages such as Java, Kotlin, and C#.</a:t>
            </a:r>
          </a:p>
          <a:p>
            <a:r>
              <a:rPr lang="en-US" dirty="0"/>
              <a:t>Designed to be suitable for use as a project language in an advanced undergraduate or beginning graduate course on compiler design and construction.</a:t>
            </a:r>
          </a:p>
          <a:p>
            <a:r>
              <a:rPr lang="en-US" dirty="0"/>
              <a:t>CPRL features illustrate many of the basic techniques and problems associated with language translation.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4C41-F9D0-4DA8-A9A7-DA5505EF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EAB5-D627-4488-88B9-06E0F0A3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zero or more statements enclosed in 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“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can be used anywhere a single statement can be used.</a:t>
            </a:r>
          </a:p>
          <a:p>
            <a:pPr lvl="1"/>
            <a:r>
              <a:rPr lang="en-US" dirty="0"/>
              <a:t>commonly used in conjunction with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 statements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length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a[i];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F4430-DF7C-4CF9-A736-6B98A251BC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BE122-75F4-44C9-B1B3-8BBF0FCD0E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CA01C-BD8B-A538-78F5-002F56BF7D86}"/>
              </a:ext>
            </a:extLst>
          </p:cNvPr>
          <p:cNvGrpSpPr/>
          <p:nvPr/>
        </p:nvGrpSpPr>
        <p:grpSpPr>
          <a:xfrm>
            <a:off x="4052055" y="3810000"/>
            <a:ext cx="2272545" cy="1097280"/>
            <a:chOff x="4585455" y="3886200"/>
            <a:chExt cx="2272545" cy="109728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E80389-0E35-5F73-4D62-7E581957BE8D}"/>
                </a:ext>
              </a:extLst>
            </p:cNvPr>
            <p:cNvSpPr/>
            <p:nvPr/>
          </p:nvSpPr>
          <p:spPr>
            <a:xfrm>
              <a:off x="4585455" y="3886200"/>
              <a:ext cx="182880" cy="109728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A3673A-0E71-4FDA-50F9-E387579B54B4}"/>
                </a:ext>
              </a:extLst>
            </p:cNvPr>
            <p:cNvSpPr txBox="1"/>
            <p:nvPr/>
          </p:nvSpPr>
          <p:spPr>
            <a:xfrm>
              <a:off x="4756143" y="4265563"/>
              <a:ext cx="21018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compound 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42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the keyword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 and may contain an optional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clause.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x &gt;= y then           if x &lt; y then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x;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                         // swap x and y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y;                temp :=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x := y;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y := temp;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A loop statement consist of the keyword “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” followed by a statement, which is often a compound statement.</a:t>
            </a:r>
          </a:p>
          <a:p>
            <a:pPr lvl="1"/>
            <a:r>
              <a:rPr lang="en-US" dirty="0"/>
              <a:t>may be preceded by an optional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clause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can be used to exit the inner most loop that contains it.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n loop             </a:t>
            </a:r>
            <a:r>
              <a:rPr lang="en-US" sz="1800" dirty="0" err="1">
                <a:latin typeface="Consolas" panose="020B0609020204030204" pitchFamily="49" charset="0"/>
              </a:rPr>
              <a:t>loop</a:t>
            </a: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sum := sum + a[i];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                  exit when x = SIGNAL;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process(x);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defines only sequential text I/O for two basic character streams, standard input and standard output.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writeln</a:t>
            </a:r>
            <a:r>
              <a:rPr lang="en-US" dirty="0"/>
              <a:t> statements can have multiple expressions separated by commas.</a:t>
            </a:r>
          </a:p>
          <a:p>
            <a:r>
              <a:rPr lang="en-US" dirty="0"/>
              <a:t>Input is supported for integers, characters, and strings.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writeln "The answer is ", 2*x + 1;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6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has an optional list of initial declarations (const, var, and type declarations) followed by one or more subprogram declarations.</a:t>
            </a:r>
          </a:p>
          <a:p>
            <a:r>
              <a:rPr lang="en-US" dirty="0"/>
              <a:t>One of the subprograms must be a parameterless procedure named “</a:t>
            </a:r>
            <a:r>
              <a:rPr lang="en-US" dirty="0">
                <a:latin typeface="Consolas" panose="020B0609020204030204" pitchFamily="49" charset="0"/>
              </a:rPr>
              <a:t>main()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serves as the starting point for program execution.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main()                       var x :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   proc main()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"Hello, world.";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"x = ",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8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provides two separate forms of subprograms – procedures and functions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similar to a void function in C or C++</a:t>
            </a:r>
          </a:p>
          <a:p>
            <a:pPr lvl="1"/>
            <a:r>
              <a:rPr lang="en-US" dirty="0"/>
              <a:t>does not return a value</a:t>
            </a:r>
          </a:p>
          <a:p>
            <a:pPr lvl="1"/>
            <a:r>
              <a:rPr lang="en-US" dirty="0"/>
              <a:t>invoked through a procedure call statement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must return a value</a:t>
            </a:r>
          </a:p>
          <a:p>
            <a:pPr lvl="1"/>
            <a:r>
              <a:rPr lang="en-US" dirty="0"/>
              <a:t>invoked as part of an expression</a:t>
            </a:r>
          </a:p>
          <a:p>
            <a:r>
              <a:rPr lang="en-US" dirty="0"/>
              <a:t>Keywords “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fun</a:t>
            </a:r>
            <a:r>
              <a:rPr lang="en-US" dirty="0"/>
              <a:t>” are used to start the declarations of procedures and functions, respectively.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invocations of subprograms are allowed.  </a:t>
            </a:r>
          </a:p>
          <a:p>
            <a:r>
              <a:rPr lang="en-US" dirty="0"/>
              <a:t>Subprograms are not required to be declared before they are called.</a:t>
            </a:r>
          </a:p>
          <a:p>
            <a:r>
              <a:rPr lang="en-US" dirty="0"/>
              <a:t>All subprogram names in a program must be distinct.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7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r>
              <a:rPr lang="en-US" dirty="0"/>
              <a:t>Similar to void functions in C</a:t>
            </a:r>
          </a:p>
          <a:p>
            <a:pPr lvl="1"/>
            <a:r>
              <a:rPr lang="en-US" dirty="0"/>
              <a:t>braces enclose initial declarations followed by statements </a:t>
            </a:r>
          </a:p>
          <a:p>
            <a:pPr lvl="1"/>
            <a:r>
              <a:rPr lang="en-US" dirty="0"/>
              <a:t>explicit “return” statements are allowed but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must not be followed by an expression</a:t>
            </a:r>
          </a:p>
          <a:p>
            <a:r>
              <a:rPr lang="en-US" dirty="0"/>
              <a:t>Procedures are called by simply giving their name followed by a comma-separated list of actual parameters enclosed in parentheses followed by a semicolon.</a:t>
            </a:r>
          </a:p>
          <a:p>
            <a:pPr lvl="1"/>
            <a:r>
              <a:rPr lang="en-US" dirty="0"/>
              <a:t>empty parentheses if no parameters</a:t>
            </a:r>
          </a:p>
          <a:p>
            <a:r>
              <a:rPr lang="en-US" dirty="0"/>
              <a:t>Procedure calls are statements.</a:t>
            </a:r>
          </a:p>
          <a:p>
            <a:pPr marL="457200" lvl="1" indent="0">
              <a:buNone/>
            </a:pPr>
            <a:r>
              <a:rPr lang="en-US" sz="1850" dirty="0" err="1">
                <a:latin typeface="Consolas" panose="020B0609020204030204" pitchFamily="49" charset="0"/>
              </a:rPr>
              <a:t>procedureCallStmt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"(" [ </a:t>
            </a: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] ")"</a:t>
            </a:r>
          </a:p>
          <a:p>
            <a:pPr marL="457200" lvl="1" indent="0">
              <a:buNone/>
            </a:pPr>
            <a:r>
              <a:rPr lang="en-US" sz="1850" dirty="0">
                <a:latin typeface="Consolas" panose="020B0609020204030204" pitchFamily="49" charset="0"/>
              </a:rPr>
              <a:t>                    ";" .</a:t>
            </a:r>
          </a:p>
          <a:p>
            <a:pPr marL="457200" lvl="1" indent="0">
              <a:buNone/>
            </a:pP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= expression { "," expression }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1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writeBoolean</a:t>
            </a:r>
            <a:r>
              <a:rPr lang="en-US" sz="1800" dirty="0">
                <a:latin typeface="Consolas" panose="020B0609020204030204" pitchFamily="49" charset="0"/>
              </a:rPr>
              <a:t>(b : Boolean)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b then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"true";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"false";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9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procedures except that functions return values.</a:t>
            </a:r>
          </a:p>
          <a:p>
            <a:r>
              <a:rPr lang="en-US" dirty="0"/>
              <a:t>Function calls are expressions.</a:t>
            </a:r>
          </a:p>
          <a:p>
            <a:r>
              <a:rPr lang="en-US" dirty="0"/>
              <a:t>A function returns a value by executing a “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” statement of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return &lt;expression&gt;;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Lexical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sensitive.  Upper‑case letters and lower‑case letters are considered to be distinct in all tokens, including reserved words.</a:t>
            </a:r>
          </a:p>
          <a:p>
            <a:r>
              <a:rPr lang="en-US" dirty="0"/>
              <a:t>White space characters separate tokens; otherwise, they are ignored.</a:t>
            </a:r>
          </a:p>
          <a:p>
            <a:r>
              <a:rPr lang="en-US" dirty="0"/>
              <a:t>No token can extend past an end‑of‑line.</a:t>
            </a:r>
          </a:p>
          <a:p>
            <a:r>
              <a:rPr lang="en-US" dirty="0"/>
              <a:t>Spaces may not appear in any token except character and string literals.</a:t>
            </a:r>
          </a:p>
          <a:p>
            <a:r>
              <a:rPr lang="en-US" dirty="0"/>
              <a:t>A comment begins with two forward slashes (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/>
              <a:t>) and extends to the end of the line.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9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max(x : Integer, y : Integer) : Integer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x &gt;= y then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x;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y;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6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parameter modes in CPRL, value parameters and variable parameters.</a:t>
            </a:r>
          </a:p>
          <a:p>
            <a:r>
              <a:rPr lang="en-US" dirty="0"/>
              <a:t>Value parameters are passed by value (a.k.a. copy-in) and are the default.</a:t>
            </a:r>
          </a:p>
          <a:p>
            <a:r>
              <a:rPr lang="en-US" dirty="0"/>
              <a:t>Variable parameters are passed by reference and must be explicitly declared using the “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” keyword as 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(var x : Integer)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x := x + 1;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/>
              <a:t>Functions cannot have variable parameters</a:t>
            </a:r>
          </a:p>
          <a:p>
            <a:pPr marL="457200" lvl="1" indent="0">
              <a:buNone/>
            </a:pPr>
            <a:r>
              <a:rPr lang="en-US" dirty="0"/>
              <a:t>(but arrays are always passed by reference, even for functions)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0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return statement terminates execution of a subprogram and returns control back to the point where the subprogram was called.</a:t>
            </a:r>
          </a:p>
          <a:p>
            <a:r>
              <a:rPr lang="en-US" dirty="0"/>
              <a:t>A return statement within a function must be followed by an expression whose value is returned by the function.</a:t>
            </a:r>
          </a:p>
          <a:p>
            <a:pPr lvl="1"/>
            <a:r>
              <a:rPr lang="en-US" dirty="0"/>
              <a:t>type of the expression must be assignment compatible with the return type of the function</a:t>
            </a:r>
          </a:p>
          <a:p>
            <a:r>
              <a:rPr lang="en-US" dirty="0"/>
              <a:t>A return statement within a procedure must not be followed by an expression – it simply returns control to the statement following the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2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procedure has an implied return statement as its last statement, and therefore most procedures will not have an explicit return statement.</a:t>
            </a:r>
          </a:p>
          <a:p>
            <a:r>
              <a:rPr lang="en-US" dirty="0"/>
              <a:t>A function requires one or more return statements to return the function value.  There is no implicit return statement at the end of a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start with a letter and contain letters and digits.</a:t>
            </a:r>
          </a:p>
          <a:p>
            <a:r>
              <a:rPr lang="en-US" dirty="0"/>
              <a:t>An identifier must fit on a single line, and all characters of an identifier are significant.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identifier = letter { letter | digit } 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letter = 'A' .. 'Z' + </a:t>
            </a:r>
            <a:r>
              <a:rPr lang="en-US" dirty="0" err="1">
                <a:latin typeface="Consolas" panose="020B0609020204030204" pitchFamily="49" charset="0"/>
              </a:rPr>
              <a:t>'a</a:t>
            </a:r>
            <a:r>
              <a:rPr lang="en-US" dirty="0">
                <a:latin typeface="Consolas" panose="020B0609020204030204" pitchFamily="49" charset="0"/>
              </a:rPr>
              <a:t>' .. 'z'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[A-Za-z]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digit  = '0' .. '9’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[0-9]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Boolean   Char      Integer   and       array     class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const     else      </a:t>
            </a:r>
            <a:r>
              <a:rPr lang="en-US" sz="1900" dirty="0" err="1">
                <a:latin typeface="Consolas" panose="020B0609020204030204" pitchFamily="49" charset="0"/>
              </a:rPr>
              <a:t>enum</a:t>
            </a:r>
            <a:r>
              <a:rPr lang="en-US" sz="1900" dirty="0">
                <a:latin typeface="Consolas" panose="020B0609020204030204" pitchFamily="49" charset="0"/>
              </a:rPr>
              <a:t>      exit      false     for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fun       if        loop      mod       not       of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or        private   proc      protected public    read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 err="1">
                <a:latin typeface="Consolas" panose="020B0609020204030204" pitchFamily="49" charset="0"/>
              </a:rPr>
              <a:t>readln</a:t>
            </a:r>
            <a:r>
              <a:rPr lang="en-US" sz="1900" dirty="0">
                <a:latin typeface="Consolas" panose="020B0609020204030204" pitchFamily="49" charset="0"/>
              </a:rPr>
              <a:t>    record    return    string    then      true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type      var       when      while     write     </a:t>
            </a:r>
            <a:r>
              <a:rPr lang="en-US" sz="1900" dirty="0" err="1">
                <a:latin typeface="Consolas" panose="020B0609020204030204" pitchFamily="49" charset="0"/>
              </a:rPr>
              <a:t>writeln</a:t>
            </a: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3562" y="4495800"/>
            <a:ext cx="755687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Some keywords such as </a:t>
            </a:r>
            <a:r>
              <a:rPr lang="en-US" sz="2000" dirty="0">
                <a:latin typeface="Consolas" panose="020B0609020204030204" pitchFamily="49" charset="0"/>
              </a:rPr>
              <a:t>class</a:t>
            </a:r>
            <a:r>
              <a:rPr lang="en-US" sz="2000" dirty="0"/>
              <a:t>, </a:t>
            </a:r>
            <a:r>
              <a:rPr lang="en-US" sz="2000" dirty="0" err="1">
                <a:latin typeface="Consolas" panose="020B0609020204030204" pitchFamily="49" charset="0"/>
              </a:rPr>
              <a:t>enum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for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private</a:t>
            </a:r>
            <a:r>
              <a:rPr lang="en-US" sz="2000" dirty="0"/>
              <a:t>, etc. are not</a:t>
            </a:r>
          </a:p>
          <a:p>
            <a:pPr algn="l"/>
            <a:r>
              <a:rPr lang="en-US" sz="2000" dirty="0"/>
              <a:t>currently used in CPRL but are reserved for possible future use.</a:t>
            </a:r>
          </a:p>
        </p:txBody>
      </p:sp>
    </p:spTree>
    <p:extLst>
      <p:ext uri="{BB962C8B-B14F-4D97-AF65-F5344CB8AC3E}">
        <p14:creationId xmlns:p14="http://schemas.microsoft.com/office/powerpoint/2010/main" val="37698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Integer literal: 1 or more digits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1842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300" dirty="0"/>
              <a:t>Boolean literal: “</a:t>
            </a:r>
            <a:r>
              <a:rPr lang="en-US" sz="2300" dirty="0">
                <a:latin typeface="Consolas" panose="020B0609020204030204" pitchFamily="49" charset="0"/>
              </a:rPr>
              <a:t>true</a:t>
            </a:r>
            <a:r>
              <a:rPr lang="en-US" sz="2300" dirty="0"/>
              <a:t>” or “</a:t>
            </a:r>
            <a:r>
              <a:rPr lang="en-US" sz="2300" dirty="0">
                <a:latin typeface="Consolas" panose="020B0609020204030204" pitchFamily="49" charset="0"/>
              </a:rPr>
              <a:t>false</a:t>
            </a:r>
            <a:r>
              <a:rPr lang="en-US" sz="2300" dirty="0"/>
              <a:t>”</a:t>
            </a:r>
          </a:p>
          <a:p>
            <a:r>
              <a:rPr lang="en-US" sz="2300" dirty="0"/>
              <a:t>Character literal – single character enclosed by a pair of apostrophes (sometimes called single quotes).</a:t>
            </a:r>
          </a:p>
          <a:p>
            <a:pPr lvl="1"/>
            <a:r>
              <a:rPr lang="en-US" dirty="0"/>
              <a:t>distinct from a string literal with length one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'x'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'\''</a:t>
            </a:r>
            <a:endParaRPr lang="en-US" dirty="0"/>
          </a:p>
          <a:p>
            <a:pPr lvl="1"/>
            <a:r>
              <a:rPr lang="en-US" dirty="0"/>
              <a:t>backslash (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) denotes escape sequences within character and string literals; e.g., </a:t>
            </a:r>
            <a:r>
              <a:rPr lang="en-US" dirty="0">
                <a:latin typeface="Consolas" panose="020B0609020204030204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\"</a:t>
            </a:r>
            <a:r>
              <a:rPr lang="en-US" dirty="0"/>
              <a:t> ,</a:t>
            </a:r>
            <a:r>
              <a:rPr lang="en-US" dirty="0">
                <a:latin typeface="Consolas" panose="020B0609020204030204" pitchFamily="49" charset="0"/>
              </a:rPr>
              <a:t> \'</a:t>
            </a:r>
          </a:p>
          <a:p>
            <a:r>
              <a:rPr lang="en-US" sz="2300" dirty="0"/>
              <a:t>String literal – zero or more printable characters enclosed by a pair of quotation marks (double quotes)</a:t>
            </a:r>
          </a:p>
          <a:p>
            <a:pPr lvl="1"/>
            <a:r>
              <a:rPr lang="en-US" sz="1900" dirty="0"/>
              <a:t>examples: </a:t>
            </a:r>
            <a:r>
              <a:rPr lang="en-US" sz="1900" dirty="0">
                <a:latin typeface="Consolas" panose="020B0609020204030204" pitchFamily="49" charset="0"/>
              </a:rPr>
              <a:t>"Hello, world."</a:t>
            </a:r>
            <a:r>
              <a:rPr lang="en-US" sz="1900" dirty="0"/>
              <a:t>, </a:t>
            </a:r>
            <a:r>
              <a:rPr lang="en-US" sz="1900" dirty="0">
                <a:latin typeface="Consolas" panose="020B0609020204030204" pitchFamily="49" charset="0"/>
              </a:rPr>
              <a:t>"Live long and prosper."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Symbols</a:t>
            </a:r>
            <a:br>
              <a:rPr lang="en-US" dirty="0"/>
            </a:br>
            <a:r>
              <a:rPr lang="en-US" sz="2400" dirty="0"/>
              <a:t>(Delimiters, Operators, and Special Symbols)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arithmetic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+    -    *    /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relational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=   !=   &lt;   &lt;=   &gt;   &gt;=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assignment, grouping, and other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:=   (   )   [   ]   {   }   ,   :   ;   .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special scanning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comment, EOF, unknown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major syntactic categories in CPRL programs are declarations, statements, and expressions.</a:t>
            </a:r>
          </a:p>
          <a:p>
            <a:r>
              <a:rPr lang="en-US" dirty="0"/>
              <a:t>Declarations introduce new names (programmer-defined identifiers) into the program.</a:t>
            </a:r>
          </a:p>
          <a:p>
            <a:pPr lvl="1"/>
            <a:r>
              <a:rPr lang="en-US" dirty="0"/>
              <a:t>Examples include constant declarations, variable declarations, type declarations, and subprogram declarations.</a:t>
            </a:r>
          </a:p>
          <a:p>
            <a:pPr lvl="1"/>
            <a:r>
              <a:rPr lang="en-US" dirty="0"/>
              <a:t>Constant, variable, and type declarations must take place before the name being introduced can be used.</a:t>
            </a:r>
          </a:p>
          <a:p>
            <a:r>
              <a:rPr lang="en-US" dirty="0"/>
              <a:t>Statements perform basic actions or control the flow of execution.</a:t>
            </a:r>
          </a:p>
          <a:p>
            <a:pPr lvl="1"/>
            <a:r>
              <a:rPr lang="en-US" dirty="0"/>
              <a:t>Examples include assignment statements, loop statements, and if statements.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are syntactic entities that have values, and the values have types such as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Boolean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Examples include</a:t>
            </a:r>
          </a:p>
          <a:p>
            <a:pPr lvl="2"/>
            <a:r>
              <a:rPr lang="en-US" dirty="0"/>
              <a:t>literals such as 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2"/>
            <a:r>
              <a:rPr lang="en-US" dirty="0"/>
              <a:t>variable expressions (a.k.a., named values) such as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x</a:t>
            </a:r>
          </a:p>
          <a:p>
            <a:pPr lvl="2"/>
            <a:r>
              <a:rPr lang="en-US" dirty="0"/>
              <a:t>compound expressions involving operators and operands such as</a:t>
            </a:r>
            <a:br>
              <a:rPr lang="en-US" dirty="0"/>
            </a:br>
            <a:r>
              <a:rPr lang="en-US" dirty="0"/>
              <a:t>x + 7 or </a:t>
            </a:r>
            <a:r>
              <a:rPr lang="en-US" dirty="0">
                <a:latin typeface="Consolas" panose="020B0609020204030204" pitchFamily="49" charset="0"/>
              </a:rPr>
              <a:t>i &lt; 100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2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3820</TotalTime>
  <Words>2463</Words>
  <Application>Microsoft Office PowerPoint</Application>
  <PresentationFormat>On-screen Show (4:3)</PresentationFormat>
  <Paragraphs>347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Times New Roman</vt:lpstr>
      <vt:lpstr>SoftMoore2</vt:lpstr>
      <vt:lpstr>Definition of the Programming Language CPRL</vt:lpstr>
      <vt:lpstr>CPRL (for Compiler PRoject Language)</vt:lpstr>
      <vt:lpstr>General Lexical Considerations</vt:lpstr>
      <vt:lpstr>Identifiers</vt:lpstr>
      <vt:lpstr>Reserved Words</vt:lpstr>
      <vt:lpstr>Literals</vt:lpstr>
      <vt:lpstr>Other Symbols (Delimiters, Operators, and Special Symbols)</vt:lpstr>
      <vt:lpstr>Declarations, Statements, and Expressions</vt:lpstr>
      <vt:lpstr>Declarations, Statements, and Expressions (continued)</vt:lpstr>
      <vt:lpstr>Expressions versus Statements</vt:lpstr>
      <vt:lpstr>Type Nomenclature</vt:lpstr>
      <vt:lpstr>Type Structure of CPRL</vt:lpstr>
      <vt:lpstr>CPRL Types</vt:lpstr>
      <vt:lpstr>CPRL Types (continued)</vt:lpstr>
      <vt:lpstr>Constants and Variables</vt:lpstr>
      <vt:lpstr>Operators</vt:lpstr>
      <vt:lpstr>Expressions</vt:lpstr>
      <vt:lpstr>Example: Name Type Equivalence</vt:lpstr>
      <vt:lpstr>Assignment Statement</vt:lpstr>
      <vt:lpstr>Compound Statement</vt:lpstr>
      <vt:lpstr>If Statement</vt:lpstr>
      <vt:lpstr>Loop and Exit Statements</vt:lpstr>
      <vt:lpstr>Input/Output Statements</vt:lpstr>
      <vt:lpstr>Programs</vt:lpstr>
      <vt:lpstr>Subprograms</vt:lpstr>
      <vt:lpstr>Subprograms (continued)</vt:lpstr>
      <vt:lpstr>Procedures</vt:lpstr>
      <vt:lpstr>Procedure Example</vt:lpstr>
      <vt:lpstr>Functions</vt:lpstr>
      <vt:lpstr>Function Example</vt:lpstr>
      <vt:lpstr>Parameters</vt:lpstr>
      <vt:lpstr>Return Statements</vt:lpstr>
      <vt:lpstr>Return Statements (continued)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CPRL</dc:title>
  <dc:creator>John I. Moore, Jr.</dc:creator>
  <cp:lastModifiedBy>John Moore</cp:lastModifiedBy>
  <cp:revision>111</cp:revision>
  <cp:lastPrinted>2020-06-01T11:54:35Z</cp:lastPrinted>
  <dcterms:created xsi:type="dcterms:W3CDTF">2005-01-15T15:50:49Z</dcterms:created>
  <dcterms:modified xsi:type="dcterms:W3CDTF">2023-06-12T12:04:14Z</dcterms:modified>
</cp:coreProperties>
</file>