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40"/>
  </p:notesMasterIdLst>
  <p:handoutMasterIdLst>
    <p:handoutMasterId r:id="rId41"/>
  </p:handoutMasterIdLst>
  <p:sldIdLst>
    <p:sldId id="256" r:id="rId2"/>
    <p:sldId id="355" r:id="rId3"/>
    <p:sldId id="257" r:id="rId4"/>
    <p:sldId id="261" r:id="rId5"/>
    <p:sldId id="268" r:id="rId6"/>
    <p:sldId id="262" r:id="rId7"/>
    <p:sldId id="266" r:id="rId8"/>
    <p:sldId id="269" r:id="rId9"/>
    <p:sldId id="276" r:id="rId10"/>
    <p:sldId id="281" r:id="rId11"/>
    <p:sldId id="270" r:id="rId12"/>
    <p:sldId id="277" r:id="rId13"/>
    <p:sldId id="278" r:id="rId14"/>
    <p:sldId id="285" r:id="rId15"/>
    <p:sldId id="348" r:id="rId16"/>
    <p:sldId id="350" r:id="rId17"/>
    <p:sldId id="351" r:id="rId18"/>
    <p:sldId id="352" r:id="rId19"/>
    <p:sldId id="356" r:id="rId20"/>
    <p:sldId id="265" r:id="rId21"/>
    <p:sldId id="263" r:id="rId22"/>
    <p:sldId id="289" r:id="rId23"/>
    <p:sldId id="353" r:id="rId24"/>
    <p:sldId id="354" r:id="rId25"/>
    <p:sldId id="275" r:id="rId26"/>
    <p:sldId id="279" r:id="rId27"/>
    <p:sldId id="271" r:id="rId28"/>
    <p:sldId id="273" r:id="rId29"/>
    <p:sldId id="357" r:id="rId30"/>
    <p:sldId id="272" r:id="rId31"/>
    <p:sldId id="274" r:id="rId32"/>
    <p:sldId id="286" r:id="rId33"/>
    <p:sldId id="358" r:id="rId34"/>
    <p:sldId id="287" r:id="rId35"/>
    <p:sldId id="359" r:id="rId36"/>
    <p:sldId id="282" r:id="rId37"/>
    <p:sldId id="284" r:id="rId38"/>
    <p:sldId id="290" r:id="rId39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 userDrawn="1">
          <p15:clr>
            <a:srgbClr val="A4A3A4"/>
          </p15:clr>
        </p15:guide>
        <p15:guide id="2" pos="230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87" autoAdjust="0"/>
    <p:restoredTop sz="90929"/>
  </p:normalViewPr>
  <p:slideViewPr>
    <p:cSldViewPr>
      <p:cViewPr varScale="1">
        <p:scale>
          <a:sx n="63" d="100"/>
          <a:sy n="63" d="100"/>
        </p:scale>
        <p:origin x="62" y="2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462"/>
    </p:cViewPr>
  </p:sorterViewPr>
  <p:notesViewPr>
    <p:cSldViewPr>
      <p:cViewPr varScale="1">
        <p:scale>
          <a:sx n="56" d="100"/>
          <a:sy n="56" d="100"/>
        </p:scale>
        <p:origin x="2179" y="24"/>
      </p:cViewPr>
      <p:guideLst>
        <p:guide orient="horz" pos="3025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145281" y="0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11" rIns="96617" bIns="48311" numCol="1" anchor="t" anchorCtr="0" compatLnSpc="1">
            <a:prstTxWarp prst="textNoShape">
              <a:avLst/>
            </a:prstTxWarp>
          </a:bodyPr>
          <a:lstStyle>
            <a:lvl1pPr algn="r" defTabSz="966231">
              <a:defRPr sz="1200"/>
            </a:lvl1pPr>
          </a:lstStyle>
          <a:p>
            <a:pPr>
              <a:defRPr/>
            </a:pPr>
            <a:r>
              <a:rPr lang="en-US" dirty="0">
                <a:latin typeface="+mn-lt"/>
              </a:rPr>
              <a:t>Lexical Analysis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281" y="9121391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11" rIns="96617" bIns="48311" numCol="1" anchor="b" anchorCtr="0" compatLnSpc="1">
            <a:prstTxWarp prst="textNoShape">
              <a:avLst/>
            </a:prstTxWarp>
          </a:bodyPr>
          <a:lstStyle>
            <a:lvl1pPr algn="r" defTabSz="966231">
              <a:defRPr sz="1200"/>
            </a:lvl1pPr>
          </a:lstStyle>
          <a:p>
            <a:pPr>
              <a:defRPr/>
            </a:pPr>
            <a:r>
              <a:rPr lang="en-US">
                <a:latin typeface="+mn-lt"/>
              </a:rPr>
              <a:t>5-</a:t>
            </a:r>
            <a:fld id="{DCACF098-5A80-4312-876C-D73E621E1E63}" type="slidenum">
              <a:rPr lang="en-US">
                <a:latin typeface="+mn-lt"/>
              </a:rPr>
              <a:pPr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145366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11" rIns="96617" bIns="48311" numCol="1" anchor="t" anchorCtr="0" compatLnSpc="1">
            <a:prstTxWarp prst="textNoShape">
              <a:avLst/>
            </a:prstTxWarp>
          </a:bodyPr>
          <a:lstStyle>
            <a:lvl1pPr algn="l" defTabSz="966231">
              <a:defRPr sz="1200"/>
            </a:lvl1pPr>
          </a:lstStyle>
          <a:p>
            <a:pPr>
              <a:defRPr/>
            </a:pPr>
            <a:r>
              <a:rPr lang="en-US"/>
              <a:t>Scanning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281" y="0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11" rIns="96617" bIns="48311" numCol="1" anchor="t" anchorCtr="0" compatLnSpc="1">
            <a:prstTxWarp prst="textNoShape">
              <a:avLst/>
            </a:prstTxWarp>
          </a:bodyPr>
          <a:lstStyle>
            <a:lvl1pPr algn="r" defTabSz="96623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2188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361" y="4560698"/>
            <a:ext cx="5364480" cy="4319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11" rIns="96617" bIns="483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1391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11" rIns="96617" bIns="48311" numCol="1" anchor="b" anchorCtr="0" compatLnSpc="1">
            <a:prstTxWarp prst="textNoShape">
              <a:avLst/>
            </a:prstTxWarp>
          </a:bodyPr>
          <a:lstStyle>
            <a:lvl1pPr algn="l" defTabSz="96623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281" y="9121391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11" rIns="96617" bIns="48311" numCol="1" anchor="b" anchorCtr="0" compatLnSpc="1">
            <a:prstTxWarp prst="textNoShape">
              <a:avLst/>
            </a:prstTxWarp>
          </a:bodyPr>
          <a:lstStyle>
            <a:lvl1pPr algn="r" defTabSz="966231">
              <a:defRPr sz="1200"/>
            </a:lvl1pPr>
          </a:lstStyle>
          <a:p>
            <a:pPr>
              <a:defRPr/>
            </a:pPr>
            <a:fld id="{F3843D4D-8BB7-4938-A446-00ECBEA887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6425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355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24B482-A27D-4855-A302-895DBB519E4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3556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7" name="Rectangle 205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50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379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379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5B4D8F-0626-4FD9-A251-8AE57495EED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908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482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482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9004EA-C74B-44D9-BB38-6BE4B249079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166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584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584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758255-96C0-409F-A5A2-FAE10D8D916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325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970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970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AF7180-393F-43A0-978F-386C59E3746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078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072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072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C7EF5-5BAF-4257-970F-389CBB5E194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344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686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C848CE-8D68-46C1-94DF-B6DF3FF95FF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870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686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C848CE-8D68-46C1-94DF-B6DF3FF95FF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7062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686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C848CE-8D68-46C1-94DF-B6DF3FF95FF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9442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789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4BA105-AEC0-4BDB-BC83-8797F72A793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948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789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4BA105-AEC0-4BDB-BC83-8797F72A793E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50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45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444B11-FC6C-45F2-9B8E-5E818C90EA6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435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891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891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6D725A-01D5-42AB-BC03-5D937D7E84D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408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994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BEC7B7-3051-46DE-B65F-14559F37F69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899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994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BEC7B7-3051-46DE-B65F-14559F37F697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381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096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4096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20C54-0A49-47EA-8799-98EC90541614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4702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198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419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30DEA8-E5D5-4CB5-8183-8CBBD7DAFE81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207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76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59B8F-AD7F-49BB-BECA-757C7F2D9C2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991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76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59B8F-AD7F-49BB-BECA-757C7F2D9C2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451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867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4928A7-63AE-4B5F-8711-1AFED162C30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12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56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F4600C-41A2-44DF-A9EB-6151CC31F9A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52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66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662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D7FB5F-D990-4087-B2E4-7421CB3ABDA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121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76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59B8F-AD7F-49BB-BECA-757C7F2D9C2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253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867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4928A7-63AE-4B5F-8711-1AFED162C30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34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174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27B32E-DB87-40E3-94D8-BC3C7A7B717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67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27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7985C4-4878-4C54-AAD7-4F1EF4088E5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21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27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7985C4-4878-4C54-AAD7-4F1EF4088E5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51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29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1922" name="Rectangle 1026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1600200"/>
            <a:ext cx="7772400" cy="1371600"/>
          </a:xfrm>
          <a:ln w="25400">
            <a:solidFill>
              <a:srgbClr val="800000"/>
            </a:solidFill>
            <a:headEnd type="none" w="sm" len="sm"/>
            <a:tailEnd type="none" w="sm" len="sm"/>
          </a:ln>
        </p:spPr>
        <p:txBody>
          <a:bodyPr wrap="none" lIns="91440" tIns="45720" rIns="91440" bIns="45720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1923" name="Rectangle 10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7388" y="3276600"/>
            <a:ext cx="7772400" cy="28194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38E676B1-CD50-40D4-9714-99979262EE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10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Rectangle 410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363663"/>
            <a:ext cx="4037012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3663"/>
            <a:ext cx="4037013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10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410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14F29CB2-81EB-4FF6-8434-40F9E01C29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10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8" name="Rectangle 410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86BA5709-E90A-4811-9B2C-C6D6FC3090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10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4" name="Rectangle 410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10CCEA7D-F72C-4CE4-BD5F-87C7038E52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10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3" name="Rectangle 410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33CED999-52EF-4D62-9E6A-ED6BBFC7E0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098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38113"/>
            <a:ext cx="7315200" cy="1004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409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363663"/>
            <a:ext cx="8226425" cy="493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0900" name="Rectangle 410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77000"/>
            <a:ext cx="2741613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80901" name="Rectangle 410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78600" y="6477000"/>
            <a:ext cx="18288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Slide </a:t>
            </a:r>
            <a:fld id="{29F16DD5-ADB0-44FD-B5CF-83BD6C7571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0902" name="Line 4102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0903" name="Line 4103"/>
          <p:cNvSpPr>
            <a:spLocks noChangeShapeType="1"/>
          </p:cNvSpPr>
          <p:nvPr/>
        </p:nvSpPr>
        <p:spPr bwMode="auto">
          <a:xfrm>
            <a:off x="914400" y="1209675"/>
            <a:ext cx="7313613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6" r:id="rId2"/>
    <p:sldLayoutId id="2147483678" r:id="rId3"/>
    <p:sldLayoutId id="2147483679" r:id="rId4"/>
    <p:sldLayoutId id="2147483680" r:id="rId5"/>
    <p:sldLayoutId id="2147483681" r:id="rId6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SzPct val="125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8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075" name="Rectangle 1030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F8E85DE8-C46C-440B-A514-446833F3290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Lexical Analysis</a:t>
            </a:r>
            <a:br>
              <a:rPr lang="en-US" dirty="0"/>
            </a:br>
            <a:r>
              <a:rPr lang="en-US" sz="3000" dirty="0"/>
              <a:t>(a.k.a. Scanning)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4CF7CFEA-5ECC-4F38-BB82-67344E0A874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Symbol</a:t>
            </a:r>
            <a:br>
              <a:rPr lang="en-US" dirty="0">
                <a:cs typeface="Consolas" pitchFamily="49" charset="0"/>
              </a:rPr>
            </a:br>
            <a:r>
              <a:rPr lang="en-US" sz="2400" dirty="0">
                <a:cs typeface="Consolas" pitchFamily="49" charset="0"/>
              </a:rPr>
              <a:t>(continued)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 lIns="182880" tIns="91440"/>
          <a:lstStyle/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...</a:t>
            </a:r>
          </a:p>
          <a:p>
            <a:pPr marL="91440" indent="0">
              <a:spcBef>
                <a:spcPts val="12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literal values and identifier symbols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intLiteral</a:t>
            </a:r>
            <a:r>
              <a:rPr lang="en-US" sz="1800" dirty="0">
                <a:latin typeface="Consolas" pitchFamily="49" charset="0"/>
              </a:rPr>
              <a:t>("Integer Literal"),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charLiteral</a:t>
            </a:r>
            <a:r>
              <a:rPr lang="en-US" sz="1800" dirty="0">
                <a:latin typeface="Consolas" pitchFamily="49" charset="0"/>
              </a:rPr>
              <a:t>("Char Literal"),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stringLiteral</a:t>
            </a:r>
            <a:r>
              <a:rPr lang="en-US" sz="1800" dirty="0">
                <a:latin typeface="Consolas" pitchFamily="49" charset="0"/>
              </a:rPr>
              <a:t>("String Literal"),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identifier("Identifier"),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special scanning symbols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EOF("End-of-File"),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unknown("Unknown");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...   // constructor and helper methods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</p:txBody>
      </p:sp>
      <p:sp>
        <p:nvSpPr>
          <p:cNvPr id="12294" name="Rectangle 4"/>
          <p:cNvSpPr>
            <a:spLocks noChangeArrowheads="1"/>
          </p:cNvSpPr>
          <p:nvPr/>
        </p:nvSpPr>
        <p:spPr bwMode="auto">
          <a:xfrm>
            <a:off x="2854382" y="5512071"/>
            <a:ext cx="3435236" cy="4315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r>
              <a:rPr lang="en-US" sz="2200"/>
              <a:t>See source file for details.</a:t>
            </a:r>
          </a:p>
        </p:txBody>
      </p:sp>
    </p:spTree>
    <p:extLst>
      <p:ext uri="{BB962C8B-B14F-4D97-AF65-F5344CB8AC3E}">
        <p14:creationId xmlns:p14="http://schemas.microsoft.com/office/powerpoint/2010/main" val="1405181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B7A88D5-9A1A-4221-97DF-9E8B876D4B0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term </a:t>
            </a:r>
            <a:r>
              <a:rPr lang="en-US" b="1" dirty="0"/>
              <a:t>token</a:t>
            </a:r>
            <a:r>
              <a:rPr lang="en-US" dirty="0"/>
              <a:t> will be used to refer to a symbol together with additional information including</a:t>
            </a:r>
          </a:p>
          <a:p>
            <a:pPr lvl="1"/>
            <a:r>
              <a:rPr lang="en-US" dirty="0"/>
              <a:t>the position (line number and character number) of the symbol in the source file</a:t>
            </a:r>
          </a:p>
          <a:p>
            <a:pPr lvl="1"/>
            <a:r>
              <a:rPr lang="en-US" dirty="0"/>
              <a:t>the text associated with the symbol</a:t>
            </a:r>
          </a:p>
          <a:p>
            <a:r>
              <a:rPr lang="en-US" dirty="0"/>
              <a:t>The additional information provided by a token is used for error reporting, constraint analysis, and code generation, but it is not used to determine if the program is syntactically correct.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8E86C77E-FD4B-49A1-8E3F-F44CE94B334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Text Associated with Symbols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dirty="0"/>
              <a:t>“</a:t>
            </a:r>
            <a:r>
              <a:rPr lang="en-US" dirty="0">
                <a:latin typeface="Consolas" panose="020B0609020204030204" pitchFamily="49" charset="0"/>
              </a:rPr>
              <a:t>average</a:t>
            </a:r>
            <a:r>
              <a:rPr lang="en-US" dirty="0"/>
              <a:t>” for an identifier</a:t>
            </a:r>
          </a:p>
          <a:p>
            <a:r>
              <a:rPr lang="en-US" dirty="0"/>
              <a:t>“</a:t>
            </a:r>
            <a:r>
              <a:rPr lang="en-US" dirty="0">
                <a:latin typeface="Consolas" panose="020B0609020204030204" pitchFamily="49" charset="0"/>
              </a:rPr>
              <a:t>100</a:t>
            </a:r>
            <a:r>
              <a:rPr lang="en-US" dirty="0"/>
              <a:t>” for an integer literal</a:t>
            </a:r>
          </a:p>
          <a:p>
            <a:r>
              <a:rPr lang="en-US" dirty="0"/>
              <a:t>“</a:t>
            </a:r>
            <a:r>
              <a:rPr lang="en-US" dirty="0">
                <a:latin typeface="Consolas" panose="020B0609020204030204" pitchFamily="49" charset="0"/>
              </a:rPr>
              <a:t>Hello, world.</a:t>
            </a:r>
            <a:r>
              <a:rPr lang="en-US" dirty="0"/>
              <a:t>” for a string literal</a:t>
            </a:r>
          </a:p>
          <a:p>
            <a:r>
              <a:rPr lang="en-US" dirty="0"/>
              <a:t>“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” for  the reserved word “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”</a:t>
            </a:r>
          </a:p>
          <a:p>
            <a:r>
              <a:rPr lang="en-US" dirty="0"/>
              <a:t>“</a:t>
            </a:r>
            <a:r>
              <a:rPr lang="en-US" dirty="0">
                <a:latin typeface="Consolas" panose="020B0609020204030204" pitchFamily="49" charset="0"/>
              </a:rPr>
              <a:t>&lt;=</a:t>
            </a:r>
            <a:r>
              <a:rPr lang="en-US" dirty="0"/>
              <a:t>” for the operator “</a:t>
            </a:r>
            <a:r>
              <a:rPr lang="en-US" dirty="0">
                <a:latin typeface="Consolas" panose="020B0609020204030204" pitchFamily="49" charset="0"/>
              </a:rPr>
              <a:t>&lt;=</a:t>
            </a:r>
            <a:r>
              <a:rPr lang="en-US" dirty="0"/>
              <a:t>”</a:t>
            </a:r>
          </a:p>
        </p:txBody>
      </p:sp>
      <p:sp>
        <p:nvSpPr>
          <p:cNvPr id="14342" name="Rectangle 4"/>
          <p:cNvSpPr>
            <a:spLocks noChangeArrowheads="1"/>
          </p:cNvSpPr>
          <p:nvPr/>
        </p:nvSpPr>
        <p:spPr bwMode="auto">
          <a:xfrm>
            <a:off x="842614" y="4277833"/>
            <a:ext cx="7458773" cy="157030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 algn="l"/>
            <a:r>
              <a:rPr lang="en-US" dirty="0"/>
              <a:t>The text associated with a symbol is most meaningful</a:t>
            </a:r>
          </a:p>
          <a:p>
            <a:pPr algn="l"/>
            <a:r>
              <a:rPr lang="en-US" dirty="0"/>
              <a:t>for identifiers, integer literals, character literals, and</a:t>
            </a:r>
          </a:p>
          <a:p>
            <a:pPr algn="l"/>
            <a:r>
              <a:rPr lang="en-US" dirty="0"/>
              <a:t>string literals since, in all other cases, the text can be</a:t>
            </a:r>
          </a:p>
          <a:p>
            <a:pPr algn="l"/>
            <a:r>
              <a:rPr lang="en-US" dirty="0"/>
              <a:t>inferred directly from the symbol itself.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A13AC9A-550A-47E1-8DE7-5E476B6289F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Token</a:t>
            </a:r>
            <a:r>
              <a:rPr lang="en-US" dirty="0"/>
              <a:t>: Key Methods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182880" tIns="91440"/>
          <a:lstStyle/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token's symbol.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Symbol </a:t>
            </a:r>
            <a:r>
              <a:rPr lang="en-US" sz="1800" dirty="0" err="1">
                <a:latin typeface="Consolas" pitchFamily="49" charset="0"/>
              </a:rPr>
              <a:t>getSymbol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token's position within the source file.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Position </a:t>
            </a:r>
            <a:r>
              <a:rPr lang="en-US" sz="1800" dirty="0" err="1">
                <a:latin typeface="Consolas" pitchFamily="49" charset="0"/>
              </a:rPr>
              <a:t>getPosition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string representation for the token.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String </a:t>
            </a:r>
            <a:r>
              <a:rPr lang="en-US" sz="1800" dirty="0" err="1">
                <a:latin typeface="Consolas" pitchFamily="49" charset="0"/>
              </a:rPr>
              <a:t>getText</a:t>
            </a:r>
            <a:r>
              <a:rPr lang="en-US" sz="1800" dirty="0">
                <a:latin typeface="Consolas" pitchFamily="49" charset="0"/>
              </a:rPr>
              <a:t>()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Class </a:t>
            </a:r>
            <a:r>
              <a:rPr lang="en-US" dirty="0">
                <a:latin typeface="Consolas" panose="020B0609020204030204" pitchFamily="49" charset="0"/>
              </a:rPr>
              <a:t>Token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Token</a:t>
            </a:r>
            <a:r>
              <a:rPr lang="en-US" dirty="0"/>
              <a:t> is implemented in two separate classes.</a:t>
            </a:r>
          </a:p>
          <a:p>
            <a:r>
              <a:rPr lang="en-US" dirty="0"/>
              <a:t>An abstract, generic class that can be instantiated with any </a:t>
            </a:r>
            <a:r>
              <a:rPr lang="en-US" dirty="0">
                <a:latin typeface="Consolas" panose="020B0609020204030204" pitchFamily="49" charset="0"/>
              </a:rPr>
              <a:t>Symbol</a:t>
            </a:r>
            <a:r>
              <a:rPr lang="en-US" dirty="0"/>
              <a:t> enum class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public abstract class AbstractToken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&lt;Symbol extends Enum&lt;Symbol&gt;&gt;</a:t>
            </a:r>
          </a:p>
          <a:p>
            <a:r>
              <a:rPr lang="en-US" dirty="0"/>
              <a:t>A concrete class that instantiates the generic class using the </a:t>
            </a:r>
            <a:r>
              <a:rPr lang="en-US" dirty="0">
                <a:latin typeface="Consolas" panose="020B0609020204030204" pitchFamily="49" charset="0"/>
              </a:rPr>
              <a:t>Symbol</a:t>
            </a:r>
            <a:r>
              <a:rPr lang="en-US" dirty="0"/>
              <a:t> enum class for CPRL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public class Token extends AbstractToken&lt;Symbol&gt;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20149" y="4953000"/>
            <a:ext cx="650370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AbstractToken</a:t>
            </a:r>
            <a:r>
              <a:rPr lang="en-US" dirty="0"/>
              <a:t> is reusable on compiler</a:t>
            </a:r>
          </a:p>
          <a:p>
            <a:pPr algn="l"/>
            <a:r>
              <a:rPr lang="en-US" dirty="0"/>
              <a:t>projects other than a compiler for CPRL.</a:t>
            </a:r>
          </a:p>
        </p:txBody>
      </p:sp>
    </p:spTree>
    <p:extLst>
      <p:ext uri="{BB962C8B-B14F-4D97-AF65-F5344CB8AC3E}">
        <p14:creationId xmlns:p14="http://schemas.microsoft.com/office/powerpoint/2010/main" val="2544755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>
                <a:latin typeface="Consolas" panose="020B0609020204030204" pitchFamily="49" charset="0"/>
              </a:rPr>
              <a:t>ErrorHandler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for consistency in error reporting.</a:t>
            </a:r>
          </a:p>
          <a:p>
            <a:r>
              <a:rPr lang="en-US" dirty="0"/>
              <a:t>Key methods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/**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Returns true if errors have been reported by the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error handler.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*/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public </a:t>
            </a:r>
            <a:r>
              <a:rPr lang="en-US" sz="1800" dirty="0" err="1">
                <a:latin typeface="Consolas" panose="020B0609020204030204" pitchFamily="49" charset="0"/>
              </a:rPr>
              <a:t>boolean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errorsExist</a:t>
            </a:r>
            <a:r>
              <a:rPr lang="en-US" sz="1800" dirty="0">
                <a:latin typeface="Consolas" panose="020B0609020204030204" pitchFamily="49" charset="0"/>
              </a:rPr>
              <a:t>()</a:t>
            </a:r>
          </a:p>
          <a:p>
            <a:pPr marL="457200" lvl="1" indent="0">
              <a:spcBef>
                <a:spcPts val="2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/**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Reports the error.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@throws </a:t>
            </a:r>
            <a:r>
              <a:rPr lang="en-US" sz="1800" dirty="0" err="1">
                <a:latin typeface="Consolas" panose="020B0609020204030204" pitchFamily="49" charset="0"/>
              </a:rPr>
              <a:t>FatalException</a:t>
            </a:r>
            <a:r>
              <a:rPr lang="en-US" sz="1800" dirty="0">
                <a:latin typeface="Consolas" panose="020B0609020204030204" pitchFamily="49" charset="0"/>
              </a:rPr>
              <a:t> if the number of errors exceeds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                       the maximum.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*/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public void </a:t>
            </a:r>
            <a:r>
              <a:rPr lang="en-US" sz="1800" dirty="0" err="1">
                <a:latin typeface="Consolas" panose="020B0609020204030204" pitchFamily="49" charset="0"/>
              </a:rPr>
              <a:t>reportError</a:t>
            </a:r>
            <a:r>
              <a:rPr lang="en-US" sz="1800" dirty="0">
                <a:latin typeface="Consolas" panose="020B0609020204030204" pitchFamily="49" charset="0"/>
              </a:rPr>
              <a:t>(CompilerException 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0F05040F-3DD5-4422-8E21-6095A5B4132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1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>
                <a:latin typeface="Consolas" panose="020B0609020204030204" pitchFamily="49" charset="0"/>
              </a:rPr>
              <a:t>ErrorHandler</a:t>
            </a:r>
            <a:r>
              <a:rPr lang="en-US" dirty="0"/>
              <a:t> for Parser Version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1 of the parser does not implement error recovery.  When an error is encountered, the parser will print an error message and then exit.</a:t>
            </a:r>
          </a:p>
          <a:p>
            <a:r>
              <a:rPr lang="en-US" dirty="0"/>
              <a:t>Version 2 of the parser (Chapter 7) implements error recovery, whereby the parser will attempt to discover and report multiple errors within a single source program.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0F05040F-3DD5-4422-8E21-6095A5B4132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44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58AF6-A719-DA81-B048-0FF73A8FA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>
                <a:latin typeface="Consolas" panose="020B0609020204030204" pitchFamily="49" charset="0"/>
              </a:rPr>
              <a:t>TokenBuffer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370D7-1ADC-576C-B84A-5E2D5BD57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Scanner</a:t>
            </a:r>
            <a:r>
              <a:rPr lang="en-US" dirty="0"/>
              <a:t> creates the tokens for the parser, but occasionally the parser needs to see several tokens into the future.</a:t>
            </a:r>
          </a:p>
          <a:p>
            <a:r>
              <a:rPr lang="en-US" dirty="0"/>
              <a:t>We accomplish this by storing the tokens in a bounded circular buffer.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F9A7FC-52C5-C0FF-EE6A-6720F2029E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0C5460-BEA7-0AE4-5867-AD9504B8AD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257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58AF6-A719-DA81-B048-0FF73A8FA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>
                <a:latin typeface="Consolas" panose="020B0609020204030204" pitchFamily="49" charset="0"/>
              </a:rPr>
              <a:t>TokenBuffer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sz="2400" dirty="0">
                <a:latin typeface="+mn-lt"/>
              </a:rPr>
              <a:t>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370D7-1ADC-576C-B84A-5E2D5BD57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 and key methods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/**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Construct buffer with the specified capacity.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*/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public </a:t>
            </a:r>
            <a:r>
              <a:rPr lang="en-US" sz="1800" dirty="0" err="1">
                <a:latin typeface="Consolas" panose="020B0609020204030204" pitchFamily="49" charset="0"/>
              </a:rPr>
              <a:t>TokenBuffer</a:t>
            </a:r>
            <a:r>
              <a:rPr lang="en-US" sz="1800" dirty="0">
                <a:latin typeface="Consolas" panose="020B0609020204030204" pitchFamily="49" charset="0"/>
              </a:rPr>
              <a:t>(int capacity)</a:t>
            </a:r>
          </a:p>
          <a:p>
            <a:pPr marL="457200" lvl="1" indent="0">
              <a:spcBef>
                <a:spcPts val="2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/**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Return the token at index </a:t>
            </a:r>
            <a:r>
              <a:rPr lang="en-US" sz="1800" dirty="0" err="1">
                <a:latin typeface="Consolas" panose="020B0609020204030204" pitchFamily="49" charset="0"/>
              </a:rPr>
              <a:t>i.</a:t>
            </a:r>
            <a:r>
              <a:rPr lang="en-US" sz="1800" dirty="0">
                <a:latin typeface="Consolas" panose="020B0609020204030204" pitchFamily="49" charset="0"/>
              </a:rPr>
              <a:t>  Does not remove the token.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*/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Token get(int i)</a:t>
            </a:r>
          </a:p>
          <a:p>
            <a:pPr marL="457200" lvl="1" indent="0">
              <a:spcBef>
                <a:spcPts val="2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/**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Add a token to the buffer.  Overwrites if buffer is full.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*/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void add(Token token)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F9A7FC-52C5-C0FF-EE6A-6720F2029E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0C5460-BEA7-0AE4-5867-AD9504B8AD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</a:t>
            </a:r>
            <a:br>
              <a:rPr lang="en-US" dirty="0"/>
            </a:br>
            <a:r>
              <a:rPr lang="en-US" sz="2400" dirty="0"/>
              <a:t>(Lexical Analyzer)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Scanner</a:t>
            </a:r>
            <a:r>
              <a:rPr lang="en-US" dirty="0"/>
              <a:t> is essentially a type of iterator that steps through the tokens in a source file one token at a time.</a:t>
            </a:r>
          </a:p>
          <a:p>
            <a:pPr lvl="1"/>
            <a:r>
              <a:rPr lang="en-US" dirty="0"/>
              <a:t>Consumes characters from the source code file as it constructs the tokens.</a:t>
            </a:r>
          </a:p>
          <a:p>
            <a:pPr lvl="1"/>
            <a:r>
              <a:rPr lang="en-US" dirty="0"/>
              <a:t>Removes extraneous white space and comments.</a:t>
            </a:r>
          </a:p>
          <a:p>
            <a:pPr lvl="1"/>
            <a:r>
              <a:rPr lang="en-US" dirty="0"/>
              <a:t>Reports any errors.</a:t>
            </a:r>
          </a:p>
          <a:p>
            <a:pPr lvl="1"/>
            <a:r>
              <a:rPr lang="en-US" dirty="0"/>
              <a:t>Gets individual characters from class Source as input.</a:t>
            </a:r>
          </a:p>
          <a:p>
            <a:pPr lvl="1"/>
            <a:r>
              <a:rPr lang="en-US" dirty="0"/>
              <a:t>Produces tokens (to be consumed by the parser) as output.</a:t>
            </a:r>
          </a:p>
          <a:p>
            <a:r>
              <a:rPr lang="en-US" dirty="0"/>
              <a:t>At any point during the iteration you can examine the current token and several tokens into the future before advancing to the token.</a:t>
            </a:r>
          </a:p>
        </p:txBody>
      </p:sp>
      <p:sp>
        <p:nvSpPr>
          <p:cNvPr id="922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10B8BEB-5AFE-4A87-A7C7-1B3042329691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4CABC-5706-DCCE-BBBE-CF9ADE70D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75638-2B26-D7A1-BF9D-09120DF50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role of lexical analysis or scanning is to identify the basic lexical units of the language, which are called the symbols or tokens of the language.</a:t>
            </a:r>
          </a:p>
          <a:p>
            <a:r>
              <a:rPr lang="en-US" dirty="0"/>
              <a:t>Primary class for lexical analysis: </a:t>
            </a:r>
            <a:r>
              <a:rPr lang="en-US" dirty="0">
                <a:latin typeface="Consolas" panose="020B0609020204030204" pitchFamily="49" charset="0"/>
              </a:rPr>
              <a:t>Scanner</a:t>
            </a:r>
          </a:p>
          <a:p>
            <a:r>
              <a:rPr lang="en-US" dirty="0"/>
              <a:t>Helper classes</a:t>
            </a:r>
          </a:p>
          <a:p>
            <a:pPr lvl="1"/>
            <a:r>
              <a:rPr lang="en-US" dirty="0"/>
              <a:t>in package </a:t>
            </a:r>
            <a:r>
              <a:rPr lang="en-US" dirty="0" err="1">
                <a:latin typeface="Consolas" panose="020B0609020204030204" pitchFamily="49" charset="0"/>
              </a:rPr>
              <a:t>edu.citadel.compiler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sz="1800" dirty="0"/>
              <a:t>(for any compiler project)</a:t>
            </a:r>
            <a:endParaRPr lang="en-US" sz="1800" dirty="0">
              <a:latin typeface="Consolas" panose="020B0609020204030204" pitchFamily="49" charset="0"/>
            </a:endParaRPr>
          </a:p>
          <a:p>
            <a:pPr lvl="2">
              <a:spcBef>
                <a:spcPts val="100"/>
              </a:spcBef>
            </a:pPr>
            <a:r>
              <a:rPr lang="en-US" dirty="0">
                <a:latin typeface="Consolas" panose="020B0609020204030204" pitchFamily="49" charset="0"/>
              </a:rPr>
              <a:t>Position</a:t>
            </a:r>
            <a:r>
              <a:rPr lang="en-US" dirty="0"/>
              <a:t>		</a:t>
            </a:r>
            <a:r>
              <a:rPr lang="en-US" sz="2200" dirty="0">
                <a:latin typeface="Consolas" panose="020B0609020204030204" pitchFamily="49" charset="0"/>
              </a:rPr>
              <a:t>•</a:t>
            </a:r>
            <a:r>
              <a:rPr lang="en-US" dirty="0"/>
              <a:t>  </a:t>
            </a:r>
            <a:r>
              <a:rPr lang="en-US" dirty="0">
                <a:latin typeface="Consolas" panose="020B0609020204030204" pitchFamily="49" charset="0"/>
              </a:rPr>
              <a:t>Source</a:t>
            </a:r>
          </a:p>
          <a:p>
            <a:pPr lvl="2">
              <a:spcBef>
                <a:spcPts val="100"/>
              </a:spcBef>
            </a:pPr>
            <a:r>
              <a:rPr lang="en-US" dirty="0">
                <a:latin typeface="Consolas" panose="020B0609020204030204" pitchFamily="49" charset="0"/>
              </a:rPr>
              <a:t>ErrorHandler</a:t>
            </a:r>
            <a:r>
              <a:rPr lang="en-US" dirty="0"/>
              <a:t>		</a:t>
            </a:r>
            <a:r>
              <a:rPr lang="en-US" sz="2200" dirty="0">
                <a:latin typeface="Consolas" panose="020B0609020204030204" pitchFamily="49" charset="0"/>
              </a:rPr>
              <a:t>•</a:t>
            </a:r>
            <a:r>
              <a:rPr lang="en-US" sz="1800" dirty="0"/>
              <a:t>  </a:t>
            </a:r>
            <a:r>
              <a:rPr lang="en-US" dirty="0" err="1">
                <a:latin typeface="Consolas" panose="020B0609020204030204" pitchFamily="49" charset="0"/>
              </a:rPr>
              <a:t>AbstractToken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in package </a:t>
            </a:r>
            <a:r>
              <a:rPr lang="en-US" dirty="0" err="1">
                <a:latin typeface="Consolas" panose="020B0609020204030204" pitchFamily="49" charset="0"/>
              </a:rPr>
              <a:t>edu.citadel.cprl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sz="1800" dirty="0"/>
              <a:t>(specific to CPRL)</a:t>
            </a:r>
            <a:endParaRPr lang="en-US" sz="1800" dirty="0">
              <a:latin typeface="Consolas" panose="020B0609020204030204" pitchFamily="49" charset="0"/>
            </a:endParaRPr>
          </a:p>
          <a:p>
            <a:pPr lvl="2">
              <a:spcBef>
                <a:spcPts val="100"/>
              </a:spcBef>
            </a:pPr>
            <a:r>
              <a:rPr lang="en-US" dirty="0">
                <a:latin typeface="Consolas" panose="020B0609020204030204" pitchFamily="49" charset="0"/>
              </a:rPr>
              <a:t>Symbol</a:t>
            </a:r>
            <a:r>
              <a:rPr lang="en-US" dirty="0"/>
              <a:t>		</a:t>
            </a:r>
            <a:r>
              <a:rPr lang="en-US" sz="2200" dirty="0">
                <a:latin typeface="Consolas" panose="020B0609020204030204" pitchFamily="49" charset="0"/>
              </a:rPr>
              <a:t>•</a:t>
            </a:r>
            <a:r>
              <a:rPr lang="en-US" sz="1800" dirty="0"/>
              <a:t>  </a:t>
            </a:r>
            <a:r>
              <a:rPr lang="en-US" dirty="0">
                <a:latin typeface="Consolas" panose="020B0609020204030204" pitchFamily="49" charset="0"/>
              </a:rPr>
              <a:t>Token</a:t>
            </a:r>
          </a:p>
          <a:p>
            <a:pPr lvl="2"/>
            <a:r>
              <a:rPr lang="en-US" dirty="0" err="1">
                <a:latin typeface="Consolas" panose="020B0609020204030204" pitchFamily="49" charset="0"/>
              </a:rPr>
              <a:t>TokenBuffer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35656E-BE7E-A445-1519-BCC5416964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8AEE7A-C761-4A0B-1EB2-046E6B46A8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93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024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4765E4B-6754-4330-80FA-608A8D8C15ED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Source</a:t>
            </a:r>
            <a:r>
              <a:rPr lang="en-US" dirty="0"/>
              <a:t> and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Scanner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3658064" y="4692641"/>
            <a:ext cx="1828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r>
              <a:rPr lang="en-US" sz="1800" dirty="0"/>
              <a:t>Scanner</a:t>
            </a:r>
          </a:p>
        </p:txBody>
      </p:sp>
      <p:cxnSp>
        <p:nvCxnSpPr>
          <p:cNvPr id="10246" name="AutoShape 5"/>
          <p:cNvCxnSpPr>
            <a:cxnSpLocks noChangeShapeType="1"/>
            <a:stCxn id="10247" idx="2"/>
            <a:endCxn id="10245" idx="0"/>
          </p:cNvCxnSpPr>
          <p:nvPr/>
        </p:nvCxnSpPr>
        <p:spPr bwMode="auto">
          <a:xfrm>
            <a:off x="4571673" y="4268865"/>
            <a:ext cx="791" cy="42377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0247" name="Text Box 6"/>
          <p:cNvSpPr txBox="1">
            <a:spLocks noChangeArrowheads="1"/>
          </p:cNvSpPr>
          <p:nvPr/>
        </p:nvSpPr>
        <p:spPr bwMode="auto">
          <a:xfrm>
            <a:off x="109714" y="3898891"/>
            <a:ext cx="8923918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800" dirty="0">
                <a:latin typeface="Consolas" pitchFamily="49" charset="0"/>
              </a:rPr>
              <a:t>'y'   ' '   ':'   '='   ' '   'x'   ' '   '+'   ' '   '1'   '0'   '0'</a:t>
            </a:r>
          </a:p>
        </p:txBody>
      </p:sp>
      <p:cxnSp>
        <p:nvCxnSpPr>
          <p:cNvPr id="10248" name="AutoShape 7"/>
          <p:cNvCxnSpPr>
            <a:cxnSpLocks noChangeShapeType="1"/>
            <a:stCxn id="10245" idx="2"/>
            <a:endCxn id="10259" idx="0"/>
          </p:cNvCxnSpPr>
          <p:nvPr/>
        </p:nvCxnSpPr>
        <p:spPr bwMode="auto">
          <a:xfrm flipH="1">
            <a:off x="4572000" y="5149841"/>
            <a:ext cx="464" cy="5000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7" name="Group 6"/>
          <p:cNvGrpSpPr/>
          <p:nvPr/>
        </p:nvGrpSpPr>
        <p:grpSpPr>
          <a:xfrm>
            <a:off x="196941" y="5649912"/>
            <a:ext cx="8750118" cy="369974"/>
            <a:chOff x="228600" y="5649912"/>
            <a:chExt cx="8750118" cy="369974"/>
          </a:xfrm>
        </p:grpSpPr>
        <p:sp>
          <p:nvSpPr>
            <p:cNvPr id="10254" name="Text Box 9"/>
            <p:cNvSpPr txBox="1">
              <a:spLocks noChangeArrowheads="1"/>
            </p:cNvSpPr>
            <p:nvPr/>
          </p:nvSpPr>
          <p:spPr bwMode="auto">
            <a:xfrm>
              <a:off x="228600" y="5649912"/>
              <a:ext cx="2197718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identifier [“</a:t>
              </a:r>
              <a:r>
                <a:rPr lang="en-US" sz="1800" dirty="0">
                  <a:latin typeface="Consolas" pitchFamily="49" charset="0"/>
                </a:rPr>
                <a:t>y</a:t>
              </a:r>
              <a:r>
                <a:rPr lang="en-US" sz="1800" dirty="0"/>
                <a:t>”, (1, 1)]</a:t>
              </a:r>
            </a:p>
          </p:txBody>
        </p:sp>
        <p:sp>
          <p:nvSpPr>
            <p:cNvPr id="10255" name="Text Box 10"/>
            <p:cNvSpPr txBox="1">
              <a:spLocks noChangeArrowheads="1"/>
            </p:cNvSpPr>
            <p:nvPr/>
          </p:nvSpPr>
          <p:spPr bwMode="auto">
            <a:xfrm>
              <a:off x="2470892" y="5649955"/>
              <a:ext cx="1169988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>
                  <a:latin typeface="Consolas" pitchFamily="49" charset="0"/>
                </a:rPr>
                <a:t>:=</a:t>
              </a:r>
              <a:r>
                <a:rPr lang="en-US" sz="1800" dirty="0"/>
                <a:t> [(1, 3)]</a:t>
              </a:r>
            </a:p>
          </p:txBody>
        </p:sp>
        <p:sp>
          <p:nvSpPr>
            <p:cNvPr id="10256" name="Text Box 11"/>
            <p:cNvSpPr txBox="1">
              <a:spLocks noChangeArrowheads="1"/>
            </p:cNvSpPr>
            <p:nvPr/>
          </p:nvSpPr>
          <p:spPr bwMode="auto">
            <a:xfrm>
              <a:off x="3685454" y="5649955"/>
              <a:ext cx="1504951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id [“</a:t>
              </a:r>
              <a:r>
                <a:rPr lang="en-US" sz="1800" dirty="0">
                  <a:latin typeface="Consolas" pitchFamily="49" charset="0"/>
                </a:rPr>
                <a:t>x</a:t>
              </a:r>
              <a:r>
                <a:rPr lang="en-US" sz="1800" dirty="0"/>
                <a:t>”, (1, 6)]</a:t>
              </a:r>
            </a:p>
          </p:txBody>
        </p:sp>
        <p:sp>
          <p:nvSpPr>
            <p:cNvPr id="10257" name="Text Box 12"/>
            <p:cNvSpPr txBox="1">
              <a:spLocks noChangeArrowheads="1"/>
            </p:cNvSpPr>
            <p:nvPr/>
          </p:nvSpPr>
          <p:spPr bwMode="auto">
            <a:xfrm>
              <a:off x="5234979" y="5649955"/>
              <a:ext cx="1042988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>
                  <a:latin typeface="Consolas" pitchFamily="49" charset="0"/>
                </a:rPr>
                <a:t>+</a:t>
              </a:r>
              <a:r>
                <a:rPr lang="en-US" sz="1800" dirty="0"/>
                <a:t> [(1, 8)]</a:t>
              </a:r>
            </a:p>
          </p:txBody>
        </p:sp>
        <p:sp>
          <p:nvSpPr>
            <p:cNvPr id="10258" name="Text Box 13"/>
            <p:cNvSpPr txBox="1">
              <a:spLocks noChangeArrowheads="1"/>
            </p:cNvSpPr>
            <p:nvPr/>
          </p:nvSpPr>
          <p:spPr bwMode="auto">
            <a:xfrm>
              <a:off x="6322542" y="5649912"/>
              <a:ext cx="265617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intLiteral [(“</a:t>
              </a:r>
              <a:r>
                <a:rPr lang="en-US" sz="1800" dirty="0">
                  <a:latin typeface="Consolas" pitchFamily="49" charset="0"/>
                </a:rPr>
                <a:t>100</a:t>
              </a:r>
              <a:r>
                <a:rPr lang="en-US" sz="1800" dirty="0"/>
                <a:t>”, (1, 10)]</a:t>
              </a:r>
            </a:p>
          </p:txBody>
        </p:sp>
      </p:grpSp>
      <p:sp>
        <p:nvSpPr>
          <p:cNvPr id="10259" name="AutoShape 14"/>
          <p:cNvSpPr>
            <a:spLocks noChangeArrowheads="1"/>
          </p:cNvSpPr>
          <p:nvPr/>
        </p:nvSpPr>
        <p:spPr bwMode="auto">
          <a:xfrm>
            <a:off x="4480560" y="5649912"/>
            <a:ext cx="182880" cy="182880"/>
          </a:xfrm>
          <a:prstGeom prst="diamond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 sz="1800"/>
          </a:p>
        </p:txBody>
      </p:sp>
      <p:sp>
        <p:nvSpPr>
          <p:cNvPr id="10250" name="Rectangle 16"/>
          <p:cNvSpPr>
            <a:spLocks noChangeArrowheads="1"/>
          </p:cNvSpPr>
          <p:nvPr/>
        </p:nvSpPr>
        <p:spPr bwMode="auto">
          <a:xfrm>
            <a:off x="3658064" y="2984491"/>
            <a:ext cx="1828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r>
              <a:rPr lang="en-US" sz="1800" dirty="0"/>
              <a:t>Source</a:t>
            </a:r>
          </a:p>
        </p:txBody>
      </p:sp>
      <p:sp>
        <p:nvSpPr>
          <p:cNvPr id="10251" name="AutoShape 17"/>
          <p:cNvSpPr>
            <a:spLocks noChangeArrowheads="1"/>
          </p:cNvSpPr>
          <p:nvPr/>
        </p:nvSpPr>
        <p:spPr bwMode="auto">
          <a:xfrm>
            <a:off x="3719668" y="1476564"/>
            <a:ext cx="1705596" cy="1147369"/>
          </a:xfrm>
          <a:prstGeom prst="flowChartDocumen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r>
              <a:rPr lang="en-US" sz="1800" dirty="0"/>
              <a:t>source</a:t>
            </a:r>
          </a:p>
          <a:p>
            <a:r>
              <a:rPr lang="en-US" sz="1800" dirty="0"/>
              <a:t>code file</a:t>
            </a:r>
          </a:p>
          <a:p>
            <a:r>
              <a:rPr lang="en-US" sz="1800" dirty="0">
                <a:latin typeface="Consolas" pitchFamily="49" charset="0"/>
              </a:rPr>
              <a:t>y := x + 100</a:t>
            </a:r>
          </a:p>
        </p:txBody>
      </p:sp>
      <p:cxnSp>
        <p:nvCxnSpPr>
          <p:cNvPr id="10252" name="AutoShape 18"/>
          <p:cNvCxnSpPr>
            <a:cxnSpLocks noChangeShapeType="1"/>
            <a:stCxn id="10251" idx="2"/>
            <a:endCxn id="10250" idx="0"/>
          </p:cNvCxnSpPr>
          <p:nvPr/>
        </p:nvCxnSpPr>
        <p:spPr bwMode="auto">
          <a:xfrm flipH="1">
            <a:off x="4572464" y="2548079"/>
            <a:ext cx="2" cy="4364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0253" name="AutoShape 19"/>
          <p:cNvCxnSpPr>
            <a:cxnSpLocks noChangeShapeType="1"/>
            <a:stCxn id="10250" idx="2"/>
            <a:endCxn id="10247" idx="0"/>
          </p:cNvCxnSpPr>
          <p:nvPr/>
        </p:nvCxnSpPr>
        <p:spPr bwMode="auto">
          <a:xfrm flipH="1">
            <a:off x="4571673" y="3441691"/>
            <a:ext cx="791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C4A3415-EC00-4856-B5D0-6DDBFF7E714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Constructor and Methods</a:t>
            </a:r>
            <a:br>
              <a:rPr lang="en-US" dirty="0"/>
            </a:br>
            <a:r>
              <a:rPr lang="en-US" dirty="0"/>
              <a:t>for class </a:t>
            </a:r>
            <a:r>
              <a:rPr lang="en-US" dirty="0">
                <a:latin typeface="Consolas" panose="020B0609020204030204" pitchFamily="49" charset="0"/>
              </a:rPr>
              <a:t>Scanner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6" y="1363663"/>
            <a:ext cx="8412480" cy="4935537"/>
          </a:xfrm>
        </p:spPr>
        <p:txBody>
          <a:bodyPr lIns="182880" tIns="91440"/>
          <a:lstStyle/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Construct scanner with its associated source, number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of lookahead tokens, and error handler.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Scanner(Source </a:t>
            </a:r>
            <a:r>
              <a:rPr lang="en-US" sz="1800" dirty="0" err="1">
                <a:latin typeface="Consolas" pitchFamily="49" charset="0"/>
              </a:rPr>
              <a:t>source</a:t>
            </a:r>
            <a:r>
              <a:rPr lang="en-US" sz="1800" dirty="0">
                <a:latin typeface="Consolas" pitchFamily="49" charset="0"/>
              </a:rPr>
              <a:t>, int k, ErrorHandler </a:t>
            </a:r>
            <a:r>
              <a:rPr lang="en-US" sz="1800" dirty="0" err="1">
                <a:latin typeface="Consolas" pitchFamily="49" charset="0"/>
              </a:rPr>
              <a:t>errorHandler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throws </a:t>
            </a:r>
            <a:r>
              <a:rPr lang="en-US" sz="1800" dirty="0" err="1">
                <a:latin typeface="Consolas" pitchFamily="49" charset="0"/>
              </a:rPr>
              <a:t>IOException</a:t>
            </a: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The current token; equivalent to lookahead(1).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Token </a:t>
            </a:r>
            <a:r>
              <a:rPr lang="en-US" sz="1800" dirty="0" err="1">
                <a:latin typeface="Consolas" pitchFamily="49" charset="0"/>
              </a:rPr>
              <a:t>getToken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The current symbol; equivalent to lookahead(1).</a:t>
            </a:r>
            <a:r>
              <a:rPr lang="en-US" sz="1800" dirty="0" err="1">
                <a:latin typeface="Consolas" pitchFamily="49" charset="0"/>
              </a:rPr>
              <a:t>getSymbol</a:t>
            </a:r>
            <a:r>
              <a:rPr lang="en-US" sz="1800" dirty="0">
                <a:latin typeface="Consolas" pitchFamily="49" charset="0"/>
              </a:rPr>
              <a:t>().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Symbol </a:t>
            </a:r>
            <a:r>
              <a:rPr lang="en-US" sz="1800" dirty="0" err="1">
                <a:latin typeface="Consolas" pitchFamily="49" charset="0"/>
              </a:rPr>
              <a:t>getSymbol</a:t>
            </a:r>
            <a:r>
              <a:rPr lang="en-US" sz="1800" dirty="0">
                <a:latin typeface="Consolas" pitchFamily="49" charset="0"/>
              </a:rPr>
              <a:t>()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C4A3415-EC00-4856-B5D0-6DDBFF7E7146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Constructor and Methods</a:t>
            </a:r>
            <a:br>
              <a:rPr lang="en-US" dirty="0"/>
            </a:br>
            <a:r>
              <a:rPr lang="en-US" dirty="0"/>
              <a:t>for class </a:t>
            </a:r>
            <a:r>
              <a:rPr lang="en-US" dirty="0">
                <a:latin typeface="Consolas" panose="020B0609020204030204" pitchFamily="49" charset="0"/>
              </a:rPr>
              <a:t>Scanner</a:t>
            </a:r>
            <a:r>
              <a:rPr lang="en-US" sz="2400" dirty="0">
                <a:latin typeface="+mn-lt"/>
              </a:rPr>
              <a:t> (continued)</a:t>
            </a:r>
            <a:endParaRPr lang="en-US" dirty="0">
              <a:latin typeface="+mn-lt"/>
            </a:endParaRP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363663"/>
            <a:ext cx="8321040" cy="4935537"/>
          </a:xfrm>
        </p:spPr>
        <p:txBody>
          <a:bodyPr lIns="182880" tIns="91440"/>
          <a:lstStyle/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The current text; equivalent to lookahead(1).</a:t>
            </a:r>
            <a:r>
              <a:rPr lang="en-US" sz="1800" dirty="0" err="1">
                <a:latin typeface="Consolas" pitchFamily="49" charset="0"/>
              </a:rPr>
              <a:t>getText</a:t>
            </a:r>
            <a:r>
              <a:rPr lang="en-US" sz="1800" dirty="0">
                <a:latin typeface="Consolas" pitchFamily="49" charset="0"/>
              </a:rPr>
              <a:t>().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String </a:t>
            </a:r>
            <a:r>
              <a:rPr lang="en-US" sz="1800" dirty="0" err="1">
                <a:latin typeface="Consolas" pitchFamily="49" charset="0"/>
              </a:rPr>
              <a:t>getText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The current position; equivalent to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lookahead(1).</a:t>
            </a:r>
            <a:r>
              <a:rPr lang="en-US" sz="1800" dirty="0" err="1">
                <a:latin typeface="Consolas" pitchFamily="49" charset="0"/>
              </a:rPr>
              <a:t>getPosition</a:t>
            </a:r>
            <a:r>
              <a:rPr lang="en-US" sz="1800" dirty="0">
                <a:latin typeface="Consolas" pitchFamily="49" charset="0"/>
              </a:rPr>
              <a:t>().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Position </a:t>
            </a:r>
            <a:r>
              <a:rPr lang="en-US" sz="1800" dirty="0" err="1">
                <a:latin typeface="Consolas" pitchFamily="49" charset="0"/>
              </a:rPr>
              <a:t>getPosition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</a:t>
            </a:r>
            <a:r>
              <a:rPr lang="en-US" sz="1800" dirty="0" err="1">
                <a:latin typeface="Consolas" pitchFamily="49" charset="0"/>
              </a:rPr>
              <a:t>ith</a:t>
            </a:r>
            <a:r>
              <a:rPr lang="en-US" sz="1800" dirty="0">
                <a:latin typeface="Consolas" pitchFamily="49" charset="0"/>
              </a:rPr>
              <a:t> lookahead token.  Valid parameter values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are in the range 1..k; i.e., the first (current) lookahead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token is lookahead(1).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Token lookahead(int i)</a:t>
            </a:r>
          </a:p>
        </p:txBody>
      </p:sp>
    </p:spTree>
    <p:extLst>
      <p:ext uri="{BB962C8B-B14F-4D97-AF65-F5344CB8AC3E}">
        <p14:creationId xmlns:p14="http://schemas.microsoft.com/office/powerpoint/2010/main" val="22190168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C4A3415-EC00-4856-B5D0-6DDBFF7E7146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Constructor and Methods</a:t>
            </a:r>
            <a:br>
              <a:rPr lang="en-US" dirty="0"/>
            </a:br>
            <a:r>
              <a:rPr lang="en-US" dirty="0"/>
              <a:t>for class </a:t>
            </a:r>
            <a:r>
              <a:rPr lang="en-US" dirty="0">
                <a:latin typeface="Consolas" panose="020B0609020204030204" pitchFamily="49" charset="0"/>
              </a:rPr>
              <a:t>Scanner</a:t>
            </a:r>
            <a:r>
              <a:rPr lang="en-US" sz="2400" dirty="0">
                <a:latin typeface="+mn-lt"/>
              </a:rPr>
              <a:t> (continued)</a:t>
            </a:r>
            <a:endParaRPr lang="en-US" dirty="0">
              <a:latin typeface="+mn-lt"/>
            </a:endParaRP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363663"/>
            <a:ext cx="8321040" cy="4935537"/>
          </a:xfrm>
        </p:spPr>
        <p:txBody>
          <a:bodyPr lIns="182880" tIns="91440"/>
          <a:lstStyle/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Advance the scanner one token.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void advance() throws </a:t>
            </a:r>
            <a:r>
              <a:rPr lang="en-US" sz="1800" dirty="0" err="1">
                <a:latin typeface="Consolas" pitchFamily="49" charset="0"/>
              </a:rPr>
              <a:t>IOException</a:t>
            </a: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next token in the source file.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private Token </a:t>
            </a:r>
            <a:r>
              <a:rPr lang="en-US" sz="1800" dirty="0" err="1">
                <a:latin typeface="Consolas" pitchFamily="49" charset="0"/>
              </a:rPr>
              <a:t>nextToken</a:t>
            </a:r>
            <a:r>
              <a:rPr lang="en-US" sz="1800" dirty="0">
                <a:latin typeface="Consolas" pitchFamily="49" charset="0"/>
              </a:rPr>
              <a:t>() throws </a:t>
            </a:r>
            <a:r>
              <a:rPr lang="en-US" sz="1800" dirty="0" err="1">
                <a:latin typeface="Consolas" pitchFamily="49" charset="0"/>
              </a:rPr>
              <a:t>IOException</a:t>
            </a:r>
            <a:endParaRPr lang="en-US" sz="1800" dirty="0">
              <a:latin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CAFAB4-23CC-6503-3253-2E61499A6CAC}"/>
              </a:ext>
            </a:extLst>
          </p:cNvPr>
          <p:cNvSpPr txBox="1"/>
          <p:nvPr/>
        </p:nvSpPr>
        <p:spPr>
          <a:xfrm>
            <a:off x="838200" y="4050268"/>
            <a:ext cx="3339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note that </a:t>
            </a:r>
            <a:r>
              <a:rPr lang="en-US" sz="1800" dirty="0" err="1"/>
              <a:t>nextToken</a:t>
            </a:r>
            <a:r>
              <a:rPr lang="en-US" sz="1800" dirty="0"/>
              <a:t>() is private</a:t>
            </a:r>
          </a:p>
        </p:txBody>
      </p:sp>
    </p:spTree>
    <p:extLst>
      <p:ext uri="{BB962C8B-B14F-4D97-AF65-F5344CB8AC3E}">
        <p14:creationId xmlns:p14="http://schemas.microsoft.com/office/powerpoint/2010/main" val="1996823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220F1-2058-5AFA-0CEA-6F251E400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</a:t>
            </a:r>
            <a:r>
              <a:rPr lang="en-US" dirty="0">
                <a:latin typeface="Consolas" panose="020B0609020204030204" pitchFamily="49" charset="0"/>
              </a:rPr>
              <a:t>Scanner</a:t>
            </a:r>
            <a:r>
              <a:rPr lang="en-US" dirty="0"/>
              <a:t>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13F39-A336-F633-6EB4-53FEEC42A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300" dirty="0"/>
              <a:t>Methods </a:t>
            </a:r>
            <a:r>
              <a:rPr lang="en-US" sz="2300" dirty="0" err="1">
                <a:latin typeface="Consolas" panose="020B0609020204030204" pitchFamily="49" charset="0"/>
              </a:rPr>
              <a:t>getToken</a:t>
            </a:r>
            <a:r>
              <a:rPr lang="en-US" sz="2300" dirty="0">
                <a:latin typeface="Consolas" panose="020B0609020204030204" pitchFamily="49" charset="0"/>
              </a:rPr>
              <a:t>()</a:t>
            </a:r>
            <a:r>
              <a:rPr lang="en-US" sz="2300" dirty="0"/>
              <a:t>, </a:t>
            </a:r>
            <a:r>
              <a:rPr lang="en-US" sz="2300" dirty="0" err="1">
                <a:latin typeface="Consolas" panose="020B0609020204030204" pitchFamily="49" charset="0"/>
              </a:rPr>
              <a:t>getSymbol</a:t>
            </a:r>
            <a:r>
              <a:rPr lang="en-US" sz="2300" dirty="0">
                <a:latin typeface="Consolas" panose="020B0609020204030204" pitchFamily="49" charset="0"/>
              </a:rPr>
              <a:t>()</a:t>
            </a:r>
            <a:r>
              <a:rPr lang="en-US" sz="2300" dirty="0"/>
              <a:t>, </a:t>
            </a:r>
            <a:r>
              <a:rPr lang="en-US" sz="2300" dirty="0" err="1">
                <a:latin typeface="Consolas" panose="020B0609020204030204" pitchFamily="49" charset="0"/>
              </a:rPr>
              <a:t>getText</a:t>
            </a:r>
            <a:r>
              <a:rPr lang="en-US" sz="2300" dirty="0">
                <a:latin typeface="Consolas" panose="020B0609020204030204" pitchFamily="49" charset="0"/>
              </a:rPr>
              <a:t>()</a:t>
            </a:r>
            <a:r>
              <a:rPr lang="en-US" sz="2300" dirty="0"/>
              <a:t>, and </a:t>
            </a:r>
            <a:r>
              <a:rPr lang="en-US" sz="2300" dirty="0" err="1">
                <a:latin typeface="Consolas" panose="020B0609020204030204" pitchFamily="49" charset="0"/>
              </a:rPr>
              <a:t>getPosition</a:t>
            </a:r>
            <a:r>
              <a:rPr lang="en-US" sz="2300" dirty="0">
                <a:latin typeface="Consolas" panose="020B0609020204030204" pitchFamily="49" charset="0"/>
              </a:rPr>
              <a:t>()</a:t>
            </a:r>
            <a:r>
              <a:rPr lang="en-US" sz="2300" dirty="0"/>
              <a:t> are simply convenience methods.</a:t>
            </a:r>
          </a:p>
          <a:p>
            <a:pPr lvl="1"/>
            <a:r>
              <a:rPr lang="en-US" dirty="0"/>
              <a:t>values can be derived by calling </a:t>
            </a:r>
            <a:r>
              <a:rPr lang="en-US" dirty="0">
                <a:latin typeface="Consolas" panose="020B0609020204030204" pitchFamily="49" charset="0"/>
              </a:rPr>
              <a:t>lookahead(1)</a:t>
            </a:r>
          </a:p>
          <a:p>
            <a:r>
              <a:rPr lang="en-US" sz="2300" dirty="0"/>
              <a:t>Most parsing decisions can be made by using the symbol returned from method </a:t>
            </a:r>
            <a:r>
              <a:rPr lang="en-US" sz="2300" dirty="0" err="1">
                <a:latin typeface="Consolas" panose="020B0609020204030204" pitchFamily="49" charset="0"/>
              </a:rPr>
              <a:t>getSymbol</a:t>
            </a:r>
            <a:r>
              <a:rPr lang="en-US" sz="2300" dirty="0">
                <a:latin typeface="Consolas" panose="020B0609020204030204" pitchFamily="49" charset="0"/>
              </a:rPr>
              <a:t>()</a:t>
            </a:r>
            <a:r>
              <a:rPr lang="en-US" sz="2300" dirty="0"/>
              <a:t>.</a:t>
            </a:r>
          </a:p>
          <a:p>
            <a:r>
              <a:rPr lang="en-US" sz="2300" dirty="0"/>
              <a:t>Occasionally the parser will need to see additional lookahead tokens.</a:t>
            </a:r>
          </a:p>
          <a:p>
            <a:pPr lvl="1"/>
            <a:r>
              <a:rPr lang="en-US" dirty="0"/>
              <a:t>calls </a:t>
            </a:r>
            <a:r>
              <a:rPr lang="en-US" dirty="0">
                <a:latin typeface="Consolas" panose="020B0609020204030204" pitchFamily="49" charset="0"/>
              </a:rPr>
              <a:t>lookahead(2)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lookahead(3)</a:t>
            </a:r>
            <a:r>
              <a:rPr lang="en-US" dirty="0"/>
              <a:t>, etc.</a:t>
            </a:r>
          </a:p>
          <a:p>
            <a:r>
              <a:rPr lang="en-US" sz="2300" dirty="0"/>
              <a:t>Method </a:t>
            </a:r>
            <a:r>
              <a:rPr lang="en-US" sz="2300" dirty="0">
                <a:latin typeface="Consolas" panose="020B0609020204030204" pitchFamily="49" charset="0"/>
              </a:rPr>
              <a:t>advance()</a:t>
            </a:r>
            <a:r>
              <a:rPr lang="en-US" sz="2300" dirty="0"/>
              <a:t> calls </a:t>
            </a:r>
            <a:r>
              <a:rPr lang="en-US" sz="2300" dirty="0" err="1">
                <a:latin typeface="Consolas" panose="020B0609020204030204" pitchFamily="49" charset="0"/>
              </a:rPr>
              <a:t>nextToken</a:t>
            </a:r>
            <a:r>
              <a:rPr lang="en-US" sz="2300" dirty="0">
                <a:latin typeface="Consolas" panose="020B0609020204030204" pitchFamily="49" charset="0"/>
              </a:rPr>
              <a:t>()</a:t>
            </a:r>
            <a:r>
              <a:rPr lang="en-US" sz="2300" dirty="0"/>
              <a:t> and adds the returned token to the token buffer.</a:t>
            </a:r>
          </a:p>
          <a:p>
            <a:r>
              <a:rPr lang="en-US" sz="2300" dirty="0"/>
              <a:t>Method </a:t>
            </a:r>
            <a:r>
              <a:rPr lang="en-US" sz="2300" dirty="0" err="1"/>
              <a:t>nextToken</a:t>
            </a:r>
            <a:r>
              <a:rPr lang="en-US" sz="2300" dirty="0"/>
              <a:t>() is the longest method.</a:t>
            </a:r>
          </a:p>
          <a:p>
            <a:pPr lvl="1"/>
            <a:r>
              <a:rPr lang="en-US" dirty="0"/>
              <a:t>responsible for combining characters into tokens.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A6A79-DB7C-6A81-9BFC-0755381931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41C3D3-14D0-ED4A-98FA-59B3BC893D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410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EAAE956-4ACA-4AAC-8644-244119BE8D7A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 err="1"/>
              <a:t>nextToken</a:t>
            </a:r>
            <a:r>
              <a:rPr lang="en-US" dirty="0">
                <a:latin typeface="Consolas" pitchFamily="49" charset="0"/>
              </a:rPr>
              <a:t>()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 lIns="182880" tIns="45720"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private Token </a:t>
            </a:r>
            <a:r>
              <a:rPr lang="en-US" sz="1750" dirty="0" err="1">
                <a:latin typeface="Consolas" pitchFamily="49" charset="0"/>
              </a:rPr>
              <a:t>nextToken</a:t>
            </a:r>
            <a:r>
              <a:rPr lang="en-US" sz="1750" dirty="0">
                <a:latin typeface="Consolas" pitchFamily="49" charset="0"/>
              </a:rPr>
              <a:t>() throws </a:t>
            </a:r>
            <a:r>
              <a:rPr lang="en-US" sz="1750" dirty="0" err="1">
                <a:latin typeface="Consolas" pitchFamily="49" charset="0"/>
              </a:rPr>
              <a:t>IOException</a:t>
            </a:r>
            <a:endParaRPr lang="en-US" sz="175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var symbol   = </a:t>
            </a:r>
            <a:r>
              <a:rPr lang="en-US" sz="1750" dirty="0" err="1">
                <a:latin typeface="Consolas" pitchFamily="49" charset="0"/>
              </a:rPr>
              <a:t>Symbol.unknown</a:t>
            </a:r>
            <a:r>
              <a:rPr lang="en-US" sz="1750" dirty="0">
                <a:latin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var position = new Position();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var text     = "";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75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try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</a:t>
            </a:r>
            <a:r>
              <a:rPr lang="en-US" sz="1750" dirty="0" err="1">
                <a:latin typeface="Consolas" pitchFamily="49" charset="0"/>
              </a:rPr>
              <a:t>skipWhiteSpace</a:t>
            </a:r>
            <a:r>
              <a:rPr lang="en-US" sz="175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75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// currently at starting character of next token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position = </a:t>
            </a:r>
            <a:r>
              <a:rPr lang="en-US" sz="1750" dirty="0" err="1">
                <a:latin typeface="Consolas" pitchFamily="49" charset="0"/>
              </a:rPr>
              <a:t>source.getCharPosition</a:t>
            </a:r>
            <a:r>
              <a:rPr lang="en-US" sz="175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75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if (</a:t>
            </a:r>
            <a:r>
              <a:rPr lang="en-US" sz="1750" dirty="0" err="1">
                <a:latin typeface="Consolas" pitchFamily="49" charset="0"/>
              </a:rPr>
              <a:t>source.getChar</a:t>
            </a:r>
            <a:r>
              <a:rPr lang="en-US" sz="1750" dirty="0">
                <a:latin typeface="Consolas" pitchFamily="49" charset="0"/>
              </a:rPr>
              <a:t>() == </a:t>
            </a:r>
            <a:r>
              <a:rPr lang="en-US" sz="1750" dirty="0" err="1">
                <a:latin typeface="Consolas" pitchFamily="49" charset="0"/>
              </a:rPr>
              <a:t>Source.EOF</a:t>
            </a:r>
            <a:r>
              <a:rPr lang="en-US" sz="1750" dirty="0">
                <a:latin typeface="Consolas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// set symbol but don't advance source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symbol = Symbol.EOF;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948566" y="5929868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(continued on next page)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EAAE956-4ACA-4AAC-8644-244119BE8D7A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 err="1">
                <a:latin typeface="Consolas" pitchFamily="49" charset="0"/>
              </a:rPr>
              <a:t>nextToken</a:t>
            </a:r>
            <a:r>
              <a:rPr lang="en-US" dirty="0">
                <a:latin typeface="Consolas" pitchFamily="49" charset="0"/>
              </a:rPr>
              <a:t>()</a:t>
            </a:r>
            <a:br>
              <a:rPr lang="en-US" dirty="0">
                <a:latin typeface="Consolas" pitchFamily="49" charset="0"/>
              </a:rPr>
            </a:br>
            <a:r>
              <a:rPr lang="en-US" sz="2400" dirty="0"/>
              <a:t>(continued)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 lIns="91440" tIns="45720"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else if (Character.isLetter((char) </a:t>
            </a:r>
            <a:r>
              <a:rPr lang="en-US" sz="1750" dirty="0" err="1">
                <a:latin typeface="Consolas" pitchFamily="49" charset="0"/>
              </a:rPr>
              <a:t>source.getChar</a:t>
            </a:r>
            <a:r>
              <a:rPr lang="en-US" sz="1750" dirty="0">
                <a:latin typeface="Consolas" pitchFamily="49" charset="0"/>
              </a:rPr>
              <a:t>()))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var idString = scanIdentifier();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symbol = getIdentifierSymbol(idString);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75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if (symbol == Symbol.identifier)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text = idString;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else if (Character.isDigit((char) </a:t>
            </a:r>
            <a:r>
              <a:rPr lang="en-US" sz="1750" dirty="0" err="1">
                <a:latin typeface="Consolas" pitchFamily="49" charset="0"/>
              </a:rPr>
              <a:t>source.getChar</a:t>
            </a:r>
            <a:r>
              <a:rPr lang="en-US" sz="1750" dirty="0">
                <a:latin typeface="Consolas" pitchFamily="49" charset="0"/>
              </a:rPr>
              <a:t>()))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sv-SE" sz="1750" dirty="0">
                <a:latin typeface="Consolas" pitchFamily="49" charset="0"/>
              </a:rPr>
              <a:t>            symbol = Symbol.intLiteral;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sv-SE" sz="1750" dirty="0">
                <a:latin typeface="Consolas" pitchFamily="49" charset="0"/>
              </a:rPr>
              <a:t>            text   = scanIntegerLiteral();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8881" y="5929868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(continued on next page)</a:t>
            </a:r>
          </a:p>
        </p:txBody>
      </p:sp>
    </p:spTree>
    <p:extLst>
      <p:ext uri="{BB962C8B-B14F-4D97-AF65-F5344CB8AC3E}">
        <p14:creationId xmlns:p14="http://schemas.microsoft.com/office/powerpoint/2010/main" val="29986591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F574C79-5C2A-477B-9E6C-CDFA628FBC9A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 err="1">
                <a:latin typeface="Consolas" panose="020B0609020204030204" pitchFamily="49" charset="0"/>
              </a:rPr>
              <a:t>nextToken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sz="2400" dirty="0"/>
              <a:t>(continued – scanning “</a:t>
            </a:r>
            <a:r>
              <a:rPr lang="en-US" sz="2400" dirty="0">
                <a:latin typeface="Consolas" panose="020B0609020204030204" pitchFamily="49" charset="0"/>
              </a:rPr>
              <a:t>+</a:t>
            </a:r>
            <a:r>
              <a:rPr lang="en-US" sz="2400" dirty="0"/>
              <a:t>” and “</a:t>
            </a:r>
            <a:r>
              <a:rPr lang="en-US" sz="2400" dirty="0">
                <a:latin typeface="Consolas" panose="020B0609020204030204" pitchFamily="49" charset="0"/>
              </a:rPr>
              <a:t>-</a:t>
            </a:r>
            <a:r>
              <a:rPr lang="en-US" sz="2400" dirty="0"/>
              <a:t>” symbols)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 lIns="91440" tIns="45720"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else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{ 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switch((char) </a:t>
            </a:r>
            <a:r>
              <a:rPr lang="en-US" sz="1750" dirty="0" err="1">
                <a:latin typeface="Consolas" pitchFamily="49" charset="0"/>
              </a:rPr>
              <a:t>source.getChar</a:t>
            </a:r>
            <a:r>
              <a:rPr lang="en-US" sz="1750" dirty="0">
                <a:latin typeface="Consolas" pitchFamily="49" charset="0"/>
              </a:rPr>
              <a:t>())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case '+' -&gt;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  symbol = Symbol.plus;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  </a:t>
            </a:r>
            <a:r>
              <a:rPr lang="en-US" sz="1750" dirty="0" err="1">
                <a:latin typeface="Consolas" pitchFamily="49" charset="0"/>
              </a:rPr>
              <a:t>source.advance</a:t>
            </a:r>
            <a:r>
              <a:rPr lang="en-US" sz="175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} 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case '-' -&gt;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  symbol = Symbol.minus;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  </a:t>
            </a:r>
            <a:r>
              <a:rPr lang="en-US" sz="1750" dirty="0" err="1">
                <a:latin typeface="Consolas" pitchFamily="49" charset="0"/>
              </a:rPr>
              <a:t>source.advance</a:t>
            </a:r>
            <a:r>
              <a:rPr lang="en-US" sz="175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...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8881" y="5929868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(continued on next page)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461C639-9A6F-4427-B69F-116F47A18B76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 err="1">
                <a:latin typeface="Consolas" panose="020B0609020204030204" pitchFamily="49" charset="0"/>
              </a:rPr>
              <a:t>nextToken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sz="2400" dirty="0"/>
              <a:t>(continued – scanning “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400" dirty="0"/>
              <a:t>” and “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&gt;=</a:t>
            </a:r>
            <a:r>
              <a:rPr lang="en-US" sz="2400" dirty="0"/>
              <a:t> ” symbols)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321040" cy="4935537"/>
          </a:xfrm>
        </p:spPr>
        <p:txBody>
          <a:bodyPr lIns="91440" tIns="45720"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case '&lt;' -&gt;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  </a:t>
            </a:r>
            <a:r>
              <a:rPr lang="en-US" sz="1750" dirty="0" err="1">
                <a:latin typeface="Consolas" pitchFamily="49" charset="0"/>
              </a:rPr>
              <a:t>source.advance</a:t>
            </a:r>
            <a:r>
              <a:rPr lang="en-US" sz="175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  if ((char) </a:t>
            </a:r>
            <a:r>
              <a:rPr lang="en-US" sz="1750" dirty="0" err="1">
                <a:latin typeface="Consolas" pitchFamily="49" charset="0"/>
              </a:rPr>
              <a:t>source.getChar</a:t>
            </a:r>
            <a:r>
              <a:rPr lang="en-US" sz="1750" dirty="0">
                <a:latin typeface="Consolas" pitchFamily="49" charset="0"/>
              </a:rPr>
              <a:t>() == '=')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      symbol = </a:t>
            </a:r>
            <a:r>
              <a:rPr lang="en-US" sz="1750" dirty="0" err="1">
                <a:latin typeface="Consolas" pitchFamily="49" charset="0"/>
              </a:rPr>
              <a:t>Symbol.lessOrEqual</a:t>
            </a:r>
            <a:r>
              <a:rPr lang="en-US" sz="1750" dirty="0">
                <a:latin typeface="Consolas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      </a:t>
            </a:r>
            <a:r>
              <a:rPr lang="en-US" sz="1750" dirty="0" err="1">
                <a:latin typeface="Consolas" pitchFamily="49" charset="0"/>
              </a:rPr>
              <a:t>source.advance</a:t>
            </a:r>
            <a:r>
              <a:rPr lang="en-US" sz="175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  else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      symbol = </a:t>
            </a:r>
            <a:r>
              <a:rPr lang="en-US" sz="1750" dirty="0" err="1">
                <a:latin typeface="Consolas" pitchFamily="49" charset="0"/>
              </a:rPr>
              <a:t>Symbol.lessThan</a:t>
            </a:r>
            <a:r>
              <a:rPr lang="en-US" sz="1750" dirty="0">
                <a:latin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461C639-9A6F-4427-B69F-116F47A18B76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 err="1">
                <a:latin typeface="Consolas" panose="020B0609020204030204" pitchFamily="49" charset="0"/>
              </a:rPr>
              <a:t>nextToken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sz="2400" dirty="0"/>
              <a:t>(continued – returning the token)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321040" cy="4935537"/>
          </a:xfrm>
        </p:spPr>
        <p:txBody>
          <a:bodyPr lIns="91440" tIns="45720"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...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catch (</a:t>
            </a:r>
            <a:r>
              <a:rPr lang="en-US" sz="1750" dirty="0" err="1">
                <a:latin typeface="Consolas" pitchFamily="49" charset="0"/>
              </a:rPr>
              <a:t>ScannerException</a:t>
            </a:r>
            <a:r>
              <a:rPr lang="en-US" sz="1750" dirty="0">
                <a:latin typeface="Consolas" pitchFamily="49" charset="0"/>
              </a:rPr>
              <a:t> e)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...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return new Token(symbol, position, text);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190464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3303385-51F6-4264-8F7A-C6543F3FF07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Position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sz="2300" dirty="0"/>
              <a:t>Class </a:t>
            </a:r>
            <a:r>
              <a:rPr lang="en-US" sz="2300" dirty="0">
                <a:latin typeface="Consolas" pitchFamily="49" charset="0"/>
                <a:cs typeface="Consolas" pitchFamily="49" charset="0"/>
              </a:rPr>
              <a:t>Position</a:t>
            </a:r>
            <a:r>
              <a:rPr lang="en-US" sz="2300" dirty="0"/>
              <a:t> encapsulates the concept of a position in a source file.</a:t>
            </a:r>
          </a:p>
          <a:p>
            <a:pPr lvl="1"/>
            <a:r>
              <a:rPr lang="en-US" dirty="0"/>
              <a:t>used primarily for error reporting</a:t>
            </a:r>
          </a:p>
          <a:p>
            <a:r>
              <a:rPr lang="en-US" sz="2300" dirty="0"/>
              <a:t>The position is characterized by an ordered pair of integers.</a:t>
            </a:r>
          </a:p>
          <a:p>
            <a:pPr lvl="1"/>
            <a:r>
              <a:rPr lang="en-US" dirty="0"/>
              <a:t>line number relative to the source file</a:t>
            </a:r>
          </a:p>
          <a:p>
            <a:pPr lvl="1"/>
            <a:r>
              <a:rPr lang="en-US" dirty="0"/>
              <a:t>character number relative to that line</a:t>
            </a:r>
          </a:p>
          <a:p>
            <a:r>
              <a:rPr lang="en-US" sz="2300" dirty="0"/>
              <a:t>Note: </a:t>
            </a:r>
            <a:r>
              <a:rPr lang="en-US" sz="2300" dirty="0">
                <a:latin typeface="Consolas" pitchFamily="49" charset="0"/>
                <a:cs typeface="Consolas" pitchFamily="49" charset="0"/>
              </a:rPr>
              <a:t>Position</a:t>
            </a:r>
            <a:r>
              <a:rPr lang="en-US" sz="2300" dirty="0"/>
              <a:t> objects are immutable – once created they can’t be modified.</a:t>
            </a:r>
          </a:p>
          <a:p>
            <a:r>
              <a:rPr lang="en-US" sz="2300" dirty="0"/>
              <a:t>Key constructor and methods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public Position(int lineNumber, int </a:t>
            </a:r>
            <a:r>
              <a:rPr lang="en-US" sz="1800" dirty="0" err="1">
                <a:latin typeface="Consolas" pitchFamily="49" charset="0"/>
              </a:rPr>
              <a:t>charNumber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int </a:t>
            </a:r>
            <a:r>
              <a:rPr lang="en-US" sz="1800" dirty="0" err="1">
                <a:latin typeface="Consolas" pitchFamily="49" charset="0"/>
              </a:rPr>
              <a:t>getLineNumber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</a:t>
            </a:r>
            <a:r>
              <a:rPr lang="en-US" sz="1800" dirty="0" err="1">
                <a:latin typeface="Consolas" pitchFamily="49" charset="0"/>
              </a:rPr>
              <a:t>int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getCharNumber</a:t>
            </a:r>
            <a:r>
              <a:rPr lang="en-US" sz="1800" dirty="0">
                <a:latin typeface="Consolas" pitchFamily="49" charset="0"/>
              </a:rPr>
              <a:t>()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1F2014D-88CC-428A-9931-0B53D7274794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2048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Scanning an Integer Literal</a:t>
            </a:r>
          </a:p>
        </p:txBody>
      </p:sp>
      <p:sp>
        <p:nvSpPr>
          <p:cNvPr id="2048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321040" cy="4935537"/>
          </a:xfrm>
          <a:noFill/>
        </p:spPr>
        <p:txBody>
          <a:bodyPr lIns="182880" tIns="91440"/>
          <a:lstStyle/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private String scanIntegerLiteral() throws </a:t>
            </a:r>
            <a:r>
              <a:rPr lang="en-US" sz="1800" dirty="0" err="1">
                <a:latin typeface="Consolas" pitchFamily="49" charset="0"/>
              </a:rPr>
              <a:t>IOException</a:t>
            </a: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assumes that </a:t>
            </a:r>
            <a:r>
              <a:rPr lang="en-US" sz="1800" dirty="0" err="1">
                <a:latin typeface="Consolas" pitchFamily="49" charset="0"/>
              </a:rPr>
              <a:t>source.getChar</a:t>
            </a:r>
            <a:r>
              <a:rPr lang="en-US" sz="1800" dirty="0">
                <a:latin typeface="Consolas" pitchFamily="49" charset="0"/>
              </a:rPr>
              <a:t>() is the first digit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of the integer literal</a:t>
            </a:r>
          </a:p>
          <a:p>
            <a:pPr marL="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clearScanBuffer();</a:t>
            </a:r>
          </a:p>
          <a:p>
            <a:pPr marL="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do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{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scanBuffer.append((char) </a:t>
            </a:r>
            <a:r>
              <a:rPr lang="en-US" sz="1800" dirty="0" err="1">
                <a:latin typeface="Consolas" pitchFamily="49" charset="0"/>
              </a:rPr>
              <a:t>source.getChar</a:t>
            </a:r>
            <a:r>
              <a:rPr lang="en-US" sz="1800" dirty="0">
                <a:latin typeface="Consolas" pitchFamily="49" charset="0"/>
              </a:rPr>
              <a:t>());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source.advance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}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while (Character.isDigit((char) </a:t>
            </a:r>
            <a:r>
              <a:rPr lang="en-US" sz="1800" dirty="0" err="1">
                <a:latin typeface="Consolas" pitchFamily="49" charset="0"/>
              </a:rPr>
              <a:t>source.getChar</a:t>
            </a:r>
            <a:r>
              <a:rPr lang="en-US" sz="1800" dirty="0">
                <a:latin typeface="Consolas" pitchFamily="49" charset="0"/>
              </a:rPr>
              <a:t>()));</a:t>
            </a:r>
          </a:p>
          <a:p>
            <a:pPr marL="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return scanBuffer.toString();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416606E-6EE6-4140-A8B2-3FFF78DBF55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on Scanning an Identifier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363663"/>
            <a:ext cx="8503920" cy="4935537"/>
          </a:xfrm>
        </p:spPr>
        <p:txBody>
          <a:bodyPr/>
          <a:lstStyle/>
          <a:p>
            <a:r>
              <a:rPr lang="en-US" sz="2350" dirty="0"/>
              <a:t>Use a single method to scan all identifiers, including reserved words.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Scans characters in the source file for a valid identifier.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private String scanIdentifier() throws </a:t>
            </a:r>
            <a:r>
              <a:rPr lang="en-US" sz="1800" dirty="0" err="1">
                <a:latin typeface="Consolas" pitchFamily="49" charset="0"/>
              </a:rPr>
              <a:t>IOException</a:t>
            </a:r>
            <a:endParaRPr lang="en-US" sz="1800" dirty="0">
              <a:latin typeface="Consolas" pitchFamily="49" charset="0"/>
            </a:endParaRPr>
          </a:p>
          <a:p>
            <a:r>
              <a:rPr lang="en-US" sz="2350" dirty="0"/>
              <a:t>Use an “efficient” search routine to determine if the identifier is a programmer-defined identifier or a reserved word.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symbol associated with an identifier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(</a:t>
            </a:r>
            <a:r>
              <a:rPr lang="en-US" sz="1800" dirty="0" err="1">
                <a:latin typeface="Consolas" pitchFamily="49" charset="0"/>
              </a:rPr>
              <a:t>Symbol.arrayRW</a:t>
            </a:r>
            <a:r>
              <a:rPr lang="en-US" sz="1800" dirty="0">
                <a:latin typeface="Consolas" pitchFamily="49" charset="0"/>
              </a:rPr>
              <a:t>, </a:t>
            </a:r>
            <a:r>
              <a:rPr lang="en-US" sz="1800" dirty="0" err="1">
                <a:latin typeface="Consolas" pitchFamily="49" charset="0"/>
              </a:rPr>
              <a:t>Symbol.ifRW</a:t>
            </a:r>
            <a:r>
              <a:rPr lang="en-US" sz="1800" dirty="0">
                <a:latin typeface="Consolas" pitchFamily="49" charset="0"/>
              </a:rPr>
              <a:t>, </a:t>
            </a:r>
            <a:r>
              <a:rPr lang="en-US" sz="1800" dirty="0" err="1">
                <a:latin typeface="Consolas" pitchFamily="49" charset="0"/>
              </a:rPr>
              <a:t>Symbol.identifier</a:t>
            </a:r>
            <a:r>
              <a:rPr lang="en-US" sz="1800" dirty="0">
                <a:latin typeface="Consolas" pitchFamily="49" charset="0"/>
              </a:rPr>
              <a:t>, etc.)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private Symbol getIdentifierSymbol(String idString)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EEA000-159B-4321-8DC7-99357BC94DE7}"/>
              </a:ext>
            </a:extLst>
          </p:cNvPr>
          <p:cNvSpPr txBox="1"/>
          <p:nvPr/>
        </p:nvSpPr>
        <p:spPr>
          <a:xfrm>
            <a:off x="1753538" y="5812414"/>
            <a:ext cx="563692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 Appendix F: Searching for Reserved Words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Lexical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several kinds of errors that can be detected by the scanner when processing a source file.  Examples include</a:t>
            </a:r>
          </a:p>
          <a:p>
            <a:pPr lvl="1"/>
            <a:r>
              <a:rPr lang="en-US" dirty="0"/>
              <a:t>failure to properly close a character or string literal</a:t>
            </a:r>
            <a:br>
              <a:rPr lang="en-US" dirty="0"/>
            </a:br>
            <a:r>
              <a:rPr lang="en-US" dirty="0"/>
              <a:t>(e.g., encountering an end-of-line before a closing quote)</a:t>
            </a:r>
          </a:p>
          <a:p>
            <a:pPr lvl="1"/>
            <a:r>
              <a:rPr lang="en-US" dirty="0"/>
              <a:t>encountering a character that does not start a valid symbol</a:t>
            </a:r>
            <a:br>
              <a:rPr lang="en-US" dirty="0"/>
            </a:br>
            <a:r>
              <a:rPr lang="en-US" dirty="0"/>
              <a:t>(e.g., ‘</a:t>
            </a:r>
            <a:r>
              <a:rPr lang="en-US" dirty="0">
                <a:latin typeface="Consolas" panose="020B0609020204030204" pitchFamily="49" charset="0"/>
              </a:rPr>
              <a:t>#</a:t>
            </a:r>
            <a:r>
              <a:rPr lang="en-US" dirty="0"/>
              <a:t>’ or ‘</a:t>
            </a:r>
            <a:r>
              <a:rPr lang="en-US" dirty="0">
                <a:latin typeface="Consolas" panose="020B0609020204030204" pitchFamily="49" charset="0"/>
              </a:rPr>
              <a:t>@</a:t>
            </a:r>
            <a:r>
              <a:rPr lang="en-US" dirty="0"/>
              <a:t>’), etc.</a:t>
            </a:r>
          </a:p>
          <a:p>
            <a:r>
              <a:rPr lang="en-US" dirty="0"/>
              <a:t>In general, our compiler will use Java’s exception handling mechanism to signal and report all errors.</a:t>
            </a:r>
          </a:p>
          <a:p>
            <a:r>
              <a:rPr lang="en-US" dirty="0"/>
              <a:t>Lexical errors are encapsulated by class </a:t>
            </a:r>
            <a:r>
              <a:rPr lang="en-US" dirty="0" err="1">
                <a:latin typeface="Consolas" panose="020B0609020204030204" pitchFamily="49" charset="0"/>
              </a:rPr>
              <a:t>ScannerException</a:t>
            </a:r>
            <a:r>
              <a:rPr lang="en-US" dirty="0"/>
              <a:t>, which is defined in package </a:t>
            </a:r>
            <a:r>
              <a:rPr lang="en-US" dirty="0" err="1">
                <a:latin typeface="Consolas" panose="020B0609020204030204" pitchFamily="49" charset="0"/>
              </a:rPr>
              <a:t>edu.citadel.compiler</a:t>
            </a:r>
            <a:r>
              <a:rPr lang="en-US" dirty="0"/>
              <a:t>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271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2E5EF-874D-BAB0-FADD-534D8379F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Scanner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A5D1B-77BC-2D01-86DE-D0BB9F90B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63663"/>
            <a:ext cx="8503920" cy="4935537"/>
          </a:xfrm>
        </p:spPr>
        <p:txBody>
          <a:bodyPr/>
          <a:lstStyle/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private </a:t>
            </a:r>
            <a:r>
              <a:rPr lang="en-US" sz="1800" dirty="0" err="1">
                <a:latin typeface="Consolas" panose="020B0609020204030204" pitchFamily="49" charset="0"/>
              </a:rPr>
              <a:t>ScannerException</a:t>
            </a:r>
            <a:r>
              <a:rPr lang="en-US" sz="1800" dirty="0">
                <a:latin typeface="Consolas" panose="020B0609020204030204" pitchFamily="49" charset="0"/>
              </a:rPr>
              <a:t> error(String </a:t>
            </a:r>
            <a:r>
              <a:rPr lang="en-US" sz="1800" dirty="0" err="1">
                <a:latin typeface="Consolas" panose="020B0609020204030204" pitchFamily="49" charset="0"/>
              </a:rPr>
              <a:t>errorMsg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return error(</a:t>
            </a:r>
            <a:r>
              <a:rPr lang="en-US" sz="1800" dirty="0" err="1">
                <a:latin typeface="Consolas" panose="020B0609020204030204" pitchFamily="49" charset="0"/>
              </a:rPr>
              <a:t>source.getCharPosition</a:t>
            </a:r>
            <a:r>
              <a:rPr lang="en-US" sz="1800" dirty="0">
                <a:latin typeface="Consolas" panose="020B0609020204030204" pitchFamily="49" charset="0"/>
              </a:rPr>
              <a:t>(), </a:t>
            </a:r>
            <a:r>
              <a:rPr lang="en-US" sz="1800" dirty="0" err="1">
                <a:latin typeface="Consolas" panose="020B0609020204030204" pitchFamily="49" charset="0"/>
              </a:rPr>
              <a:t>errorMsg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1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private </a:t>
            </a:r>
            <a:r>
              <a:rPr lang="en-US" sz="1800" dirty="0" err="1">
                <a:latin typeface="Consolas" panose="020B0609020204030204" pitchFamily="49" charset="0"/>
              </a:rPr>
              <a:t>ScannerException</a:t>
            </a:r>
            <a:r>
              <a:rPr lang="en-US" sz="1800" dirty="0">
                <a:latin typeface="Consolas" panose="020B0609020204030204" pitchFamily="49" charset="0"/>
              </a:rPr>
              <a:t> error(Position </a:t>
            </a:r>
            <a:r>
              <a:rPr lang="en-US" sz="1800" dirty="0" err="1">
                <a:latin typeface="Consolas" panose="020B0609020204030204" pitchFamily="49" charset="0"/>
              </a:rPr>
              <a:t>position</a:t>
            </a:r>
            <a:r>
              <a:rPr lang="en-US" sz="1800" dirty="0">
                <a:latin typeface="Consolas" panose="020B0609020204030204" pitchFamily="49" charset="0"/>
              </a:rPr>
              <a:t>, String </a:t>
            </a:r>
            <a:r>
              <a:rPr lang="en-US" sz="1800" dirty="0" err="1">
                <a:latin typeface="Consolas" panose="020B0609020204030204" pitchFamily="49" charset="0"/>
              </a:rPr>
              <a:t>errorMsg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return new </a:t>
            </a:r>
            <a:r>
              <a:rPr lang="en-US" sz="1800" dirty="0" err="1">
                <a:latin typeface="Consolas" panose="020B0609020204030204" pitchFamily="49" charset="0"/>
              </a:rPr>
              <a:t>ScannerException</a:t>
            </a:r>
            <a:r>
              <a:rPr lang="en-US" sz="1800" dirty="0">
                <a:latin typeface="Consolas" panose="020B0609020204030204" pitchFamily="49" charset="0"/>
              </a:rPr>
              <a:t>(position, </a:t>
            </a:r>
            <a:r>
              <a:rPr lang="en-US" sz="1800" dirty="0" err="1">
                <a:latin typeface="Consolas" panose="020B0609020204030204" pitchFamily="49" charset="0"/>
              </a:rPr>
              <a:t>errorMsg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1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0497F2-AE33-ED8E-A518-FE95CA6F4C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40FAA0-18C8-BD11-F0C6-203E195232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515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Lexical Errors in Method</a:t>
            </a:r>
            <a:br>
              <a:rPr lang="en-US" dirty="0"/>
            </a:br>
            <a:r>
              <a:rPr lang="en-US" dirty="0" err="1">
                <a:latin typeface="Consolas" panose="020B0609020204030204" pitchFamily="49" charset="0"/>
              </a:rPr>
              <a:t>nextToken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tIns="91440"/>
          <a:lstStyle/>
          <a:p>
            <a:pPr marL="18288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catch (</a:t>
            </a:r>
            <a:r>
              <a:rPr lang="en-US" sz="1800" dirty="0" err="1">
                <a:latin typeface="Consolas" panose="020B0609020204030204" pitchFamily="49" charset="0"/>
              </a:rPr>
              <a:t>ScannerException</a:t>
            </a:r>
            <a:r>
              <a:rPr lang="en-US" sz="1800" dirty="0">
                <a:latin typeface="Consolas" panose="020B0609020204030204" pitchFamily="49" charset="0"/>
              </a:rPr>
              <a:t> e)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</a:rPr>
              <a:t>errorHandler.reportError</a:t>
            </a:r>
            <a:r>
              <a:rPr lang="en-US" sz="1800" dirty="0">
                <a:latin typeface="Consolas" panose="020B0609020204030204" pitchFamily="49" charset="0"/>
              </a:rPr>
              <a:t>(e);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// set symbol to either EOF or unknown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symbol = </a:t>
            </a:r>
            <a:r>
              <a:rPr lang="en-US" sz="1800" dirty="0" err="1">
                <a:latin typeface="Consolas" panose="020B0609020204030204" pitchFamily="49" charset="0"/>
              </a:rPr>
              <a:t>source.getChar</a:t>
            </a:r>
            <a:r>
              <a:rPr lang="en-US" sz="1800" dirty="0">
                <a:latin typeface="Consolas" panose="020B0609020204030204" pitchFamily="49" charset="0"/>
              </a:rPr>
              <a:t>() == </a:t>
            </a:r>
            <a:r>
              <a:rPr lang="en-US" sz="1800" dirty="0" err="1">
                <a:latin typeface="Consolas" panose="020B0609020204030204" pitchFamily="49" charset="0"/>
              </a:rPr>
              <a:t>Source.EOF</a:t>
            </a:r>
            <a:r>
              <a:rPr lang="en-US" sz="1800" dirty="0">
                <a:latin typeface="Consolas" panose="020B0609020204030204" pitchFamily="49" charset="0"/>
              </a:rPr>
              <a:t> ? Symbol.EOF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                       : </a:t>
            </a:r>
            <a:r>
              <a:rPr lang="en-US" sz="1800" dirty="0" err="1">
                <a:latin typeface="Consolas" panose="020B0609020204030204" pitchFamily="49" charset="0"/>
              </a:rPr>
              <a:t>Symbol.unknown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4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F6FB7-F9B1-725E-420F-1509E47E4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Assertions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48C76-7A4C-7084-6F1A-AACC5A8CD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several checks for internal consistency throughout the compiler, most of which make use of Java assertions.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assert Character.isDigit((char) </a:t>
            </a:r>
            <a:r>
              <a:rPr lang="en-US" sz="1800" dirty="0" err="1">
                <a:latin typeface="Consolas" panose="020B0609020204030204" pitchFamily="49" charset="0"/>
              </a:rPr>
              <a:t>source.getChar</a:t>
            </a:r>
            <a:r>
              <a:rPr lang="en-US" sz="1800" dirty="0">
                <a:latin typeface="Consolas" panose="020B0609020204030204" pitchFamily="49" charset="0"/>
              </a:rPr>
              <a:t>()) 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"Check integer literal start for digit at position "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+ </a:t>
            </a:r>
            <a:r>
              <a:rPr lang="en-US" sz="1800" dirty="0" err="1">
                <a:latin typeface="Consolas" panose="020B0609020204030204" pitchFamily="49" charset="0"/>
              </a:rPr>
              <a:t>source.getCharPosition</a:t>
            </a:r>
            <a:r>
              <a:rPr lang="en-US" sz="1800" dirty="0">
                <a:latin typeface="Consolas" panose="020B0609020204030204" pitchFamily="49" charset="0"/>
              </a:rPr>
              <a:t>() + ".";</a:t>
            </a:r>
          </a:p>
          <a:p>
            <a:r>
              <a:rPr lang="en-US" dirty="0"/>
              <a:t>By default, Java assertions are disabled at runtime. They are enabled by a switch to the </a:t>
            </a:r>
            <a:r>
              <a:rPr lang="en-US" dirty="0">
                <a:latin typeface="Consolas" panose="020B0609020204030204" pitchFamily="49" charset="0"/>
              </a:rPr>
              <a:t>java</a:t>
            </a:r>
            <a:r>
              <a:rPr lang="en-US" dirty="0"/>
              <a:t> command.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java -</a:t>
            </a:r>
            <a:r>
              <a:rPr lang="en-US" sz="1800" dirty="0" err="1">
                <a:latin typeface="Consolas" panose="020B0609020204030204" pitchFamily="49" charset="0"/>
              </a:rPr>
              <a:t>ea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MyApplication</a:t>
            </a:r>
            <a:endParaRPr lang="en-US" sz="1800" dirty="0">
              <a:latin typeface="Consolas" panose="020B0609020204030204" pitchFamily="49" charset="0"/>
            </a:endParaRPr>
          </a:p>
          <a:p>
            <a:r>
              <a:rPr lang="en-US" dirty="0"/>
              <a:t>Even when assertion checking is disabled, the assertions remain as useful comments in the code to document runtime assumptions.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2124AF-FB64-6A32-4D60-AA8E1FD22E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F83224-CBFA-35F4-54F1-E34F9DD754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274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FECCE5B-0D52-47BA-AE0E-FEED71F51430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Scanner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304212" cy="4935537"/>
          </a:xfrm>
        </p:spPr>
        <p:txBody>
          <a:bodyPr lIns="91440" tIns="91440"/>
          <a:lstStyle/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</a:t>
            </a:r>
            <a:r>
              <a:rPr lang="en-US" sz="1800" dirty="0" err="1">
                <a:latin typeface="Consolas" pitchFamily="49" charset="0"/>
              </a:rPr>
              <a:t>fileName</a:t>
            </a:r>
            <a:r>
              <a:rPr lang="en-US" sz="1800" dirty="0">
                <a:latin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</a:rPr>
              <a:t>args</a:t>
            </a:r>
            <a:r>
              <a:rPr lang="en-US" sz="1800" dirty="0">
                <a:latin typeface="Consolas" pitchFamily="49" charset="0"/>
              </a:rPr>
              <a:t>[0];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</a:t>
            </a:r>
            <a:r>
              <a:rPr lang="en-US" sz="1800" dirty="0" err="1">
                <a:latin typeface="Consolas" pitchFamily="49" charset="0"/>
              </a:rPr>
              <a:t>errorHandler</a:t>
            </a:r>
            <a:r>
              <a:rPr lang="en-US" sz="1800" dirty="0">
                <a:latin typeface="Consolas" pitchFamily="49" charset="0"/>
              </a:rPr>
              <a:t> = new ErrorHandler();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reader  = new </a:t>
            </a:r>
            <a:r>
              <a:rPr lang="en-US" sz="1800" dirty="0" err="1">
                <a:latin typeface="Consolas" pitchFamily="49" charset="0"/>
              </a:rPr>
              <a:t>FileReader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fileName</a:t>
            </a:r>
            <a:r>
              <a:rPr lang="en-US" sz="1800" dirty="0">
                <a:latin typeface="Consolas" pitchFamily="49" charset="0"/>
              </a:rPr>
              <a:t>, StandardCharsets.UTF_8);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source  = new Source(reader);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scanner = new Scanner(source, 4, </a:t>
            </a:r>
            <a:r>
              <a:rPr lang="en-US" sz="1800" dirty="0" err="1">
                <a:latin typeface="Consolas" pitchFamily="49" charset="0"/>
              </a:rPr>
              <a:t>errorHandler</a:t>
            </a:r>
            <a:r>
              <a:rPr lang="en-US" sz="1800" dirty="0">
                <a:latin typeface="Consolas" pitchFamily="49" charset="0"/>
              </a:rPr>
              <a:t>);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Token </a:t>
            </a:r>
            <a:r>
              <a:rPr lang="en-US" sz="1800" dirty="0" err="1">
                <a:latin typeface="Consolas" pitchFamily="49" charset="0"/>
              </a:rPr>
              <a:t>token</a:t>
            </a:r>
            <a:r>
              <a:rPr lang="en-US" sz="1800" dirty="0">
                <a:latin typeface="Consolas" pitchFamily="49" charset="0"/>
              </a:rPr>
              <a:t>;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do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token = </a:t>
            </a:r>
            <a:r>
              <a:rPr lang="en-US" sz="1800" dirty="0" err="1">
                <a:latin typeface="Consolas" pitchFamily="49" charset="0"/>
              </a:rPr>
              <a:t>scanner.getToken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printToken</a:t>
            </a:r>
            <a:r>
              <a:rPr lang="en-US" sz="1800" dirty="0">
                <a:latin typeface="Consolas" pitchFamily="49" charset="0"/>
              </a:rPr>
              <a:t>(token);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scanner.advance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while (</a:t>
            </a:r>
            <a:r>
              <a:rPr lang="en-US" sz="1800" dirty="0" err="1">
                <a:latin typeface="Consolas" pitchFamily="49" charset="0"/>
              </a:rPr>
              <a:t>token.getSymbol</a:t>
            </a:r>
            <a:r>
              <a:rPr lang="en-US" sz="1800" dirty="0">
                <a:latin typeface="Consolas" pitchFamily="49" charset="0"/>
              </a:rPr>
              <a:t>() != </a:t>
            </a:r>
            <a:r>
              <a:rPr lang="en-US" sz="1800" dirty="0" err="1">
                <a:latin typeface="Consolas" pitchFamily="49" charset="0"/>
              </a:rPr>
              <a:t>Symbol.EOF</a:t>
            </a:r>
            <a:r>
              <a:rPr lang="en-US" sz="1800" dirty="0">
                <a:latin typeface="Consolas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384008-3DB7-420B-8A16-A09D54586693}"/>
              </a:ext>
            </a:extLst>
          </p:cNvPr>
          <p:cNvSpPr txBox="1"/>
          <p:nvPr/>
        </p:nvSpPr>
        <p:spPr>
          <a:xfrm>
            <a:off x="2898881" y="5929868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(continued on next page)</a:t>
            </a:r>
          </a:p>
        </p:txBody>
      </p:sp>
    </p:spTree>
    <p:extLst>
      <p:ext uri="{BB962C8B-B14F-4D97-AF65-F5344CB8AC3E}">
        <p14:creationId xmlns:p14="http://schemas.microsoft.com/office/powerpoint/2010/main" val="19647473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FECCE5B-0D52-47BA-AE0E-FEED71F51430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Scanner</a:t>
            </a:r>
            <a:br>
              <a:rPr lang="en-US" dirty="0">
                <a:cs typeface="Consolas" pitchFamily="49" charset="0"/>
              </a:rPr>
            </a:br>
            <a:r>
              <a:rPr lang="en-US" sz="2400" dirty="0">
                <a:cs typeface="Consolas" pitchFamily="49" charset="0"/>
              </a:rPr>
              <a:t>(continued)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321040" cy="4935537"/>
          </a:xfrm>
        </p:spPr>
        <p:txBody>
          <a:bodyPr lIns="91440" tIns="91440"/>
          <a:lstStyle/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static void printToken(Token token)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out.printf</a:t>
            </a:r>
            <a:r>
              <a:rPr lang="en-US" sz="1800" dirty="0">
                <a:latin typeface="Consolas" pitchFamily="49" charset="0"/>
              </a:rPr>
              <a:t>("line: %2d   char: %2d   token: ",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token.getPosition().</a:t>
            </a:r>
            <a:r>
              <a:rPr lang="en-US" sz="1800" dirty="0" err="1">
                <a:latin typeface="Consolas" pitchFamily="49" charset="0"/>
              </a:rPr>
              <a:t>getLineNumber</a:t>
            </a:r>
            <a:r>
              <a:rPr lang="en-US" sz="1800" dirty="0">
                <a:latin typeface="Consolas" pitchFamily="49" charset="0"/>
              </a:rPr>
              <a:t>(),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token.getPosition().</a:t>
            </a:r>
            <a:r>
              <a:rPr lang="en-US" sz="1800" dirty="0" err="1">
                <a:latin typeface="Consolas" pitchFamily="49" charset="0"/>
              </a:rPr>
              <a:t>getCharNumber</a:t>
            </a:r>
            <a:r>
              <a:rPr lang="en-US" sz="1800" dirty="0">
                <a:latin typeface="Consolas" pitchFamily="49" charset="0"/>
              </a:rPr>
              <a:t>());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var symbol = token.getSymbol();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if (</a:t>
            </a:r>
            <a:r>
              <a:rPr lang="en-US" sz="1800" dirty="0" err="1">
                <a:latin typeface="Consolas" pitchFamily="49" charset="0"/>
              </a:rPr>
              <a:t>symbol.isReservedWord</a:t>
            </a:r>
            <a:r>
              <a:rPr lang="en-US" sz="1800" dirty="0">
                <a:latin typeface="Consolas" pitchFamily="49" charset="0"/>
              </a:rPr>
              <a:t>())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out.print</a:t>
            </a:r>
            <a:r>
              <a:rPr lang="en-US" sz="1800" dirty="0">
                <a:latin typeface="Consolas" pitchFamily="49" charset="0"/>
              </a:rPr>
              <a:t>("Reserved Word -&gt; ");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else if (symbol == Symbol.identifier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|| symbol == Symbol.intLiteral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|| symbol == Symbol.stringLiteral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|| symbol == Symbol.charLiteral)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out.print</a:t>
            </a:r>
            <a:r>
              <a:rPr lang="en-US" sz="1800" dirty="0">
                <a:latin typeface="Consolas" pitchFamily="49" charset="0"/>
              </a:rPr>
              <a:t>(token.getSymbol().toString() + " -&gt; ");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out.println</a:t>
            </a:r>
            <a:r>
              <a:rPr lang="en-US" sz="1800" dirty="0">
                <a:latin typeface="Consolas" pitchFamily="49" charset="0"/>
              </a:rPr>
              <a:t>(token.getText());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168450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DBA1588-8BEC-4F2E-9585-7723F3E72A93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Testing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Scanner</a:t>
            </a:r>
            <a:br>
              <a:rPr lang="en-US" dirty="0"/>
            </a:br>
            <a:r>
              <a:rPr lang="en-US" sz="2400" dirty="0"/>
              <a:t>(Input File is </a:t>
            </a:r>
            <a:r>
              <a:rPr lang="en-US" sz="2400" dirty="0">
                <a:latin typeface="Consolas" pitchFamily="49" charset="0"/>
              </a:rPr>
              <a:t>Correct_01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.cprl</a:t>
            </a:r>
            <a:r>
              <a:rPr lang="en-US" sz="2400" dirty="0"/>
              <a:t> in </a:t>
            </a:r>
            <a:r>
              <a:rPr lang="en-US" sz="2400" dirty="0">
                <a:latin typeface="Consolas" panose="020B0609020204030204" pitchFamily="49" charset="0"/>
              </a:rPr>
              <a:t>ScannerTests</a:t>
            </a:r>
            <a:r>
              <a:rPr lang="en-US" sz="2400" dirty="0"/>
              <a:t>)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2   char:  1   token: Reserved Word -&gt; Boolean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2   char: 11   token: Reserved Word -&gt; Char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2   char: 21   token: Reserved Word -&gt; Integer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2   char: 31   token: Reserved Word -&gt; and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...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7   char: 31   token: Reserved Word -&gt; while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7   char: 41   token: Reserved Word -&gt; write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7   char: 51   token: Reserved Word -&gt; </a:t>
            </a:r>
            <a:r>
              <a:rPr lang="en-US" sz="1800" dirty="0" err="1">
                <a:latin typeface="Consolas" pitchFamily="49" charset="0"/>
              </a:rPr>
              <a:t>writeln</a:t>
            </a:r>
            <a:endParaRPr lang="en-US" sz="1800" dirty="0">
              <a:latin typeface="Consolas" pitchFamily="49" charset="0"/>
            </a:endParaRP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10   char:  1   token: +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10   char:  6   token: -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10   char: 11   token: *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10   char: 16   token: /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13   char:  1   token: =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13   char:  5   token: !=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13   char: 10   token: &lt;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13   char: 14   token: &lt;=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680440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EB50381-AE14-4ED2-87C6-90E09AB3D48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Source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Source</a:t>
            </a:r>
            <a:r>
              <a:rPr lang="en-US" dirty="0"/>
              <a:t> is essentially a type of iterator that steps through the characters in a source file one character at a time.  At any point during the iteration you can examine the current character and its position within the source file before advancing to the next character.</a:t>
            </a:r>
          </a:p>
          <a:p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Source</a:t>
            </a:r>
          </a:p>
          <a:p>
            <a:pPr lvl="1"/>
            <a:r>
              <a:rPr lang="en-US" dirty="0"/>
              <a:t>Encapsulates a source file reader</a:t>
            </a:r>
          </a:p>
          <a:p>
            <a:pPr lvl="1"/>
            <a:r>
              <a:rPr lang="en-US" dirty="0"/>
              <a:t>Maintains the position of each character in the source file</a:t>
            </a:r>
          </a:p>
          <a:p>
            <a:pPr lvl="1"/>
            <a:r>
              <a:rPr lang="en-US" dirty="0"/>
              <a:t>Input: a </a:t>
            </a:r>
            <a:r>
              <a:rPr lang="en-US" dirty="0">
                <a:latin typeface="Consolas" panose="020B0609020204030204" pitchFamily="49" charset="0"/>
              </a:rPr>
              <a:t>Reader</a:t>
            </a:r>
            <a:r>
              <a:rPr lang="en-US" dirty="0"/>
              <a:t> (usually a </a:t>
            </a:r>
            <a:r>
              <a:rPr lang="en-US" dirty="0" err="1">
                <a:latin typeface="Consolas" panose="020B0609020204030204" pitchFamily="49" charset="0"/>
              </a:rPr>
              <a:t>FileReader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Output: individual characters and their position within the file</a:t>
            </a:r>
          </a:p>
          <a:p>
            <a:r>
              <a:rPr lang="en-US" dirty="0"/>
              <a:t>Constructor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public Source(Reader </a:t>
            </a:r>
            <a:r>
              <a:rPr lang="en-US" sz="1800" dirty="0" err="1">
                <a:latin typeface="Consolas" panose="020B0609020204030204" pitchFamily="49" charset="0"/>
              </a:rPr>
              <a:t>sourceReader</a:t>
            </a:r>
            <a:r>
              <a:rPr lang="en-US" sz="1800" dirty="0">
                <a:latin typeface="Consolas" panose="020B0609020204030204" pitchFamily="49" charset="0"/>
              </a:rPr>
              <a:t>) throws </a:t>
            </a:r>
            <a:r>
              <a:rPr lang="en-US" sz="1800" dirty="0" err="1">
                <a:latin typeface="Consolas" panose="020B0609020204030204" pitchFamily="49" charset="0"/>
              </a:rPr>
              <a:t>IOException</a:t>
            </a:r>
            <a:endParaRPr lang="en-US" sz="180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B81080D8-87AF-4D84-9EFE-38CD5993419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Source</a:t>
            </a:r>
            <a:r>
              <a:rPr lang="en-US" dirty="0"/>
              <a:t>: Key Methods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363663"/>
            <a:ext cx="8229600" cy="4935537"/>
          </a:xfrm>
        </p:spPr>
        <p:txBody>
          <a:bodyPr lIns="182880" tIns="91440"/>
          <a:lstStyle/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current character (as an </a:t>
            </a:r>
            <a:r>
              <a:rPr lang="en-US" sz="1800" dirty="0" err="1">
                <a:latin typeface="Consolas" pitchFamily="49" charset="0"/>
              </a:rPr>
              <a:t>int</a:t>
            </a:r>
            <a:r>
              <a:rPr lang="en-US" sz="1800" dirty="0">
                <a:latin typeface="Consolas" pitchFamily="49" charset="0"/>
              </a:rPr>
              <a:t>) in the source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file.  Returns EOF if the end of file has been reached.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</a:t>
            </a:r>
            <a:r>
              <a:rPr lang="en-US" sz="1800" dirty="0" err="1">
                <a:latin typeface="Consolas" pitchFamily="49" charset="0"/>
              </a:rPr>
              <a:t>int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getChar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position (line number, char number) of the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current character in the source file.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Position </a:t>
            </a:r>
            <a:r>
              <a:rPr lang="en-US" sz="1800" dirty="0" err="1">
                <a:latin typeface="Consolas" pitchFamily="49" charset="0"/>
              </a:rPr>
              <a:t>getCharPosition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Advance to the next character in the source file.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void advance() throws </a:t>
            </a:r>
            <a:r>
              <a:rPr lang="en-US" sz="1800" dirty="0" err="1">
                <a:latin typeface="Consolas" pitchFamily="49" charset="0"/>
              </a:rPr>
              <a:t>IOException</a:t>
            </a:r>
            <a:endParaRPr lang="en-US" sz="18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FECCE5B-0D52-47BA-AE0E-FEED71F5143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Source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321040" cy="4935537"/>
          </a:xfrm>
        </p:spPr>
        <p:txBody>
          <a:bodyPr lIns="182880" tIns="45720" rIns="91440"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</a:t>
            </a:r>
            <a:r>
              <a:rPr lang="en-US" sz="1800" dirty="0" err="1">
                <a:latin typeface="Consolas" pitchFamily="49" charset="0"/>
              </a:rPr>
              <a:t>fileName</a:t>
            </a:r>
            <a:r>
              <a:rPr lang="en-US" sz="1800" dirty="0">
                <a:latin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</a:rPr>
              <a:t>args</a:t>
            </a:r>
            <a:r>
              <a:rPr lang="en-US" sz="1800" dirty="0">
                <a:latin typeface="Consolas" pitchFamily="49" charset="0"/>
              </a:rPr>
              <a:t>[0];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reader   = new </a:t>
            </a:r>
            <a:r>
              <a:rPr lang="en-US" sz="1800" dirty="0" err="1">
                <a:latin typeface="Consolas" pitchFamily="49" charset="0"/>
              </a:rPr>
              <a:t>FileReader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fileName</a:t>
            </a:r>
            <a:r>
              <a:rPr lang="en-US" sz="1800" dirty="0">
                <a:latin typeface="Consolas" pitchFamily="49" charset="0"/>
              </a:rPr>
              <a:t>, StandardCharsets.UTF_8);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source   = new Source(reader);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out      = new </a:t>
            </a:r>
            <a:r>
              <a:rPr lang="en-US" sz="1800" dirty="0" err="1">
                <a:latin typeface="Consolas" pitchFamily="49" charset="0"/>
              </a:rPr>
              <a:t>PrintStream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System.out</a:t>
            </a:r>
            <a:r>
              <a:rPr lang="en-US" sz="1800" dirty="0">
                <a:latin typeface="Consolas" pitchFamily="49" charset="0"/>
              </a:rPr>
              <a:t>, true,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                   StandardCharsets.UTF_8);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while (</a:t>
            </a:r>
            <a:r>
              <a:rPr lang="en-US" sz="1800" dirty="0" err="1">
                <a:latin typeface="Consolas" pitchFamily="49" charset="0"/>
              </a:rPr>
              <a:t>source.getChar</a:t>
            </a:r>
            <a:r>
              <a:rPr lang="en-US" sz="1800" dirty="0">
                <a:latin typeface="Consolas" pitchFamily="49" charset="0"/>
              </a:rPr>
              <a:t>() != </a:t>
            </a:r>
            <a:r>
              <a:rPr lang="en-US" sz="1800" dirty="0" err="1">
                <a:latin typeface="Consolas" pitchFamily="49" charset="0"/>
              </a:rPr>
              <a:t>Source.EOF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int c = </a:t>
            </a:r>
            <a:r>
              <a:rPr lang="en-US" sz="1800" dirty="0" err="1">
                <a:latin typeface="Consolas" pitchFamily="49" charset="0"/>
              </a:rPr>
              <a:t>source.getChar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if (c == '\n')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out.println</a:t>
            </a:r>
            <a:r>
              <a:rPr lang="en-US" sz="1800" dirty="0">
                <a:latin typeface="Consolas" pitchFamily="49" charset="0"/>
              </a:rPr>
              <a:t>("\\n\t" + </a:t>
            </a:r>
            <a:r>
              <a:rPr lang="en-US" sz="1800" dirty="0" err="1">
                <a:latin typeface="Consolas" pitchFamily="49" charset="0"/>
              </a:rPr>
              <a:t>source.getCharPosition</a:t>
            </a:r>
            <a:r>
              <a:rPr lang="en-US" sz="1800" dirty="0">
                <a:latin typeface="Consolas" pitchFamily="49" charset="0"/>
              </a:rPr>
              <a:t>());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else if (c != '\r')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out.println</a:t>
            </a:r>
            <a:r>
              <a:rPr lang="en-US" sz="1800" dirty="0">
                <a:latin typeface="Consolas" pitchFamily="49" charset="0"/>
              </a:rPr>
              <a:t>((char) c + "\t" + </a:t>
            </a:r>
            <a:r>
              <a:rPr lang="en-US" sz="1800" dirty="0" err="1">
                <a:latin typeface="Consolas" pitchFamily="49" charset="0"/>
              </a:rPr>
              <a:t>source.getCharPosition</a:t>
            </a:r>
            <a:r>
              <a:rPr lang="en-US" sz="1800" dirty="0">
                <a:latin typeface="Consolas" pitchFamily="49" charset="0"/>
              </a:rPr>
              <a:t>());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source.advance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DBA1588-8BEC-4F2E-9585-7723F3E72A9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Testing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Source</a:t>
            </a:r>
            <a:br>
              <a:rPr lang="en-US" dirty="0"/>
            </a:br>
            <a:r>
              <a:rPr lang="en-US" sz="2400" dirty="0"/>
              <a:t>(Input File is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Source.java</a:t>
            </a:r>
            <a:r>
              <a:rPr lang="en-US" sz="2400" dirty="0"/>
              <a:t>)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   line 1, character 1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a   line 1, character 2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c   line 1, character 3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k   line 1, character 4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a   line 1, character 5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g   line 1, character 6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e   line 1, character 7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line 1, character 8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e   line 1, character 9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d   line 1, character 10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u   line 1, character 11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.   line 1, character 12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c   line 1, character 13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i</a:t>
            </a:r>
            <a:r>
              <a:rPr lang="en-US" sz="1800" dirty="0">
                <a:latin typeface="Consolas" pitchFamily="49" charset="0"/>
              </a:rPr>
              <a:t>   line 1, character 14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t   line 1, character 15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a   line 1, character 16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...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1128D6-E553-B35E-50EC-B3484B457B45}"/>
              </a:ext>
            </a:extLst>
          </p:cNvPr>
          <p:cNvSpPr txBox="1"/>
          <p:nvPr/>
        </p:nvSpPr>
        <p:spPr>
          <a:xfrm>
            <a:off x="4419600" y="3198168"/>
            <a:ext cx="338746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000" dirty="0"/>
              <a:t>read first character vertically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©</a:t>
            </a:r>
            <a:r>
              <a:rPr lang="en-US" dirty="0" err="1"/>
              <a:t>SoftMoore</a:t>
            </a:r>
            <a:r>
              <a:rPr lang="en-US" dirty="0"/>
              <a:t> Consulting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DCBA3F9D-DCDD-4644-B721-AFCF89D2589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</a:t>
            </a:r>
            <a:br>
              <a:rPr lang="en-US" dirty="0"/>
            </a:br>
            <a:r>
              <a:rPr lang="en-US" sz="2400" dirty="0"/>
              <a:t>(a.k.a. Token Type)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term </a:t>
            </a:r>
            <a:r>
              <a:rPr lang="en-US" b="1" dirty="0"/>
              <a:t>symbol</a:t>
            </a:r>
            <a:r>
              <a:rPr lang="en-US" dirty="0"/>
              <a:t> will be used to refer to the basic lexical units returned by the scanner.  From the perspective of the parser, these are the terminal symbols.</a:t>
            </a:r>
          </a:p>
          <a:p>
            <a:r>
              <a:rPr lang="en-US" dirty="0"/>
              <a:t>Symbols include</a:t>
            </a:r>
          </a:p>
          <a:p>
            <a:pPr lvl="1"/>
            <a:r>
              <a:rPr lang="en-US" dirty="0"/>
              <a:t>reserved words (“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”, “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”, “proc”, …)</a:t>
            </a:r>
          </a:p>
          <a:p>
            <a:pPr lvl="1"/>
            <a:r>
              <a:rPr lang="en-US" dirty="0"/>
              <a:t>operators and punctuation (“</a:t>
            </a:r>
            <a:r>
              <a:rPr lang="en-US" dirty="0">
                <a:latin typeface="Consolas" panose="020B0609020204030204" pitchFamily="49" charset="0"/>
              </a:rPr>
              <a:t>:=</a:t>
            </a:r>
            <a:r>
              <a:rPr lang="en-US" dirty="0"/>
              <a:t>”, “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”, “</a:t>
            </a:r>
            <a:r>
              <a:rPr lang="en-US" dirty="0">
                <a:latin typeface="Consolas" panose="020B0609020204030204" pitchFamily="49" charset="0"/>
              </a:rPr>
              <a:t>;</a:t>
            </a:r>
            <a:r>
              <a:rPr lang="en-US" dirty="0"/>
              <a:t>”, …), </a:t>
            </a:r>
          </a:p>
          <a:p>
            <a:pPr lvl="1"/>
            <a:r>
              <a:rPr lang="en-US" dirty="0"/>
              <a:t>identifiers</a:t>
            </a:r>
          </a:p>
          <a:p>
            <a:pPr lvl="1"/>
            <a:r>
              <a:rPr lang="en-US" dirty="0"/>
              <a:t>integer literals</a:t>
            </a:r>
          </a:p>
          <a:p>
            <a:pPr lvl="1"/>
            <a:r>
              <a:rPr lang="en-US" dirty="0"/>
              <a:t>special scanning symbols </a:t>
            </a:r>
            <a:r>
              <a:rPr lang="en-US" dirty="0">
                <a:latin typeface="Consolas" panose="020B0609020204030204" pitchFamily="49" charset="0"/>
              </a:rPr>
              <a:t>EOF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unknown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4CF7CFEA-5ECC-4F38-BB82-67344E0A874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Symbol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 lIns="182880" tIns="91440"/>
          <a:lstStyle/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enum Symbol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reserved words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BooleanRW("Boolean"),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IntegerRW("Integer"),</a:t>
            </a:r>
          </a:p>
          <a:p>
            <a:pPr marL="91440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...</a:t>
            </a:r>
          </a:p>
          <a:p>
            <a:pPr marL="91440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whileRW("while"),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writeRW("write"),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writelnRW("writeln"),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arithmetic operator symbols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plus("+"),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minus("-"),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times("*"),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divide("/"),</a:t>
            </a:r>
          </a:p>
        </p:txBody>
      </p:sp>
      <p:sp>
        <p:nvSpPr>
          <p:cNvPr id="12294" name="Rectangle 4"/>
          <p:cNvSpPr>
            <a:spLocks noChangeArrowheads="1"/>
          </p:cNvSpPr>
          <p:nvPr/>
        </p:nvSpPr>
        <p:spPr bwMode="auto">
          <a:xfrm>
            <a:off x="3222272" y="5929226"/>
            <a:ext cx="2699457" cy="3699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r>
              <a:rPr lang="en-US" sz="1800" dirty="0"/>
              <a:t>(continued on next slide)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ftMoore2">
  <a:themeElements>
    <a:clrScheme name="">
      <a:dk1>
        <a:srgbClr val="000099"/>
      </a:dk1>
      <a:lt1>
        <a:srgbClr val="FFFFFF"/>
      </a:lt1>
      <a:dk2>
        <a:srgbClr val="CBCBCB"/>
      </a:dk2>
      <a:lt2>
        <a:srgbClr val="000000"/>
      </a:lt2>
      <a:accent1>
        <a:srgbClr val="009999"/>
      </a:accent1>
      <a:accent2>
        <a:srgbClr val="FF9933"/>
      </a:accent2>
      <a:accent3>
        <a:srgbClr val="FFFFFF"/>
      </a:accent3>
      <a:accent4>
        <a:srgbClr val="000082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SoftMoor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ftMoore2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oore2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ftMoore2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C:\JMoore\Training\SoftMoore2.pot</Template>
  <TotalTime>4476</TotalTime>
  <Words>3338</Words>
  <Application>Microsoft Office PowerPoint</Application>
  <PresentationFormat>On-screen Show (4:3)</PresentationFormat>
  <Paragraphs>597</Paragraphs>
  <Slides>38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Consolas</vt:lpstr>
      <vt:lpstr>Times New Roman</vt:lpstr>
      <vt:lpstr>SoftMoore2</vt:lpstr>
      <vt:lpstr>Lexical Analysis (a.k.a. Scanning)</vt:lpstr>
      <vt:lpstr>Lexical Analysis</vt:lpstr>
      <vt:lpstr>Class Position</vt:lpstr>
      <vt:lpstr>Class Source</vt:lpstr>
      <vt:lpstr>Class Source: Key Methods</vt:lpstr>
      <vt:lpstr>Testing Class Source</vt:lpstr>
      <vt:lpstr>Results of Testing Class Source (Input File is Source.java)</vt:lpstr>
      <vt:lpstr>Symbol (a.k.a. Token Type)</vt:lpstr>
      <vt:lpstr>Enum Class Symbol</vt:lpstr>
      <vt:lpstr>Enum Class Symbol (continued)</vt:lpstr>
      <vt:lpstr>Token</vt:lpstr>
      <vt:lpstr>Examples: Text Associated with Symbols</vt:lpstr>
      <vt:lpstr>Class Token: Key Methods</vt:lpstr>
      <vt:lpstr>Implementing Class Token</vt:lpstr>
      <vt:lpstr>Class ErrorHandler</vt:lpstr>
      <vt:lpstr>Using ErrorHandler for Parser Version 1</vt:lpstr>
      <vt:lpstr>Class TokenBuffer</vt:lpstr>
      <vt:lpstr>Class TokenBuffer (continued)</vt:lpstr>
      <vt:lpstr>Scanner (Lexical Analyzer)</vt:lpstr>
      <vt:lpstr>Classes Source and Scanner</vt:lpstr>
      <vt:lpstr>Key Constructor and Methods for class Scanner</vt:lpstr>
      <vt:lpstr>Key Constructor and Methods for class Scanner (continued)</vt:lpstr>
      <vt:lpstr>Key Constructor and Methods for class Scanner (continued)</vt:lpstr>
      <vt:lpstr>Description of Scanner Methods</vt:lpstr>
      <vt:lpstr>Method nextToken()</vt:lpstr>
      <vt:lpstr>Method nextToken() (continued)</vt:lpstr>
      <vt:lpstr>Method nextToken() (continued – scanning “+” and “-” symbols)</vt:lpstr>
      <vt:lpstr>Method nextToken() (continued – scanning “&gt;” and “&gt;= ” symbols)</vt:lpstr>
      <vt:lpstr>Method nextToken() (continued – returning the token)</vt:lpstr>
      <vt:lpstr>Example: Scanning an Integer Literal</vt:lpstr>
      <vt:lpstr>Tips on Scanning an Identifier</vt:lpstr>
      <vt:lpstr>Lexical Errors</vt:lpstr>
      <vt:lpstr>Creating Scanner Exceptions</vt:lpstr>
      <vt:lpstr>Handling Lexical Errors in Method nextToken()</vt:lpstr>
      <vt:lpstr>Using Assertions</vt:lpstr>
      <vt:lpstr>Testing Class Scanner</vt:lpstr>
      <vt:lpstr>Testing Class Scanner (continued)</vt:lpstr>
      <vt:lpstr>Results of Testing Class Scanner (Input File is Correct_01.cprl in ScannerTests)</vt:lpstr>
    </vt:vector>
  </TitlesOfParts>
  <Company>SoftMoore Consulting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Lexical Analysis</dc:title>
  <dc:creator>John I. Moore, Jr.</dc:creator>
  <cp:lastModifiedBy>John Moore</cp:lastModifiedBy>
  <cp:revision>147</cp:revision>
  <cp:lastPrinted>2020-08-13T10:42:41Z</cp:lastPrinted>
  <dcterms:created xsi:type="dcterms:W3CDTF">2005-01-15T15:50:49Z</dcterms:created>
  <dcterms:modified xsi:type="dcterms:W3CDTF">2023-06-14T20:14:30Z</dcterms:modified>
</cp:coreProperties>
</file>