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5"/>
  </p:notesMasterIdLst>
  <p:handoutMasterIdLst>
    <p:handoutMasterId r:id="rId66"/>
  </p:handoutMasterIdLst>
  <p:sldIdLst>
    <p:sldId id="256" r:id="rId2"/>
    <p:sldId id="290" r:id="rId3"/>
    <p:sldId id="274" r:id="rId4"/>
    <p:sldId id="293" r:id="rId5"/>
    <p:sldId id="286" r:id="rId6"/>
    <p:sldId id="326" r:id="rId7"/>
    <p:sldId id="368" r:id="rId8"/>
    <p:sldId id="327" r:id="rId9"/>
    <p:sldId id="281" r:id="rId10"/>
    <p:sldId id="294" r:id="rId11"/>
    <p:sldId id="328" r:id="rId12"/>
    <p:sldId id="329" r:id="rId13"/>
    <p:sldId id="333" r:id="rId14"/>
    <p:sldId id="369" r:id="rId15"/>
    <p:sldId id="332" r:id="rId16"/>
    <p:sldId id="280" r:id="rId17"/>
    <p:sldId id="334" r:id="rId18"/>
    <p:sldId id="370" r:id="rId19"/>
    <p:sldId id="371" r:id="rId20"/>
    <p:sldId id="262" r:id="rId21"/>
    <p:sldId id="265" r:id="rId22"/>
    <p:sldId id="295" r:id="rId23"/>
    <p:sldId id="296" r:id="rId24"/>
    <p:sldId id="372" r:id="rId25"/>
    <p:sldId id="337" r:id="rId26"/>
    <p:sldId id="338" r:id="rId27"/>
    <p:sldId id="344" r:id="rId28"/>
    <p:sldId id="335" r:id="rId29"/>
    <p:sldId id="345" r:id="rId30"/>
    <p:sldId id="362" r:id="rId31"/>
    <p:sldId id="363" r:id="rId32"/>
    <p:sldId id="364" r:id="rId33"/>
    <p:sldId id="365" r:id="rId34"/>
    <p:sldId id="366" r:id="rId35"/>
    <p:sldId id="367" r:id="rId36"/>
    <p:sldId id="266" r:id="rId37"/>
    <p:sldId id="268" r:id="rId38"/>
    <p:sldId id="330" r:id="rId39"/>
    <p:sldId id="331" r:id="rId40"/>
    <p:sldId id="271" r:id="rId41"/>
    <p:sldId id="311" r:id="rId42"/>
    <p:sldId id="312" r:id="rId43"/>
    <p:sldId id="313" r:id="rId44"/>
    <p:sldId id="321" r:id="rId45"/>
    <p:sldId id="320" r:id="rId46"/>
    <p:sldId id="267" r:id="rId47"/>
    <p:sldId id="317" r:id="rId48"/>
    <p:sldId id="269" r:id="rId49"/>
    <p:sldId id="316" r:id="rId50"/>
    <p:sldId id="373" r:id="rId51"/>
    <p:sldId id="374" r:id="rId52"/>
    <p:sldId id="375" r:id="rId53"/>
    <p:sldId id="376" r:id="rId54"/>
    <p:sldId id="305" r:id="rId55"/>
    <p:sldId id="307" r:id="rId56"/>
    <p:sldId id="339" r:id="rId57"/>
    <p:sldId id="340" r:id="rId58"/>
    <p:sldId id="308" r:id="rId59"/>
    <p:sldId id="309" r:id="rId60"/>
    <p:sldId id="341" r:id="rId61"/>
    <p:sldId id="342" r:id="rId62"/>
    <p:sldId id="343" r:id="rId63"/>
    <p:sldId id="310" r:id="rId6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15" autoAdjust="0"/>
    <p:restoredTop sz="93759" autoAdjust="0"/>
  </p:normalViewPr>
  <p:slideViewPr>
    <p:cSldViewPr>
      <p:cViewPr varScale="1">
        <p:scale>
          <a:sx n="63" d="100"/>
          <a:sy n="63" d="100"/>
        </p:scale>
        <p:origin x="67"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54</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56</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57</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58</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60</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61</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62</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6</a:t>
            </a:fld>
            <a:endParaRPr lang="en-US"/>
          </a:p>
        </p:txBody>
      </p:sp>
    </p:spTree>
    <p:extLst>
      <p:ext uri="{BB962C8B-B14F-4D97-AF65-F5344CB8AC3E}">
        <p14:creationId xmlns:p14="http://schemas.microsoft.com/office/powerpoint/2010/main" val="321379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7</a:t>
            </a:fld>
            <a:endParaRPr lang="en-US"/>
          </a:p>
        </p:txBody>
      </p:sp>
    </p:spTree>
    <p:extLst>
      <p:ext uri="{BB962C8B-B14F-4D97-AF65-F5344CB8AC3E}">
        <p14:creationId xmlns:p14="http://schemas.microsoft.com/office/powerpoint/2010/main" val="109212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all identifiers declared at </a:t>
            </a:r>
            <a:r>
              <a:rPr lang="en-US" dirty="0">
                <a:latin typeface="Consolas" panose="020B0609020204030204" pitchFamily="49" charset="0"/>
              </a:rPr>
              <a:t>LOCAL</a:t>
            </a:r>
            <a:r>
              <a:rPr lang="en-US" dirty="0"/>
              <a:t> scope) and then within the enclosing scope (the map under the top containing all identifiers declared at </a:t>
            </a:r>
            <a:r>
              <a:rPr lang="en-US" dirty="0">
                <a:latin typeface="Consolas" panose="020B0609020204030204" pitchFamily="49" charset="0"/>
              </a:rPr>
              <a:t>GLOBAL</a:t>
            </a:r>
            <a:r>
              <a:rPr lang="en-US" dirty="0"/>
              <a:t> scope).</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779376" y="2286000"/>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4" y="2615046"/>
            <a:ext cx="3538403" cy="332675"/>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228308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There should be no </a:t>
            </a:r>
            <a:r>
              <a:rPr lang="en-US" dirty="0">
                <a:latin typeface="Consolas" panose="020B0609020204030204" pitchFamily="49" charset="0"/>
              </a:rPr>
              <a:t>var</a:t>
            </a:r>
            <a:r>
              <a:rPr lang="en-US" dirty="0"/>
              <a:t> parameters.</a:t>
            </a:r>
          </a:p>
          <a:p>
            <a:pPr marL="914400" lvl="2" indent="0">
              <a:buNone/>
            </a:pPr>
            <a:r>
              <a:rPr lang="en-US" dirty="0"/>
              <a:t>(but recall that arrays are always passed by reference)</a:t>
            </a:r>
          </a:p>
          <a:p>
            <a:pPr lvl="1"/>
            <a:r>
              <a:rPr lang="en-US" dirty="0"/>
              <a:t>Miscellaneous Rule: There should be at least one return statement.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277953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a:p>
            <a:pPr lvl="1"/>
            <a:r>
              <a:rPr lang="en-US" dirty="0"/>
              <a:t>Miscellaneous Rule: String literals may not be passed as actual parameters.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
        <p:nvSpPr>
          <p:cNvPr id="6" name="Rectangle 5"/>
          <p:cNvSpPr/>
          <p:nvPr/>
        </p:nvSpPr>
        <p:spPr bwMode="auto">
          <a:xfrm>
            <a:off x="911548" y="5326306"/>
            <a:ext cx="7320914" cy="416141"/>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dirty="0">
                <a:ln>
                  <a:noFill/>
                </a:ln>
                <a:solidFill>
                  <a:schemeClr val="tx1"/>
                </a:solidFill>
                <a:effectLst/>
                <a:latin typeface="Arial" charset="0"/>
              </a:rPr>
              <a:t>*Already handled by the parser </a:t>
            </a:r>
            <a:r>
              <a:rPr lang="en-US" sz="2100" dirty="0"/>
              <a:t>using </a:t>
            </a:r>
            <a:r>
              <a:rPr lang="en-US" sz="2100" dirty="0" err="1">
                <a:latin typeface="Consolas" pitchFamily="49" charset="0"/>
              </a:rPr>
              <a:t>SubprogramC</a:t>
            </a:r>
            <a:r>
              <a:rPr lang="en-US" sz="2100" dirty="0" err="1">
                <a:latin typeface="Consolas" pitchFamily="49" charset="0"/>
                <a:cs typeface="Consolas" pitchFamily="49" charset="0"/>
              </a:rPr>
              <a:t>ontext</a:t>
            </a:r>
            <a:r>
              <a:rPr lang="en-US" sz="2100" dirty="0">
                <a:latin typeface="Consolas" pitchFamily="49" charset="0"/>
                <a:cs typeface="Consolas" pitchFamily="49" charset="0"/>
              </a:rPr>
              <a:t>.</a:t>
            </a:r>
            <a:endParaRPr kumimoji="0" lang="en-US" sz="2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79144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CVM instructions for subprograms</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the effort 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In addition, if the subprogram is a function, we need to allocate space on the stack for the return value.</a:t>
            </a:r>
          </a:p>
          <a:p>
            <a:r>
              <a:rPr lang="en-US" dirty="0"/>
              <a:t>When the subprogram returns, the allocated stack space is released.</a:t>
            </a:r>
          </a:p>
        </p:txBody>
      </p:sp>
      <p:sp>
        <p:nvSpPr>
          <p:cNvPr id="2" name="TextBox 1"/>
          <p:cNvSpPr txBox="1"/>
          <p:nvPr/>
        </p:nvSpPr>
        <p:spPr>
          <a:xfrm>
            <a:off x="1234440" y="4953000"/>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PC and 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 + </a:t>
            </a:r>
            <a:r>
              <a:rPr lang="en-US" sz="1800" dirty="0" err="1">
                <a:latin typeface="Consolas" pitchFamily="49" charset="0"/>
                <a:cs typeface="Consolas" pitchFamily="49" charset="0"/>
              </a:rPr>
              <a:t>funDecl.getType</a:t>
            </a:r>
            <a:r>
              <a:rPr lang="en-US" sz="1800" dirty="0">
                <a:latin typeface="Consolas" pitchFamily="49" charset="0"/>
                <a:cs typeface="Consolas" pitchFamily="49" charset="0"/>
              </a:rPr>
              <a:t>().</a:t>
            </a:r>
            <a:r>
              <a:rPr lang="en-US" sz="1800" dirty="0" err="1">
                <a:latin typeface="Consolas" pitchFamily="49" charset="0"/>
                <a:cs typeface="Consolas" pitchFamily="49" charset="0"/>
              </a:rPr>
              <a:t>getSize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grpSp>
        <p:nvGrpSpPr>
          <p:cNvPr id="3" name="Group 2">
            <a:extLst>
              <a:ext uri="{FF2B5EF4-FFF2-40B4-BE49-F238E27FC236}">
                <a16:creationId xmlns:a16="http://schemas.microsoft.com/office/drawing/2014/main" id="{82939E24-5033-4979-BBE1-84706131FB70}"/>
              </a:ext>
            </a:extLst>
          </p:cNvPr>
          <p:cNvGrpSpPr/>
          <p:nvPr/>
        </p:nvGrpSpPr>
        <p:grpSpPr>
          <a:xfrm>
            <a:off x="1676400" y="1981200"/>
            <a:ext cx="6152252" cy="4090987"/>
            <a:chOff x="1676400" y="1981200"/>
            <a:chExt cx="6152252" cy="4090987"/>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p:txBody>
          <a:bodyPr/>
          <a:lstStyle/>
          <a:p>
            <a:pPr marL="182880" indent="0">
              <a:spcBef>
                <a:spcPts val="1200"/>
              </a:spcBef>
              <a:buNone/>
            </a:pPr>
            <a:r>
              <a:rPr lang="en-US" sz="1900" dirty="0">
                <a:latin typeface="Consolas" pitchFamily="49" charset="0"/>
                <a:cs typeface="Consolas" pitchFamily="49" charset="0"/>
              </a:rPr>
              <a:t>private List&lt;SubprogramDecl&gt;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a:t>
            </a:r>
          </a:p>
          <a:p>
            <a:pPr marL="182880" indent="0">
              <a:spcBef>
                <a:spcPts val="1200"/>
              </a:spcBef>
              <a:buNone/>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a:t>
            </a:r>
          </a:p>
          <a:p>
            <a:pPr marL="182880" indent="0">
              <a:spcBef>
                <a:spcPts val="1200"/>
              </a:spcBef>
              <a:buNone/>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a:t>
            </a:r>
          </a:p>
          <a:p>
            <a:pPr marL="182880" indent="0">
              <a:spcBef>
                <a:spcPts val="1200"/>
              </a:spcBef>
              <a:buNone/>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a:t>
            </a:r>
          </a:p>
          <a:p>
            <a:pPr marL="182880" indent="0">
              <a:spcBef>
                <a:spcPts val="1200"/>
              </a:spcBef>
              <a:buNone/>
            </a:pPr>
            <a:r>
              <a:rPr lang="en-US" sz="1900" dirty="0">
                <a:latin typeface="Consolas" pitchFamily="49" charset="0"/>
                <a:cs typeface="Consolas" pitchFamily="49" charset="0"/>
              </a:rPr>
              <a:t>private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  </a:t>
            </a:r>
            <a:r>
              <a:rPr lang="en-US" sz="1900" dirty="0" err="1">
                <a:latin typeface="Consolas" pitchFamily="49" charset="0"/>
                <a:cs typeface="Consolas" pitchFamily="49" charset="0"/>
              </a:rPr>
              <a:t>parseFormalParameters</a:t>
            </a:r>
            <a:r>
              <a:rPr lang="en-US" sz="1900" dirty="0">
                <a:latin typeface="Consolas" pitchFamily="49" charset="0"/>
                <a:cs typeface="Consolas" pitchFamily="49" charset="0"/>
              </a:rPr>
              <a:t>()</a:t>
            </a:r>
          </a:p>
          <a:p>
            <a:pPr marL="182880" indent="0">
              <a:spcBef>
                <a:spcPts val="1200"/>
              </a:spcBef>
              <a:buNone/>
            </a:pPr>
            <a:r>
              <a:rPr lang="en-US" sz="1900" dirty="0">
                <a:latin typeface="Consolas" pitchFamily="49" charset="0"/>
                <a:cs typeface="Consolas" pitchFamily="49" charset="0"/>
              </a:rPr>
              <a:t>private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a:t>
            </a:r>
          </a:p>
          <a:p>
            <a:pPr marL="182880" indent="0">
              <a:spcBef>
                <a:spcPts val="1200"/>
              </a:spcBef>
              <a:buNone/>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a:t>
            </a:r>
          </a:p>
          <a:p>
            <a:pPr marL="182880" indent="0">
              <a:spcBef>
                <a:spcPts val="1200"/>
              </a:spcBef>
              <a:buNone/>
            </a:pPr>
            <a:r>
              <a:rPr lang="en-US" sz="1900" dirty="0">
                <a:latin typeface="Consolas" pitchFamily="49" charset="0"/>
                <a:cs typeface="Consolas" pitchFamily="49" charset="0"/>
              </a:rPr>
              <a:t>private List&lt;Expression&gt;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182880" indent="0">
              <a:spcBef>
                <a:spcPts val="1200"/>
              </a:spcBef>
              <a:buNone/>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a:t>
            </a:r>
          </a:p>
          <a:p>
            <a:pPr marL="182880" indent="0">
              <a:spcBef>
                <a:spcPts val="1200"/>
              </a:spcBef>
              <a:buNone/>
            </a:pPr>
            <a:r>
              <a:rPr lang="en-US" sz="1900" dirty="0" err="1">
                <a:latin typeface="Consolas" pitchFamily="49" charset="0"/>
                <a:cs typeface="Consolas" pitchFamily="49" charset="0"/>
              </a:rPr>
              <a:t>privateExpression</a:t>
            </a:r>
            <a:r>
              <a:rPr lang="en-US" sz="1900" dirty="0">
                <a:latin typeface="Consolas" pitchFamily="49" charset="0"/>
                <a:cs typeface="Consolas" pitchFamily="49" charset="0"/>
              </a:rPr>
              <a:t>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grpSp>
        <p:nvGrpSpPr>
          <p:cNvPr id="7" name="Group 6">
            <a:extLst>
              <a:ext uri="{FF2B5EF4-FFF2-40B4-BE49-F238E27FC236}">
                <a16:creationId xmlns:a16="http://schemas.microsoft.com/office/drawing/2014/main" id="{5571216A-BE98-42F5-895A-543A6430EEDE}"/>
              </a:ext>
            </a:extLst>
          </p:cNvPr>
          <p:cNvGrpSpPr/>
          <p:nvPr/>
        </p:nvGrpSpPr>
        <p:grpSpPr>
          <a:xfrm>
            <a:off x="1676400" y="1981200"/>
            <a:ext cx="6019800" cy="4023360"/>
            <a:chOff x="1676400" y="1981200"/>
            <a:chExt cx="60198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26277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 name="Group 2">
            <a:extLst>
              <a:ext uri="{FF2B5EF4-FFF2-40B4-BE49-F238E27FC236}">
                <a16:creationId xmlns:a16="http://schemas.microsoft.com/office/drawing/2014/main" id="{966224CD-9441-4F9F-BFE4-70E2C4FF99F8}"/>
              </a:ext>
            </a:extLst>
          </p:cNvPr>
          <p:cNvGrpSpPr/>
          <p:nvPr/>
        </p:nvGrpSpPr>
        <p:grpSpPr>
          <a:xfrm>
            <a:off x="1676400" y="1981200"/>
            <a:ext cx="6019800" cy="4023360"/>
            <a:chOff x="1676400" y="1981200"/>
            <a:chExt cx="6019800" cy="4023360"/>
          </a:xfrm>
        </p:grpSpPr>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84726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7" name="Group 6">
            <a:extLst>
              <a:ext uri="{FF2B5EF4-FFF2-40B4-BE49-F238E27FC236}">
                <a16:creationId xmlns:a16="http://schemas.microsoft.com/office/drawing/2014/main" id="{B0F559EF-C36A-4E2F-8339-57602F3D67AC}"/>
              </a:ext>
            </a:extLst>
          </p:cNvPr>
          <p:cNvGrpSpPr/>
          <p:nvPr/>
        </p:nvGrpSpPr>
        <p:grpSpPr>
          <a:xfrm>
            <a:off x="1676400" y="1981200"/>
            <a:ext cx="6019800" cy="4023360"/>
            <a:chOff x="1676400" y="1981200"/>
            <a:chExt cx="6019800" cy="4023360"/>
          </a:xfrm>
        </p:grpSpPr>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6940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3" name="Group 2">
            <a:extLst>
              <a:ext uri="{FF2B5EF4-FFF2-40B4-BE49-F238E27FC236}">
                <a16:creationId xmlns:a16="http://schemas.microsoft.com/office/drawing/2014/main" id="{0A0ECD9A-7242-45E1-8A0A-C4BE27495EA2}"/>
              </a:ext>
            </a:extLst>
          </p:cNvPr>
          <p:cNvGrpSpPr/>
          <p:nvPr/>
        </p:nvGrpSpPr>
        <p:grpSpPr>
          <a:xfrm>
            <a:off x="1676400" y="1981200"/>
            <a:ext cx="6019800" cy="4023360"/>
            <a:chOff x="1676400" y="1981200"/>
            <a:chExt cx="6019800" cy="4023360"/>
          </a:xfrm>
        </p:grpSpPr>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64445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894303BC-12DE-4B26-8E80-5364FC5EEC3C}"/>
              </a:ext>
            </a:extLst>
          </p:cNvPr>
          <p:cNvGrpSpPr/>
          <p:nvPr/>
        </p:nvGrpSpPr>
        <p:grpSpPr>
          <a:xfrm>
            <a:off x="1676400" y="1981200"/>
            <a:ext cx="6019800" cy="4023360"/>
            <a:chOff x="1676400" y="1981200"/>
            <a:chExt cx="6019800" cy="4023360"/>
          </a:xfrm>
        </p:grpSpPr>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3782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BF11AF20-B056-4B6E-B5EC-908814E17B73}"/>
              </a:ext>
            </a:extLst>
          </p:cNvPr>
          <p:cNvGrpSpPr/>
          <p:nvPr/>
        </p:nvGrpSpPr>
        <p:grpSpPr>
          <a:xfrm>
            <a:off x="1676400" y="1981200"/>
            <a:ext cx="6113780" cy="4023360"/>
            <a:chOff x="1676400" y="1981200"/>
            <a:chExt cx="611378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477000"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2320354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248946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325495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292277"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41771" y="1447254"/>
              <a:ext cx="510279" cy="2574227"/>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74107" y="2189145"/>
              <a:ext cx="510279" cy="1090443"/>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096657" y="966595"/>
              <a:ext cx="510279" cy="3535543"/>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495285"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int</a:t>
            </a:r>
            <a:r>
              <a:rPr lang="en-US" sz="1800" dirty="0">
                <a:latin typeface="Consolas" pitchFamily="49" charset="0"/>
                <a:cs typeface="Consolas" pitchFamily="49" charset="0"/>
              </a:rPr>
              <a:t> i = 0;  i &lt; </a:t>
            </a:r>
            <a:r>
              <a:rPr lang="en-US" sz="1800" dirty="0" err="1">
                <a:latin typeface="Consolas" pitchFamily="49" charset="0"/>
                <a:cs typeface="Consolas" pitchFamily="49" charset="0"/>
              </a:rPr>
              <a:t>actualParams.size</a:t>
            </a:r>
            <a:r>
              <a:rPr lang="en-US" sz="1800" dirty="0">
                <a:latin typeface="Consolas" pitchFamily="49" charset="0"/>
                <a:cs typeface="Consolas" pitchFamily="49" charset="0"/>
              </a:rPr>
              <a:t>();  ++i)</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a:t>
            </a:r>
            <a:r>
              <a:rPr lang="en-US" sz="1800" dirty="0" err="1">
                <a:latin typeface="Consolas" pitchFamily="49" charset="0"/>
                <a:cs typeface="Consolas" pitchFamily="49" charset="0"/>
              </a:rPr>
              <a:t>actualParams.get</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var param = </a:t>
            </a:r>
            <a:r>
              <a:rPr lang="en-US" sz="1800" dirty="0" err="1">
                <a:latin typeface="Consolas" pitchFamily="49" charset="0"/>
                <a:cs typeface="Consolas" pitchFamily="49" charset="0"/>
              </a:rPr>
              <a:t>formalParams.get</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807989" y="4629090"/>
            <a:ext cx="7528023" cy="430887"/>
          </a:xfrm>
          <a:prstGeom prst="rect">
            <a:avLst/>
          </a:prstGeom>
          <a:noFill/>
          <a:ln>
            <a:solidFill>
              <a:schemeClr val="tx1"/>
            </a:solidFill>
          </a:ln>
        </p:spPr>
        <p:txBody>
          <a:bodyPr wrap="none" rtlCol="0">
            <a:spAutoFit/>
          </a:bodyPr>
          <a:lstStyle/>
          <a:p>
            <a:r>
              <a:rPr lang="en-US" sz="2200" dirty="0">
                <a:latin typeface="+mn-lt"/>
                <a:cs typeface="Consolas" pitchFamily="49" charset="0"/>
              </a:rPr>
              <a:t>(in method </a:t>
            </a:r>
            <a:r>
              <a:rPr lang="en-US" sz="2200" dirty="0">
                <a:latin typeface="Consolas" panose="020B0609020204030204" pitchFamily="49" charset="0"/>
                <a:cs typeface="Consolas" pitchFamily="49" charset="0"/>
              </a:rPr>
              <a:t>checkConstraints()</a:t>
            </a:r>
            <a:r>
              <a:rPr lang="en-US" sz="2200" dirty="0">
                <a:latin typeface="+mn-lt"/>
                <a:cs typeface="Consolas" pitchFamily="49" charset="0"/>
              </a:rPr>
              <a:t> of </a:t>
            </a:r>
            <a:r>
              <a:rPr lang="en-US" sz="2200" dirty="0">
                <a:latin typeface="Consolas" panose="020B0609020204030204" pitchFamily="49" charset="0"/>
                <a:cs typeface="Consolas" pitchFamily="49" charset="0"/>
              </a:rPr>
              <a:t>ProcedureCallStmt</a:t>
            </a:r>
            <a:r>
              <a:rPr lang="en-US" sz="2200" dirty="0">
                <a:latin typeface="+mn-lt"/>
                <a:cs typeface="Consolas" pitchFamily="49" charset="0"/>
              </a:rPr>
              <a:t>)</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11480" y="1363663"/>
            <a:ext cx="8321040" cy="4935537"/>
          </a:xfrm>
        </p:spPr>
        <p:txBody>
          <a:bodyPr tIns="91440"/>
          <a:lstStyle/>
          <a:p>
            <a:pPr marL="0" indent="0">
              <a:spcBef>
                <a:spcPts val="100"/>
              </a:spcBef>
              <a:buNone/>
            </a:pPr>
            <a:r>
              <a:rPr lang="en-US" sz="1750" dirty="0">
                <a:latin typeface="Consolas" pitchFamily="49" charset="0"/>
                <a:cs typeface="Consolas" pitchFamily="49" charset="0"/>
              </a:rPr>
              <a:t>// check that variable expressions are being passed for var params</a:t>
            </a:r>
          </a:p>
          <a:p>
            <a:pPr marL="0" indent="0">
              <a:spcBef>
                <a:spcPts val="100"/>
              </a:spcBef>
              <a:buNone/>
            </a:pPr>
            <a:r>
              <a:rPr lang="en-US" sz="1750" dirty="0">
                <a:latin typeface="Consolas" pitchFamily="49" charset="0"/>
                <a:cs typeface="Consolas" pitchFamily="49" charset="0"/>
              </a:rPr>
              <a:t>if (</a:t>
            </a:r>
            <a:r>
              <a:rPr lang="en-US" sz="1750" dirty="0" err="1">
                <a:latin typeface="Consolas" pitchFamily="49" charset="0"/>
                <a:cs typeface="Consolas" pitchFamily="49" charset="0"/>
              </a:rPr>
              <a:t>param.isVarParam</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(expr </a:t>
            </a:r>
            <a:r>
              <a:rPr lang="en-US" sz="1750" dirty="0" err="1">
                <a:latin typeface="Consolas" pitchFamily="49" charset="0"/>
                <a:cs typeface="Consolas" pitchFamily="49" charset="0"/>
              </a:rPr>
              <a:t>instanceof</a:t>
            </a:r>
            <a:r>
              <a:rPr lang="en-US" sz="1750" dirty="0">
                <a:latin typeface="Consolas" pitchFamily="49" charset="0"/>
                <a:cs typeface="Consolas" pitchFamily="49" charset="0"/>
              </a:rPr>
              <a:t> </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 replace </a:t>
            </a:r>
            <a:r>
              <a:rPr lang="en-US" sz="1750" dirty="0" err="1">
                <a:latin typeface="Consolas" pitchFamily="49" charset="0"/>
                <a:cs typeface="Consolas" pitchFamily="49" charset="0"/>
              </a:rPr>
              <a:t>variale</a:t>
            </a:r>
            <a:r>
              <a:rPr lang="en-US" sz="1750" dirty="0">
                <a:latin typeface="Consolas" pitchFamily="49" charset="0"/>
                <a:cs typeface="Consolas" pitchFamily="49" charset="0"/>
              </a:rPr>
              <a:t> expression by a variable</a:t>
            </a:r>
          </a:p>
          <a:p>
            <a:pPr marL="0" indent="0">
              <a:spcBef>
                <a:spcPts val="100"/>
              </a:spcBef>
              <a:buNone/>
            </a:pPr>
            <a:r>
              <a:rPr lang="en-US" sz="1750" dirty="0">
                <a:latin typeface="Consolas" pitchFamily="49" charset="0"/>
                <a:cs typeface="Consolas" pitchFamily="49" charset="0"/>
              </a:rPr>
              <a:t>        expr = new Variable((</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 expr);</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actualParams.set</a:t>
            </a:r>
            <a:r>
              <a:rPr lang="en-US" sz="1750" dirty="0">
                <a:latin typeface="Consolas" pitchFamily="49" charset="0"/>
                <a:cs typeface="Consolas" pitchFamily="49" charset="0"/>
              </a:rPr>
              <a:t>(i, expr);</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var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 = "Expression for a var parameter "</a:t>
            </a:r>
          </a:p>
          <a:p>
            <a:pPr marL="0" indent="0">
              <a:spcBef>
                <a:spcPts val="100"/>
              </a:spcBef>
              <a:buNone/>
            </a:pPr>
            <a:r>
              <a:rPr lang="en-US" sz="1750" dirty="0">
                <a:latin typeface="Consolas" pitchFamily="49" charset="0"/>
                <a:cs typeface="Consolas" pitchFamily="49" charset="0"/>
              </a:rPr>
              <a:t>                     + "must be a variable.";</a:t>
            </a:r>
          </a:p>
          <a:p>
            <a:pPr marL="0" indent="0">
              <a:spcBef>
                <a:spcPts val="100"/>
              </a:spcBef>
              <a:buNone/>
            </a:pPr>
            <a:r>
              <a:rPr lang="en-US" sz="1750" dirty="0">
                <a:latin typeface="Consolas" pitchFamily="49" charset="0"/>
                <a:cs typeface="Consolas" pitchFamily="49" charset="0"/>
              </a:rPr>
              <a:t>        throw error(</a:t>
            </a:r>
            <a:r>
              <a:rPr lang="en-US" sz="1750" dirty="0" err="1">
                <a:latin typeface="Consolas" pitchFamily="49" charset="0"/>
                <a:cs typeface="Consolas" pitchFamily="49" charset="0"/>
              </a:rPr>
              <a:t>expr.getPosition</a:t>
            </a:r>
            <a:r>
              <a:rPr lang="en-US" sz="1750" dirty="0">
                <a:latin typeface="Consolas" pitchFamily="49" charset="0"/>
                <a:cs typeface="Consolas" pitchFamily="49" charset="0"/>
              </a:rPr>
              <a:t>(),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
        <p:nvSpPr>
          <p:cNvPr id="6" name="TextBox 5"/>
          <p:cNvSpPr txBox="1"/>
          <p:nvPr/>
        </p:nvSpPr>
        <p:spPr>
          <a:xfrm>
            <a:off x="1151031" y="589909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56</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extLst>
      <p:ext uri="{BB962C8B-B14F-4D97-AF65-F5344CB8AC3E}">
        <p14:creationId xmlns:p14="http://schemas.microsoft.com/office/powerpoint/2010/main" val="2034493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extLst>
      <p:ext uri="{BB962C8B-B14F-4D97-AF65-F5344CB8AC3E}">
        <p14:creationId xmlns:p14="http://schemas.microsoft.com/office/powerpoint/2010/main" val="2273785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latin typeface="Consolas" panose="020B0609020204030204" pitchFamily="49" charset="0"/>
            </a:endParaRPr>
          </a:p>
          <a:p>
            <a:r>
              <a:rPr lang="en-US" sz="2300" dirty="0">
                <a:latin typeface="Consolas" panose="020B0609020204030204" pitchFamily="49" charset="0"/>
              </a:rPr>
              <a:t>LDLADDR -4</a:t>
            </a:r>
            <a:br>
              <a:rPr lang="en-US" sz="2300" dirty="0">
                <a:latin typeface="Consolas" panose="020B0609020204030204" pitchFamily="49" charset="0"/>
              </a:rPr>
            </a:br>
            <a:endParaRPr lang="en-US" sz="2300" dirty="0"/>
          </a:p>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p>
          <a:p>
            <a:r>
              <a:rPr lang="en-US" sz="2300" dirty="0">
                <a:latin typeface="Consolas" panose="020B0609020204030204" pitchFamily="49" charset="0"/>
              </a:rPr>
              <a:t>LDGADDR 0</a:t>
            </a:r>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58</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84997"/>
            <a:ext cx="3725700"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a</a:t>
            </a:r>
            <a:r>
              <a:rPr lang="en-US" sz="2100" dirty="0"/>
              <a:t>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45896"/>
            <a:ext cx="3725699"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b</a:t>
            </a:r>
            <a:r>
              <a:rPr lang="en-US" sz="21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136232"/>
            <a:ext cx="3725700" cy="738664"/>
          </a:xfrm>
          <a:prstGeom prst="rect">
            <a:avLst/>
          </a:prstGeom>
          <a:noFill/>
        </p:spPr>
        <p:txBody>
          <a:bodyPr wrap="none" rtlCol="0">
            <a:spAutoFit/>
          </a:bodyPr>
          <a:lstStyle/>
          <a:p>
            <a:pPr algn="l"/>
            <a:r>
              <a:rPr lang="en-US" sz="2100" dirty="0"/>
              <a:t>loads (pushes) the address of</a:t>
            </a:r>
          </a:p>
          <a:p>
            <a:pPr algn="l"/>
            <a:r>
              <a:rPr lang="en-US" sz="2100" dirty="0"/>
              <a:t>local variable </a:t>
            </a:r>
            <a:r>
              <a:rPr lang="en-US" sz="2100" dirty="0">
                <a:latin typeface="Consolas" pitchFamily="49" charset="0"/>
                <a:cs typeface="Consolas" pitchFamily="49" charset="0"/>
              </a:rPr>
              <a:t>n</a:t>
            </a:r>
            <a:r>
              <a:rPr lang="en-US" sz="21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4038600"/>
            <a:ext cx="3962943" cy="738664"/>
          </a:xfrm>
          <a:prstGeom prst="rect">
            <a:avLst/>
          </a:prstGeom>
          <a:noFill/>
        </p:spPr>
        <p:txBody>
          <a:bodyPr wrap="none" rtlCol="0">
            <a:spAutoFit/>
          </a:bodyPr>
          <a:lstStyle/>
          <a:p>
            <a:pPr algn="l"/>
            <a:r>
              <a:rPr lang="en-US" sz="2100" dirty="0"/>
              <a:t>loads (pushes) the address of</a:t>
            </a:r>
          </a:p>
          <a:p>
            <a:pPr algn="l"/>
            <a:r>
              <a:rPr lang="en-US" sz="2100" dirty="0"/>
              <a:t>global variable </a:t>
            </a:r>
            <a:r>
              <a:rPr lang="en-US" sz="2100" dirty="0">
                <a:latin typeface="Consolas" pitchFamily="49" charset="0"/>
                <a:cs typeface="Consolas" pitchFamily="49" charset="0"/>
              </a:rPr>
              <a:t>x</a:t>
            </a:r>
            <a:r>
              <a:rPr lang="en-US" sz="2100" dirty="0"/>
              <a:t> onto the stack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method named </a:t>
            </a:r>
            <a:r>
              <a:rPr lang="en-US" dirty="0" err="1">
                <a:latin typeface="Consolas" panose="020B0609020204030204" pitchFamily="49" charset="0"/>
              </a:rPr>
              <a:t>getScopeLevel</a:t>
            </a:r>
            <a:r>
              <a:rPr lang="en-US" dirty="0">
                <a:latin typeface="Consolas" panose="020B0609020204030204" pitchFamily="49" charset="0"/>
              </a:rPr>
              <a:t>()</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60</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6388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61</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82667" y="308581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03305" y="488286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300" dirty="0">
                <a:latin typeface="Consolas" panose="020B0609020204030204" pitchFamily="49" charset="0"/>
              </a:rPr>
              <a:t>LDLADDR -8</a:t>
            </a:r>
            <a:br>
              <a:rPr lang="en-US" sz="2300" dirty="0"/>
            </a:br>
            <a:r>
              <a:rPr lang="en-US" sz="2300" dirty="0">
                <a:latin typeface="Consolas" panose="020B0609020204030204" pitchFamily="49" charset="0"/>
              </a:rPr>
              <a:t>LOADW</a:t>
            </a:r>
            <a:endParaRPr lang="en-US" sz="2300" dirty="0"/>
          </a:p>
          <a:p>
            <a:r>
              <a:rPr lang="en-US" sz="2300" dirty="0">
                <a:latin typeface="Consolas" panose="020B0609020204030204" pitchFamily="49" charset="0"/>
              </a:rPr>
              <a:t>LDLADDR -4</a:t>
            </a:r>
            <a:br>
              <a:rPr lang="en-US" sz="2300" dirty="0">
                <a:latin typeface="Consolas" panose="020B0609020204030204" pitchFamily="49" charset="0"/>
              </a:rPr>
            </a:br>
            <a:endParaRPr lang="en-US" sz="2300" dirty="0"/>
          </a:p>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p>
          <a:p>
            <a:r>
              <a:rPr lang="en-US" sz="2300" dirty="0">
                <a:latin typeface="Consolas" panose="020B0609020204030204" pitchFamily="49" charset="0"/>
              </a:rPr>
              <a:t>LDGADDR 0</a:t>
            </a:r>
            <a:endParaRPr lang="en-US" sz="230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62</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4966424" cy="738664"/>
          </a:xfrm>
          <a:prstGeom prst="rect">
            <a:avLst/>
          </a:prstGeom>
          <a:noFill/>
        </p:spPr>
        <p:txBody>
          <a:bodyPr wrap="none" rtlCol="0">
            <a:spAutoFit/>
          </a:bodyPr>
          <a:lstStyle/>
          <a:p>
            <a:pPr algn="l"/>
            <a:r>
              <a:rPr lang="en-US" sz="2100" dirty="0"/>
              <a:t>loads (pushes) the address of the actual</a:t>
            </a:r>
          </a:p>
          <a:p>
            <a:pPr algn="l"/>
            <a:r>
              <a:rPr lang="en-US" sz="21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63156"/>
            <a:ext cx="3725700"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b</a:t>
            </a:r>
            <a:r>
              <a:rPr lang="en-US" sz="21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44773"/>
            <a:ext cx="3725700" cy="738664"/>
          </a:xfrm>
          <a:prstGeom prst="rect">
            <a:avLst/>
          </a:prstGeom>
          <a:noFill/>
        </p:spPr>
        <p:txBody>
          <a:bodyPr wrap="none" rtlCol="0">
            <a:spAutoFit/>
          </a:bodyPr>
          <a:lstStyle/>
          <a:p>
            <a:pPr algn="l"/>
            <a:r>
              <a:rPr lang="en-US" sz="2100" dirty="0"/>
              <a:t>loads (pushes) the address of</a:t>
            </a:r>
          </a:p>
          <a:p>
            <a:pPr algn="l"/>
            <a:r>
              <a:rPr lang="en-US" sz="2100" dirty="0"/>
              <a:t>local variable </a:t>
            </a:r>
            <a:r>
              <a:rPr lang="en-US" sz="2100" dirty="0">
                <a:latin typeface="Consolas" pitchFamily="49" charset="0"/>
                <a:cs typeface="Consolas" pitchFamily="49" charset="0"/>
              </a:rPr>
              <a:t>n</a:t>
            </a:r>
            <a:r>
              <a:rPr lang="en-US" sz="21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4050454"/>
            <a:ext cx="3887603" cy="738664"/>
          </a:xfrm>
          <a:prstGeom prst="rect">
            <a:avLst/>
          </a:prstGeom>
          <a:noFill/>
        </p:spPr>
        <p:txBody>
          <a:bodyPr wrap="none" rtlCol="0">
            <a:spAutoFit/>
          </a:bodyPr>
          <a:lstStyle/>
          <a:p>
            <a:pPr algn="l"/>
            <a:r>
              <a:rPr lang="en-US" sz="2100" dirty="0"/>
              <a:t>loads (pushes) the address of</a:t>
            </a:r>
          </a:p>
          <a:p>
            <a:pPr algn="l"/>
            <a:r>
              <a:rPr lang="en-US" sz="2100" dirty="0"/>
              <a:t>global variable </a:t>
            </a:r>
            <a:r>
              <a:rPr lang="en-US" sz="2100" dirty="0">
                <a:latin typeface="Consolas" pitchFamily="49" charset="0"/>
                <a:cs typeface="Consolas" pitchFamily="49" charset="0"/>
              </a:rPr>
              <a:t>x</a:t>
            </a:r>
            <a:r>
              <a:rPr lang="en-US" sz="21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a:t>
            </a:r>
          </a:p>
          <a:p>
            <a:pPr marL="91440" indent="0">
              <a:spcBef>
                <a:spcPts val="1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ParameterDecl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&amp;&amp;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a:t>
            </a:r>
            <a:r>
              <a:rPr lang="en-US" sz="1800" dirty="0" err="1">
                <a:latin typeface="Consolas" pitchFamily="49" charset="0"/>
                <a:cs typeface="Consolas" pitchFamily="49" charset="0"/>
              </a:rPr>
              <a:t>decl</a:t>
            </a:r>
            <a:r>
              <a:rPr lang="en-US" sz="1800" dirty="0">
                <a:latin typeface="Consolas" pitchFamily="49" charset="0"/>
                <a:cs typeface="Consolas" pitchFamily="49" charset="0"/>
              </a:rPr>
              <a:t>).</a:t>
            </a:r>
            <a:r>
              <a:rPr lang="en-US" sz="1800" dirty="0" err="1">
                <a:latin typeface="Consolas" pitchFamily="49" charset="0"/>
                <a:cs typeface="Consolas" pitchFamily="49" charset="0"/>
              </a:rPr>
              <a:t>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 + decl.getRelAddr());</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(decl.getScopeLevel() == ScopeLevel.PROGRAM)</a:t>
            </a:r>
          </a:p>
          <a:p>
            <a:pPr marL="91440" indent="0">
              <a:spcBef>
                <a:spcPts val="100"/>
              </a:spcBef>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p:cNvSpPr txBox="1"/>
          <p:nvPr/>
        </p:nvSpPr>
        <p:spPr>
          <a:xfrm>
            <a:off x="1546075" y="5591314"/>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br>
              <a:rPr lang="en-US" dirty="0"/>
            </a:br>
            <a:r>
              <a:rPr lang="en-US" sz="2400" dirty="0"/>
              <a:t>(continued)</a:t>
            </a:r>
          </a:p>
        </p:txBody>
      </p:sp>
      <p:sp>
        <p:nvSpPr>
          <p:cNvPr id="3" name="Content Placeholder 2"/>
          <p:cNvSpPr>
            <a:spLocks noGrp="1"/>
          </p:cNvSpPr>
          <p:nvPr>
            <p:ph idx="1"/>
          </p:nvPr>
        </p:nvSpPr>
        <p:spPr>
          <a:xfrm>
            <a:off x="458788" y="1363663"/>
            <a:ext cx="8321040" cy="4935537"/>
          </a:xfrm>
        </p:spPr>
        <p:txBody>
          <a:bodyPr/>
          <a:lstStyle/>
          <a:p>
            <a:r>
              <a:rPr lang="en-US" dirty="0"/>
              <a:t>When a variable is </a:t>
            </a:r>
            <a:r>
              <a:rPr lang="en-US" b="1" dirty="0"/>
              <a:t>declared</a:t>
            </a:r>
            <a:r>
              <a:rPr lang="en-US" dirty="0"/>
              <a:t>, the declaration is initialized with the current scope level.</a:t>
            </a:r>
          </a:p>
          <a:p>
            <a:pPr marL="457200" lvl="1" indent="0">
              <a:spcBef>
                <a:spcPts val="300"/>
              </a:spcBef>
              <a:buNone/>
            </a:pPr>
            <a:r>
              <a:rPr lang="en-US" sz="1800" dirty="0">
                <a:latin typeface="Consolas" panose="020B0609020204030204" pitchFamily="49" charset="0"/>
              </a:rPr>
              <a:t>var varDecl = new VarDecl(identifiers,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idTable.getScopeLevel</a:t>
            </a:r>
            <a:r>
              <a:rPr lang="en-US" sz="1800" b="1" dirty="0">
                <a:latin typeface="Consolas" panose="020B0609020204030204" pitchFamily="49" charset="0"/>
              </a:rPr>
              <a:t>()</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Tree>
    <p:extLst>
      <p:ext uri="{BB962C8B-B14F-4D97-AF65-F5344CB8AC3E}">
        <p14:creationId xmlns:p14="http://schemas.microsoft.com/office/powerpoint/2010/main" val="112368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346975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has at most three levels.)</a:t>
            </a:r>
          </a:p>
          <a:p>
            <a:r>
              <a:rPr lang="en-US" dirty="0"/>
              <a:t>Opening a scope pushes a new scope (map) onto the stack.  Closing a scope pops the top scope off the stack.</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6142</TotalTime>
  <Words>4818</Words>
  <Application>Microsoft Office PowerPoint</Application>
  <PresentationFormat>On-screen Show (4:3)</PresentationFormat>
  <Paragraphs>872</Paragraphs>
  <Slides>63</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Selected Methods in Class IdTable</vt:lpstr>
      <vt:lpstr>Selected Methods in Class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CVM</vt:lpstr>
      <vt:lpstr>Calling Conventions for CPRL on CVM (continued)</vt:lpstr>
      <vt:lpstr>Computing Relative Addresses</vt:lpstr>
      <vt:lpstr>Computing Relative Addresses</vt:lpstr>
      <vt:lpstr>Referencing Local Variables and Parameters</vt:lpstr>
      <vt:lpstr>Referencing Global Variables</vt:lpstr>
      <vt:lpstr>Example: Activation Record</vt:lpstr>
      <vt:lpstr>Activation Record for Procedure p()</vt:lpstr>
      <vt:lpstr>Referencing Variables and Parameters for Procedure p()</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345</cp:revision>
  <cp:lastPrinted>2020-04-16T13:35:31Z</cp:lastPrinted>
  <dcterms:created xsi:type="dcterms:W3CDTF">2005-01-12T21:47:45Z</dcterms:created>
  <dcterms:modified xsi:type="dcterms:W3CDTF">2023-06-13T14:00:33Z</dcterms:modified>
</cp:coreProperties>
</file>