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6"/>
  </p:notesMasterIdLst>
  <p:handoutMasterIdLst>
    <p:handoutMasterId r:id="rId67"/>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49" r:id="rId18"/>
    <p:sldId id="331" r:id="rId19"/>
    <p:sldId id="283" r:id="rId20"/>
    <p:sldId id="350" r:id="rId21"/>
    <p:sldId id="351" r:id="rId22"/>
    <p:sldId id="345" r:id="rId23"/>
    <p:sldId id="346" r:id="rId24"/>
    <p:sldId id="314" r:id="rId25"/>
    <p:sldId id="315" r:id="rId26"/>
    <p:sldId id="316" r:id="rId27"/>
    <p:sldId id="332" r:id="rId28"/>
    <p:sldId id="343" r:id="rId29"/>
    <p:sldId id="369" r:id="rId30"/>
    <p:sldId id="333" r:id="rId31"/>
    <p:sldId id="366" r:id="rId32"/>
    <p:sldId id="311" r:id="rId33"/>
    <p:sldId id="312" r:id="rId34"/>
    <p:sldId id="313" r:id="rId35"/>
    <p:sldId id="328" r:id="rId36"/>
    <p:sldId id="326" r:id="rId37"/>
    <p:sldId id="353" r:id="rId38"/>
    <p:sldId id="327" r:id="rId39"/>
    <p:sldId id="354" r:id="rId40"/>
    <p:sldId id="352" r:id="rId41"/>
    <p:sldId id="334" r:id="rId42"/>
    <p:sldId id="347" r:id="rId43"/>
    <p:sldId id="356" r:id="rId44"/>
    <p:sldId id="357" r:id="rId45"/>
    <p:sldId id="348" r:id="rId46"/>
    <p:sldId id="358" r:id="rId47"/>
    <p:sldId id="365" r:id="rId48"/>
    <p:sldId id="322" r:id="rId49"/>
    <p:sldId id="360" r:id="rId50"/>
    <p:sldId id="336" r:id="rId51"/>
    <p:sldId id="337" r:id="rId52"/>
    <p:sldId id="338" r:id="rId53"/>
    <p:sldId id="340" r:id="rId54"/>
    <p:sldId id="339" r:id="rId55"/>
    <p:sldId id="341" r:id="rId56"/>
    <p:sldId id="361" r:id="rId57"/>
    <p:sldId id="362" r:id="rId58"/>
    <p:sldId id="370" r:id="rId59"/>
    <p:sldId id="371" r:id="rId60"/>
    <p:sldId id="364" r:id="rId61"/>
    <p:sldId id="290" r:id="rId62"/>
    <p:sldId id="305" r:id="rId63"/>
    <p:sldId id="291" r:id="rId64"/>
    <p:sldId id="295" r:id="rId6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04" autoAdjust="0"/>
    <p:restoredTop sz="97055" autoAdjust="0"/>
  </p:normalViewPr>
  <p:slideViewPr>
    <p:cSldViewPr>
      <p:cViewPr varScale="1">
        <p:scale>
          <a:sx n="69" d="100"/>
          <a:sy n="69" d="100"/>
        </p:scale>
        <p:origin x="87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19</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20</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21</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3883283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Tree>
    <p:extLst>
      <p:ext uri="{BB962C8B-B14F-4D97-AF65-F5344CB8AC3E}">
        <p14:creationId xmlns:p14="http://schemas.microsoft.com/office/powerpoint/2010/main" val="1927079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31</a:t>
            </a:fld>
            <a:endParaRPr lang="en-US" dirty="0"/>
          </a:p>
        </p:txBody>
      </p:sp>
    </p:spTree>
    <p:extLst>
      <p:ext uri="{BB962C8B-B14F-4D97-AF65-F5344CB8AC3E}">
        <p14:creationId xmlns:p14="http://schemas.microsoft.com/office/powerpoint/2010/main" val="5626658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32</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33</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34</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40</a:t>
            </a:fld>
            <a:endParaRPr lang="en-US" dirty="0"/>
          </a:p>
        </p:txBody>
      </p:sp>
    </p:spTree>
    <p:extLst>
      <p:ext uri="{BB962C8B-B14F-4D97-AF65-F5344CB8AC3E}">
        <p14:creationId xmlns:p14="http://schemas.microsoft.com/office/powerpoint/2010/main" val="8567863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41</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60</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61</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62</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63</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64</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public abstract class BinaryExpr extends Expression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private Expression leftOperand;</a:t>
            </a:r>
          </a:p>
          <a:p>
            <a:pPr marL="0" indent="0">
              <a:spcBef>
                <a:spcPts val="200"/>
              </a:spcBef>
              <a:buNone/>
            </a:pPr>
            <a:r>
              <a:rPr lang="en-US" sz="1800" dirty="0">
                <a:latin typeface="Consolas" pitchFamily="49" charset="0"/>
                <a:cs typeface="Consolas" pitchFamily="49" charset="0"/>
              </a:rPr>
              <a:t>    private Token operator;</a:t>
            </a:r>
          </a:p>
          <a:p>
            <a:pPr marL="0" indent="0">
              <a:spcBef>
                <a:spcPts val="200"/>
              </a:spcBef>
              <a:buNone/>
            </a:pPr>
            <a:r>
              <a:rPr lang="en-US" sz="1800" dirty="0">
                <a:latin typeface="Consolas" pitchFamily="49" charset="0"/>
                <a:cs typeface="Consolas" pitchFamily="49" charset="0"/>
              </a:rPr>
              <a:t>    private Expression rightOperand;</a:t>
            </a:r>
          </a:p>
          <a:p>
            <a:pPr marL="0" indent="0">
              <a:spcBef>
                <a:spcPts val="200"/>
              </a:spcBef>
              <a:buNone/>
            </a:pP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public BinaryExpr(Expression leftOperand, Token operator,</a:t>
            </a:r>
          </a:p>
          <a:p>
            <a:pPr marL="0" indent="0">
              <a:spcBef>
                <a:spcPts val="200"/>
              </a:spcBef>
              <a:buNone/>
            </a:pPr>
            <a:r>
              <a:rPr lang="en-US" sz="1800" dirty="0">
                <a:latin typeface="Consolas" pitchFamily="49" charset="0"/>
                <a:cs typeface="Consolas" pitchFamily="49" charset="0"/>
              </a:rPr>
              <a:t>                      Expression rightOperand)</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super(</a:t>
            </a:r>
            <a:r>
              <a:rPr lang="en-US" sz="1800" dirty="0" err="1">
                <a:latin typeface="Consolas" pitchFamily="49" charset="0"/>
                <a:cs typeface="Consolas" pitchFamily="49" charset="0"/>
              </a:rPr>
              <a:t>operator.getPosition</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this.leftOperand</a:t>
            </a:r>
            <a:r>
              <a:rPr lang="en-US" sz="1800" dirty="0">
                <a:latin typeface="Consolas" pitchFamily="49" charset="0"/>
                <a:cs typeface="Consolas" pitchFamily="49" charset="0"/>
              </a:rPr>
              <a:t>  = leftOperand;</a:t>
            </a:r>
          </a:p>
          <a:p>
            <a:pPr marL="0" indent="0">
              <a:spcBef>
                <a:spcPts val="200"/>
              </a:spcBef>
              <a:buNone/>
            </a:pPr>
            <a:r>
              <a:rPr lang="en-US" sz="1800" dirty="0">
                <a:latin typeface="Consolas" pitchFamily="49" charset="0"/>
                <a:cs typeface="Consolas" pitchFamily="49" charset="0"/>
              </a:rPr>
              <a:t>        this.operator     = operator;</a:t>
            </a:r>
          </a:p>
          <a:p>
            <a:pPr marL="0" indent="0">
              <a:spcBef>
                <a:spcPts val="200"/>
              </a:spcBef>
              <a:buNone/>
            </a:pPr>
            <a:r>
              <a:rPr lang="en-US" sz="1800" dirty="0">
                <a:latin typeface="Consolas" pitchFamily="49" charset="0"/>
                <a:cs typeface="Consolas" pitchFamily="49" charset="0"/>
              </a:rPr>
              <a:t>        this.rightOperand =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11</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an “</a:t>
            </a:r>
            <a:r>
              <a:rPr lang="en-US" dirty="0" err="1">
                <a:latin typeface="Consolas" pitchFamily="49" charset="0"/>
              </a:rPr>
              <a:t>edu.citadel.cprl.ast</a:t>
            </a:r>
            <a:r>
              <a:rPr lang="en-US" dirty="0"/>
              <a:t>”.</a:t>
            </a:r>
          </a:p>
        </p:txBody>
      </p:sp>
      <p:sp>
        <p:nvSpPr>
          <p:cNvPr id="7174" name="Text Box 4"/>
          <p:cNvSpPr txBox="1">
            <a:spLocks noChangeArrowheads="1"/>
          </p:cNvSpPr>
          <p:nvPr/>
        </p:nvSpPr>
        <p:spPr bwMode="auto">
          <a:xfrm>
            <a:off x="1428750" y="4590229"/>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12</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p:txBody>
          <a:bodyPr lIns="182880" tIns="91440"/>
          <a:lstStyle/>
          <a:p>
            <a:pPr marL="91440" indent="0">
              <a:spcBef>
                <a:spcPts val="0"/>
              </a:spcBef>
              <a:buFontTx/>
              <a:buNone/>
            </a:pPr>
            <a:r>
              <a:rPr lang="en-US" sz="1800" dirty="0">
                <a:latin typeface="Consolas" pitchFamily="49" charset="0"/>
              </a:rPr>
              <a:t>public abstract class AST</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Check semantic/contextual constraints.</a:t>
            </a:r>
          </a:p>
          <a:p>
            <a:pPr marL="91440" indent="0">
              <a:spcBef>
                <a:spcPts val="0"/>
              </a:spcBef>
              <a:buFontTx/>
              <a:buNone/>
            </a:pPr>
            <a:r>
              <a:rPr lang="en-US" sz="1800" dirty="0">
                <a:latin typeface="Consolas" pitchFamily="49" charset="0"/>
              </a:rPr>
              <a:t>     */    </a:t>
            </a:r>
          </a:p>
          <a:p>
            <a:pPr marL="91440" indent="0">
              <a:spcBef>
                <a:spcPts val="0"/>
              </a:spcBef>
              <a:buFontTx/>
              <a:buNone/>
            </a:pPr>
            <a:r>
              <a:rPr lang="en-US" sz="1800" dirty="0">
                <a:latin typeface="Consolas" pitchFamily="49" charset="0"/>
              </a:rPr>
              <a:t>    public abstract void checkConstraints();</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Emit object code.</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public abstract void emit() throws </a:t>
            </a:r>
            <a:r>
              <a:rPr lang="en-US" sz="1800" dirty="0" err="1">
                <a:latin typeface="Consolas" pitchFamily="49" charset="0"/>
              </a:rPr>
              <a:t>CodeGenException</a:t>
            </a:r>
            <a:r>
              <a:rPr lang="en-US" sz="1800" dirty="0">
                <a:latin typeface="Consolas" pitchFamily="49" charset="0"/>
              </a:rPr>
              <a:t>;</a:t>
            </a:r>
          </a:p>
          <a:p>
            <a:pPr marL="91440" indent="0">
              <a:spcBef>
                <a:spcPts val="0"/>
              </a:spcBef>
              <a:buFontTx/>
              <a:buNone/>
            </a:pPr>
            <a:r>
              <a:rPr lang="en-US" sz="1800" dirty="0">
                <a:latin typeface="Consolas" pitchFamily="49" charset="0"/>
              </a:rPr>
              <a:t>  }</a:t>
            </a:r>
          </a:p>
        </p:txBody>
      </p:sp>
      <p:sp>
        <p:nvSpPr>
          <p:cNvPr id="7" name="TextBox 6">
            <a:extLst>
              <a:ext uri="{FF2B5EF4-FFF2-40B4-BE49-F238E27FC236}">
                <a16:creationId xmlns:a16="http://schemas.microsoft.com/office/drawing/2014/main" id="{273EA2C8-AAFA-A5BA-31DD-9EE1F1E87D13}"/>
              </a:ext>
            </a:extLst>
          </p:cNvPr>
          <p:cNvSpPr txBox="1"/>
          <p:nvPr/>
        </p:nvSpPr>
        <p:spPr>
          <a:xfrm>
            <a:off x="799974" y="5486400"/>
            <a:ext cx="7544053" cy="707886"/>
          </a:xfrm>
          <a:prstGeom prst="rect">
            <a:avLst/>
          </a:prstGeom>
          <a:noFill/>
          <a:ln>
            <a:solidFill>
              <a:schemeClr val="tx1"/>
            </a:solidFill>
          </a:ln>
        </p:spPr>
        <p:txBody>
          <a:bodyPr wrap="none" rtlCol="0">
            <a:spAutoFit/>
          </a:bodyPr>
          <a:lstStyle/>
          <a:p>
            <a:pPr algn="l"/>
            <a:r>
              <a:rPr lang="en-US" sz="2000" dirty="0"/>
              <a:t>Implementations of </a:t>
            </a:r>
            <a:r>
              <a:rPr lang="en-US" sz="2000" dirty="0">
                <a:latin typeface="Consolas" panose="020B0609020204030204" pitchFamily="49" charset="0"/>
              </a:rPr>
              <a:t>checkConstraints()</a:t>
            </a:r>
            <a:r>
              <a:rPr lang="en-US" sz="2000" dirty="0"/>
              <a:t> and </a:t>
            </a:r>
            <a:r>
              <a:rPr lang="en-US" sz="2000" dirty="0">
                <a:latin typeface="Consolas" panose="020B0609020204030204" pitchFamily="49" charset="0"/>
              </a:rPr>
              <a:t>emit()</a:t>
            </a:r>
            <a:r>
              <a:rPr lang="en-US" sz="2000" dirty="0"/>
              <a:t> “walk”</a:t>
            </a:r>
          </a:p>
          <a:p>
            <a:pPr algn="l"/>
            <a:r>
              <a:rPr lang="en-US" sz="2000" dirty="0"/>
              <a:t>the tree structure 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an inheritance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private List&lt;InitialDecl&gt; parseInitialDecls()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List&lt;SubprogramDecl&gt; parseSubprogramDecls()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List&lt;Token&gt;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List&lt;Statement&gt; parseStatements()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List&lt;Expression&gt; </a:t>
            </a:r>
            <a:r>
              <a:rPr lang="en-US" sz="1800" dirty="0" err="1">
                <a:latin typeface="Consolas" pitchFamily="49" charset="0"/>
                <a:cs typeface="Consolas" pitchFamily="49" charset="0"/>
              </a:rPr>
              <a:t>parseExpressions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lvl="1">
              <a:spcBef>
                <a:spcPts val="900"/>
              </a:spcBef>
              <a:buNone/>
            </a:pPr>
            <a:endParaRPr lang="en-US" sz="1800" dirty="0">
              <a:latin typeface="Consolas" pitchFamily="49" charset="0"/>
              <a:cs typeface="Consolas" pitchFamily="49" charset="0"/>
            </a:endParaRP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public abstract class Statement extends AST ...</a:t>
            </a:r>
          </a:p>
          <a:p>
            <a:pPr marL="457200" lvl="1" indent="0">
              <a:spcBef>
                <a:spcPts val="200"/>
              </a:spcBef>
              <a:buNone/>
            </a:pPr>
            <a:r>
              <a:rPr lang="en-US" dirty="0">
                <a:latin typeface="Consolas" panose="020B0609020204030204" pitchFamily="49" charset="0"/>
              </a:rPr>
              <a:t>public class LoopStmt extends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returning </a:t>
            </a:r>
            <a:r>
              <a:rPr lang="en-US" dirty="0">
                <a:latin typeface="Consolas" panose="020B0609020204030204" pitchFamily="49" charset="0"/>
              </a:rPr>
              <a:t>void</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16</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C796-A7F6-A137-9F84-A114A622AAD7}"/>
              </a:ext>
            </a:extLst>
          </p:cNvPr>
          <p:cNvSpPr>
            <a:spLocks noGrp="1"/>
          </p:cNvSpPr>
          <p:nvPr>
            <p:ph type="title"/>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a:t>
            </a:r>
            <a:br>
              <a:rPr lang="en-US" dirty="0"/>
            </a:br>
            <a:r>
              <a:rPr lang="en-US" dirty="0" err="1">
                <a:latin typeface="Consolas" panose="020B0609020204030204" pitchFamily="49" charset="0"/>
              </a:rPr>
              <a:t>parseWritelnStmt</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CF5D547-B21D-471F-D502-F6EE707C757B}"/>
              </a:ext>
            </a:extLst>
          </p:cNvPr>
          <p:cNvSpPr>
            <a:spLocks noGrp="1"/>
          </p:cNvSpPr>
          <p:nvPr>
            <p:ph idx="1"/>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 </a:t>
            </a:r>
            <a:r>
              <a:rPr lang="en-US" dirty="0" err="1">
                <a:latin typeface="Consolas" panose="020B0609020204030204" pitchFamily="49" charset="0"/>
              </a:rPr>
              <a:t>parseWritelnStmt</a:t>
            </a:r>
            <a:r>
              <a:rPr lang="en-US" dirty="0">
                <a:latin typeface="Consolas" panose="020B0609020204030204" pitchFamily="49" charset="0"/>
              </a:rPr>
              <a:t>()</a:t>
            </a:r>
            <a:r>
              <a:rPr lang="en-US" dirty="0"/>
              <a:t> are special cases.</a:t>
            </a:r>
          </a:p>
          <a:p>
            <a:r>
              <a:rPr lang="en-US" dirty="0"/>
              <a:t>We return an instance of a single AST class </a:t>
            </a:r>
            <a:r>
              <a:rPr lang="en-US" dirty="0">
                <a:latin typeface="Consolas" panose="020B0609020204030204" pitchFamily="49" charset="0"/>
              </a:rPr>
              <a:t>OutputStmt</a:t>
            </a:r>
            <a:r>
              <a:rPr lang="en-US" dirty="0"/>
              <a:t> for both parsing methods rather than create two separate but nearly identical AST classes.</a:t>
            </a:r>
          </a:p>
        </p:txBody>
      </p:sp>
      <p:sp>
        <p:nvSpPr>
          <p:cNvPr id="4" name="Footer Placeholder 3">
            <a:extLst>
              <a:ext uri="{FF2B5EF4-FFF2-40B4-BE49-F238E27FC236}">
                <a16:creationId xmlns:a16="http://schemas.microsoft.com/office/drawing/2014/main" id="{8F0EADAA-0B08-316E-F568-031E9E4568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F859D48-9894-07B5-2DAF-154ADDCD206B}"/>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17</a:t>
            </a:fld>
            <a:endParaRPr lang="en-US" dirty="0"/>
          </a:p>
        </p:txBody>
      </p:sp>
    </p:spTree>
    <p:extLst>
      <p:ext uri="{BB962C8B-B14F-4D97-AF65-F5344CB8AC3E}">
        <p14:creationId xmlns:p14="http://schemas.microsoft.com/office/powerpoint/2010/main" val="84659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another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a:latin typeface="Consolas" panose="020B0609020204030204" pitchFamily="49" charset="0"/>
              </a:rPr>
              <a:t>            | "</a:t>
            </a:r>
            <a:r>
              <a:rPr lang="en-US" sz="1800" dirty="0">
                <a:latin typeface="Consolas" panose="020B0609020204030204" pitchFamily="49" charset="0"/>
              </a:rPr>
              <a:t>true" | "false" .</a:t>
            </a:r>
            <a:endParaRPr lang="en-US" dirty="0"/>
          </a:p>
          <a:p>
            <a:r>
              <a:rPr lang="en-US" dirty="0"/>
              <a:t>Method</a:t>
            </a:r>
          </a:p>
          <a:p>
            <a:pPr marL="0" indent="0">
              <a:spcBef>
                <a:spcPts val="100"/>
              </a:spcBef>
              <a:buNone/>
            </a:pPr>
            <a:r>
              <a:rPr lang="en-US" sz="1800" dirty="0">
                <a:latin typeface="Consolas" panose="020B0609020204030204" pitchFamily="49" charset="0"/>
              </a:rPr>
              <a:t>    public Token parseLiteral() throws IOException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 returns a default (empty) token if parsing fails</a:t>
            </a:r>
          </a:p>
          <a:p>
            <a:pPr marL="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18</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19</a:t>
            </a:fld>
            <a:endParaRPr lang="en-US" dirty="0"/>
          </a:p>
        </p:txBody>
      </p:sp>
      <p:sp>
        <p:nvSpPr>
          <p:cNvPr id="11268" name="Rectangle 2"/>
          <p:cNvSpPr>
            <a:spLocks noGrp="1" noChangeArrowheads="1"/>
          </p:cNvSpPr>
          <p:nvPr>
            <p:ph type="title"/>
          </p:nvPr>
        </p:nvSpPr>
        <p:spPr/>
        <p:txBody>
          <a:bodyPr/>
          <a:lstStyle/>
          <a:p>
            <a:r>
              <a:rPr lang="en-US" dirty="0"/>
              <a:t>Partial AST Inheritance Diagram</a:t>
            </a:r>
            <a:br>
              <a:rPr lang="en-US" dirty="0"/>
            </a:br>
            <a:r>
              <a:rPr lang="en-US" dirty="0"/>
              <a:t>for the Language CPRL</a:t>
            </a:r>
          </a:p>
        </p:txBody>
      </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grpSp>
        <p:nvGrpSpPr>
          <p:cNvPr id="52" name="Group 51">
            <a:extLst>
              <a:ext uri="{FF2B5EF4-FFF2-40B4-BE49-F238E27FC236}">
                <a16:creationId xmlns:a16="http://schemas.microsoft.com/office/drawing/2014/main" id="{76E4A377-6F80-4B64-98C0-83F2A734A2C9}"/>
              </a:ext>
            </a:extLst>
          </p:cNvPr>
          <p:cNvGrpSpPr/>
          <p:nvPr/>
        </p:nvGrpSpPr>
        <p:grpSpPr>
          <a:xfrm>
            <a:off x="91440" y="1790785"/>
            <a:ext cx="8961120" cy="3467015"/>
            <a:chOff x="134366" y="1752600"/>
            <a:chExt cx="8978210" cy="3467015"/>
          </a:xfrm>
        </p:grpSpPr>
        <p:sp>
          <p:nvSpPr>
            <p:cNvPr id="53" name="Text Box 4">
              <a:extLst>
                <a:ext uri="{FF2B5EF4-FFF2-40B4-BE49-F238E27FC236}">
                  <a16:creationId xmlns:a16="http://schemas.microsoft.com/office/drawing/2014/main" id="{2D7C9CD3-9249-42C5-A01C-786EE7D74DBD}"/>
                </a:ext>
              </a:extLst>
            </p:cNvPr>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54" name="Text Box 5">
              <a:extLst>
                <a:ext uri="{FF2B5EF4-FFF2-40B4-BE49-F238E27FC236}">
                  <a16:creationId xmlns:a16="http://schemas.microsoft.com/office/drawing/2014/main" id="{D0F26415-1A0C-4096-B445-97EBDDEA2448}"/>
                </a:ext>
              </a:extLst>
            </p:cNvPr>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55" name="Rectangle 6">
              <a:extLst>
                <a:ext uri="{FF2B5EF4-FFF2-40B4-BE49-F238E27FC236}">
                  <a16:creationId xmlns:a16="http://schemas.microsoft.com/office/drawing/2014/main" id="{DA725319-2F38-477E-9ABB-B720289212D5}"/>
                </a:ext>
              </a:extLst>
            </p:cNvPr>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56" name="Rectangle 7">
              <a:extLst>
                <a:ext uri="{FF2B5EF4-FFF2-40B4-BE49-F238E27FC236}">
                  <a16:creationId xmlns:a16="http://schemas.microsoft.com/office/drawing/2014/main" id="{D5DE9BBE-3383-49AB-9D4A-1A233B162392}"/>
                </a:ext>
              </a:extLst>
            </p:cNvPr>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57" name="Text Box 9">
              <a:extLst>
                <a:ext uri="{FF2B5EF4-FFF2-40B4-BE49-F238E27FC236}">
                  <a16:creationId xmlns:a16="http://schemas.microsoft.com/office/drawing/2014/main" id="{45375E3E-724B-461E-9ACB-0783ECBEFC85}"/>
                </a:ext>
              </a:extLst>
            </p:cNvPr>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58" name="Text Box 10">
              <a:extLst>
                <a:ext uri="{FF2B5EF4-FFF2-40B4-BE49-F238E27FC236}">
                  <a16:creationId xmlns:a16="http://schemas.microsoft.com/office/drawing/2014/main" id="{FA7DD5BE-0D84-4482-9E41-ABB2A27241B3}"/>
                </a:ext>
              </a:extLst>
            </p:cNvPr>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59" name="Text Box 11">
              <a:extLst>
                <a:ext uri="{FF2B5EF4-FFF2-40B4-BE49-F238E27FC236}">
                  <a16:creationId xmlns:a16="http://schemas.microsoft.com/office/drawing/2014/main" id="{DC77A135-57B4-48F6-8A0A-1953D887E851}"/>
                </a:ext>
              </a:extLst>
            </p:cNvPr>
            <p:cNvSpPr txBox="1">
              <a:spLocks noChangeArrowheads="1"/>
            </p:cNvSpPr>
            <p:nvPr/>
          </p:nvSpPr>
          <p:spPr bwMode="auto">
            <a:xfrm>
              <a:off x="4704377" y="3834800"/>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60" name="Text Box 12">
              <a:extLst>
                <a:ext uri="{FF2B5EF4-FFF2-40B4-BE49-F238E27FC236}">
                  <a16:creationId xmlns:a16="http://schemas.microsoft.com/office/drawing/2014/main" id="{D259D421-0FCA-436B-A18F-00B57AA1ECB2}"/>
                </a:ext>
              </a:extLst>
            </p:cNvPr>
            <p:cNvSpPr txBox="1">
              <a:spLocks noChangeArrowheads="1"/>
            </p:cNvSpPr>
            <p:nvPr/>
          </p:nvSpPr>
          <p:spPr bwMode="auto">
            <a:xfrm>
              <a:off x="5489822" y="3834800"/>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61" name="Rectangle 13">
              <a:extLst>
                <a:ext uri="{FF2B5EF4-FFF2-40B4-BE49-F238E27FC236}">
                  <a16:creationId xmlns:a16="http://schemas.microsoft.com/office/drawing/2014/main" id="{478D808E-41C7-4FE5-B11E-9A9B7F344ED0}"/>
                </a:ext>
              </a:extLst>
            </p:cNvPr>
            <p:cNvSpPr>
              <a:spLocks noChangeArrowheads="1"/>
            </p:cNvSpPr>
            <p:nvPr/>
          </p:nvSpPr>
          <p:spPr bwMode="auto">
            <a:xfrm>
              <a:off x="7253880"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62" name="Text Box 15">
              <a:extLst>
                <a:ext uri="{FF2B5EF4-FFF2-40B4-BE49-F238E27FC236}">
                  <a16:creationId xmlns:a16="http://schemas.microsoft.com/office/drawing/2014/main" id="{D47FCAB0-F712-4AC1-A966-C60C849EDB46}"/>
                </a:ext>
              </a:extLst>
            </p:cNvPr>
            <p:cNvSpPr txBox="1">
              <a:spLocks noChangeArrowheads="1"/>
            </p:cNvSpPr>
            <p:nvPr/>
          </p:nvSpPr>
          <p:spPr bwMode="auto">
            <a:xfrm>
              <a:off x="5925566"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63" name="Text Box 16">
              <a:extLst>
                <a:ext uri="{FF2B5EF4-FFF2-40B4-BE49-F238E27FC236}">
                  <a16:creationId xmlns:a16="http://schemas.microsoft.com/office/drawing/2014/main" id="{660F3694-5965-4ACA-AA59-74421CD912EC}"/>
                </a:ext>
              </a:extLst>
            </p:cNvPr>
            <p:cNvSpPr txBox="1">
              <a:spLocks noChangeArrowheads="1"/>
            </p:cNvSpPr>
            <p:nvPr/>
          </p:nvSpPr>
          <p:spPr bwMode="auto">
            <a:xfrm>
              <a:off x="7225598"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64" name="AutoShape 17">
              <a:extLst>
                <a:ext uri="{FF2B5EF4-FFF2-40B4-BE49-F238E27FC236}">
                  <a16:creationId xmlns:a16="http://schemas.microsoft.com/office/drawing/2014/main" id="{3D611F93-C46E-468E-80FF-895E8BBD4294}"/>
                </a:ext>
              </a:extLst>
            </p:cNvPr>
            <p:cNvCxnSpPr>
              <a:cxnSpLocks noChangeShapeType="1"/>
              <a:stCxn id="54" idx="0"/>
              <a:endCxn id="86"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65" name="AutoShape 18">
              <a:extLst>
                <a:ext uri="{FF2B5EF4-FFF2-40B4-BE49-F238E27FC236}">
                  <a16:creationId xmlns:a16="http://schemas.microsoft.com/office/drawing/2014/main" id="{D18106A2-0E0B-4320-B364-002C992F7263}"/>
                </a:ext>
              </a:extLst>
            </p:cNvPr>
            <p:cNvCxnSpPr>
              <a:cxnSpLocks noChangeShapeType="1"/>
              <a:stCxn id="55" idx="0"/>
              <a:endCxn id="86"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66" name="AutoShape 20">
              <a:extLst>
                <a:ext uri="{FF2B5EF4-FFF2-40B4-BE49-F238E27FC236}">
                  <a16:creationId xmlns:a16="http://schemas.microsoft.com/office/drawing/2014/main" id="{4E696B73-DC58-46DF-A684-B3FA119C633D}"/>
                </a:ext>
              </a:extLst>
            </p:cNvPr>
            <p:cNvCxnSpPr>
              <a:cxnSpLocks noChangeShapeType="1"/>
              <a:stCxn id="56" idx="0"/>
              <a:endCxn id="86"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67" name="AutoShape 21">
              <a:extLst>
                <a:ext uri="{FF2B5EF4-FFF2-40B4-BE49-F238E27FC236}">
                  <a16:creationId xmlns:a16="http://schemas.microsoft.com/office/drawing/2014/main" id="{3931FDAC-1D48-4A39-A8DD-618E077EBFFC}"/>
                </a:ext>
              </a:extLst>
            </p:cNvPr>
            <p:cNvCxnSpPr>
              <a:cxnSpLocks noChangeShapeType="1"/>
              <a:stCxn id="61" idx="0"/>
              <a:endCxn id="86" idx="3"/>
            </p:cNvCxnSpPr>
            <p:nvPr/>
          </p:nvCxnSpPr>
          <p:spPr bwMode="auto">
            <a:xfrm rot="16200000" flipV="1">
              <a:off x="5966113" y="867364"/>
              <a:ext cx="493181" cy="3281403"/>
            </a:xfrm>
            <a:prstGeom prst="bentConnector3">
              <a:avLst>
                <a:gd name="adj1" fmla="val 50000"/>
              </a:avLst>
            </a:prstGeom>
            <a:noFill/>
            <a:ln w="12700">
              <a:solidFill>
                <a:schemeClr val="tx1"/>
              </a:solidFill>
              <a:miter lim="800000"/>
              <a:headEnd/>
              <a:tailEnd type="none" w="sm" len="sm"/>
            </a:ln>
          </p:spPr>
        </p:cxnSp>
        <p:cxnSp>
          <p:nvCxnSpPr>
            <p:cNvPr id="68" name="AutoShape 22">
              <a:extLst>
                <a:ext uri="{FF2B5EF4-FFF2-40B4-BE49-F238E27FC236}">
                  <a16:creationId xmlns:a16="http://schemas.microsoft.com/office/drawing/2014/main" id="{AB2B5DFC-02D0-4D9F-BACE-1ADF129597BA}"/>
                </a:ext>
              </a:extLst>
            </p:cNvPr>
            <p:cNvCxnSpPr>
              <a:cxnSpLocks noChangeShapeType="1"/>
              <a:stCxn id="83" idx="0"/>
              <a:endCxn id="87" idx="3"/>
            </p:cNvCxnSpPr>
            <p:nvPr/>
          </p:nvCxnSpPr>
          <p:spPr bwMode="auto">
            <a:xfrm rot="5400000" flipH="1" flipV="1">
              <a:off x="1598236" y="2919581"/>
              <a:ext cx="567863" cy="1262576"/>
            </a:xfrm>
            <a:prstGeom prst="bentConnector3">
              <a:avLst>
                <a:gd name="adj1" fmla="val 50000"/>
              </a:avLst>
            </a:prstGeom>
            <a:noFill/>
            <a:ln w="12700">
              <a:solidFill>
                <a:schemeClr val="tx1"/>
              </a:solidFill>
              <a:miter lim="800000"/>
              <a:headEnd/>
              <a:tailEnd type="none" w="lg" len="lg"/>
            </a:ln>
          </p:spPr>
        </p:cxnSp>
        <p:sp>
          <p:nvSpPr>
            <p:cNvPr id="69" name="Text Box 24">
              <a:extLst>
                <a:ext uri="{FF2B5EF4-FFF2-40B4-BE49-F238E27FC236}">
                  <a16:creationId xmlns:a16="http://schemas.microsoft.com/office/drawing/2014/main" id="{19CD95E5-45DB-4BA0-B55C-847495A765AE}"/>
                </a:ext>
              </a:extLst>
            </p:cNvPr>
            <p:cNvSpPr txBox="1">
              <a:spLocks noChangeArrowheads="1"/>
            </p:cNvSpPr>
            <p:nvPr/>
          </p:nvSpPr>
          <p:spPr bwMode="auto">
            <a:xfrm>
              <a:off x="7883906" y="3834800"/>
              <a:ext cx="1228670"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ConstValue</a:t>
              </a:r>
            </a:p>
          </p:txBody>
        </p:sp>
        <p:cxnSp>
          <p:nvCxnSpPr>
            <p:cNvPr id="70" name="AutoShape 25">
              <a:extLst>
                <a:ext uri="{FF2B5EF4-FFF2-40B4-BE49-F238E27FC236}">
                  <a16:creationId xmlns:a16="http://schemas.microsoft.com/office/drawing/2014/main" id="{58CD7C7A-BC21-40E1-AF75-E18129BCAE40}"/>
                </a:ext>
              </a:extLst>
            </p:cNvPr>
            <p:cNvCxnSpPr>
              <a:cxnSpLocks noChangeShapeType="1"/>
              <a:stCxn id="59" idx="0"/>
              <a:endCxn id="88" idx="3"/>
            </p:cNvCxnSpPr>
            <p:nvPr/>
          </p:nvCxnSpPr>
          <p:spPr bwMode="auto">
            <a:xfrm rot="5400000" flipH="1" flipV="1">
              <a:off x="5033921" y="3294063"/>
              <a:ext cx="573473" cy="508003"/>
            </a:xfrm>
            <a:prstGeom prst="bentConnector3">
              <a:avLst>
                <a:gd name="adj1" fmla="val 50000"/>
              </a:avLst>
            </a:prstGeom>
            <a:noFill/>
            <a:ln w="12700">
              <a:solidFill>
                <a:schemeClr val="tx1"/>
              </a:solidFill>
              <a:miter lim="800000"/>
              <a:headEnd/>
              <a:tailEnd type="none" w="lg" len="lg"/>
            </a:ln>
          </p:spPr>
        </p:cxnSp>
        <p:cxnSp>
          <p:nvCxnSpPr>
            <p:cNvPr id="71" name="AutoShape 26">
              <a:extLst>
                <a:ext uri="{FF2B5EF4-FFF2-40B4-BE49-F238E27FC236}">
                  <a16:creationId xmlns:a16="http://schemas.microsoft.com/office/drawing/2014/main" id="{9B4E4FBF-0711-4A00-B700-B5E1CFD9B340}"/>
                </a:ext>
              </a:extLst>
            </p:cNvPr>
            <p:cNvCxnSpPr>
              <a:cxnSpLocks noChangeShapeType="1"/>
              <a:stCxn id="60" idx="0"/>
              <a:endCxn id="88" idx="3"/>
            </p:cNvCxnSpPr>
            <p:nvPr/>
          </p:nvCxnSpPr>
          <p:spPr bwMode="auto">
            <a:xfrm rot="16200000" flipV="1">
              <a:off x="5511603" y="3324383"/>
              <a:ext cx="573473" cy="447361"/>
            </a:xfrm>
            <a:prstGeom prst="bentConnector3">
              <a:avLst>
                <a:gd name="adj1" fmla="val 50000"/>
              </a:avLst>
            </a:prstGeom>
            <a:noFill/>
            <a:ln w="12700">
              <a:solidFill>
                <a:schemeClr val="tx1"/>
              </a:solidFill>
              <a:miter lim="800000"/>
              <a:headEnd/>
              <a:tailEnd type="none" w="lg" len="lg"/>
            </a:ln>
          </p:spPr>
        </p:cxnSp>
        <p:cxnSp>
          <p:nvCxnSpPr>
            <p:cNvPr id="72" name="AutoShape 27">
              <a:extLst>
                <a:ext uri="{FF2B5EF4-FFF2-40B4-BE49-F238E27FC236}">
                  <a16:creationId xmlns:a16="http://schemas.microsoft.com/office/drawing/2014/main" id="{6189B688-E354-4D51-B0E0-B96FD50E24EB}"/>
                </a:ext>
              </a:extLst>
            </p:cNvPr>
            <p:cNvCxnSpPr>
              <a:cxnSpLocks noChangeShapeType="1"/>
              <a:stCxn id="76" idx="0"/>
              <a:endCxn id="89" idx="3"/>
            </p:cNvCxnSpPr>
            <p:nvPr/>
          </p:nvCxnSpPr>
          <p:spPr bwMode="auto">
            <a:xfrm rot="5400000" flipH="1" flipV="1">
              <a:off x="7254461" y="3235857"/>
              <a:ext cx="573473" cy="624415"/>
            </a:xfrm>
            <a:prstGeom prst="bentConnector3">
              <a:avLst>
                <a:gd name="adj1" fmla="val 50000"/>
              </a:avLst>
            </a:prstGeom>
            <a:noFill/>
            <a:ln w="12700">
              <a:solidFill>
                <a:schemeClr val="tx1"/>
              </a:solidFill>
              <a:miter lim="800000"/>
              <a:headEnd/>
              <a:tailEnd type="none" w="lg" len="lg"/>
            </a:ln>
          </p:spPr>
        </p:cxnSp>
        <p:cxnSp>
          <p:nvCxnSpPr>
            <p:cNvPr id="73" name="AutoShape 28">
              <a:extLst>
                <a:ext uri="{FF2B5EF4-FFF2-40B4-BE49-F238E27FC236}">
                  <a16:creationId xmlns:a16="http://schemas.microsoft.com/office/drawing/2014/main" id="{DAA55668-3E81-4DF1-A63C-F9D9A5766015}"/>
                </a:ext>
              </a:extLst>
            </p:cNvPr>
            <p:cNvCxnSpPr>
              <a:cxnSpLocks noChangeShapeType="1"/>
              <a:stCxn id="69" idx="0"/>
              <a:endCxn id="89" idx="3"/>
            </p:cNvCxnSpPr>
            <p:nvPr/>
          </p:nvCxnSpPr>
          <p:spPr bwMode="auto">
            <a:xfrm rot="16200000" flipV="1">
              <a:off x="7889087" y="3225645"/>
              <a:ext cx="573473" cy="644837"/>
            </a:xfrm>
            <a:prstGeom prst="bentConnector3">
              <a:avLst>
                <a:gd name="adj1" fmla="val 50000"/>
              </a:avLst>
            </a:prstGeom>
            <a:noFill/>
            <a:ln w="12700">
              <a:solidFill>
                <a:schemeClr val="tx1"/>
              </a:solidFill>
              <a:miter lim="800000"/>
              <a:headEnd/>
              <a:tailEnd type="none" w="lg" len="lg"/>
            </a:ln>
          </p:spPr>
        </p:cxnSp>
        <p:cxnSp>
          <p:nvCxnSpPr>
            <p:cNvPr id="74" name="AutoShape 29">
              <a:extLst>
                <a:ext uri="{FF2B5EF4-FFF2-40B4-BE49-F238E27FC236}">
                  <a16:creationId xmlns:a16="http://schemas.microsoft.com/office/drawing/2014/main" id="{744CFD20-5A38-41E0-8412-FC35D8FA3969}"/>
                </a:ext>
              </a:extLst>
            </p:cNvPr>
            <p:cNvCxnSpPr>
              <a:cxnSpLocks noChangeShapeType="1"/>
              <a:stCxn id="62" idx="0"/>
              <a:endCxn id="90" idx="3"/>
            </p:cNvCxnSpPr>
            <p:nvPr/>
          </p:nvCxnSpPr>
          <p:spPr bwMode="auto">
            <a:xfrm rot="5400000" flipH="1" flipV="1">
              <a:off x="6620529" y="4271960"/>
              <a:ext cx="535462" cy="681457"/>
            </a:xfrm>
            <a:prstGeom prst="bentConnector3">
              <a:avLst>
                <a:gd name="adj1" fmla="val 50000"/>
              </a:avLst>
            </a:prstGeom>
            <a:noFill/>
            <a:ln w="12700">
              <a:solidFill>
                <a:schemeClr val="tx1"/>
              </a:solidFill>
              <a:miter lim="800000"/>
              <a:headEnd/>
              <a:tailEnd type="none" w="lg" len="lg"/>
            </a:ln>
          </p:spPr>
        </p:cxnSp>
        <p:cxnSp>
          <p:nvCxnSpPr>
            <p:cNvPr id="75" name="AutoShape 30">
              <a:extLst>
                <a:ext uri="{FF2B5EF4-FFF2-40B4-BE49-F238E27FC236}">
                  <a16:creationId xmlns:a16="http://schemas.microsoft.com/office/drawing/2014/main" id="{E00E3280-DE24-4F4D-8A5E-447C802F3466}"/>
                </a:ext>
              </a:extLst>
            </p:cNvPr>
            <p:cNvCxnSpPr>
              <a:cxnSpLocks noChangeShapeType="1"/>
              <a:stCxn id="63" idx="0"/>
              <a:endCxn id="90" idx="3"/>
            </p:cNvCxnSpPr>
            <p:nvPr/>
          </p:nvCxnSpPr>
          <p:spPr bwMode="auto">
            <a:xfrm rot="16200000" flipV="1">
              <a:off x="7338673" y="4235273"/>
              <a:ext cx="535462" cy="754830"/>
            </a:xfrm>
            <a:prstGeom prst="bentConnector3">
              <a:avLst>
                <a:gd name="adj1" fmla="val 50000"/>
              </a:avLst>
            </a:prstGeom>
            <a:noFill/>
            <a:ln w="12700">
              <a:solidFill>
                <a:schemeClr val="tx1"/>
              </a:solidFill>
              <a:miter lim="800000"/>
              <a:headEnd/>
              <a:tailEnd type="none" w="lg" len="lg"/>
            </a:ln>
          </p:spPr>
        </p:cxnSp>
        <p:sp>
          <p:nvSpPr>
            <p:cNvPr id="76" name="Rectangle 14">
              <a:extLst>
                <a:ext uri="{FF2B5EF4-FFF2-40B4-BE49-F238E27FC236}">
                  <a16:creationId xmlns:a16="http://schemas.microsoft.com/office/drawing/2014/main" id="{9BCF20BA-14C6-437F-BB23-A80CFFC41DD3}"/>
                </a:ext>
              </a:extLst>
            </p:cNvPr>
            <p:cNvSpPr>
              <a:spLocks noChangeArrowheads="1"/>
            </p:cNvSpPr>
            <p:nvPr/>
          </p:nvSpPr>
          <p:spPr bwMode="auto">
            <a:xfrm>
              <a:off x="6635076"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77" name="Text Box 9">
              <a:extLst>
                <a:ext uri="{FF2B5EF4-FFF2-40B4-BE49-F238E27FC236}">
                  <a16:creationId xmlns:a16="http://schemas.microsoft.com/office/drawing/2014/main" id="{3724B811-E87E-45D9-8074-AA1AAD52793E}"/>
                </a:ext>
              </a:extLst>
            </p:cNvPr>
            <p:cNvSpPr txBox="1">
              <a:spLocks noChangeArrowheads="1"/>
            </p:cNvSpPr>
            <p:nvPr/>
          </p:nvSpPr>
          <p:spPr bwMode="auto">
            <a:xfrm>
              <a:off x="2899792" y="3834800"/>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78" name="Elbow Connector 31">
              <a:extLst>
                <a:ext uri="{FF2B5EF4-FFF2-40B4-BE49-F238E27FC236}">
                  <a16:creationId xmlns:a16="http://schemas.microsoft.com/office/drawing/2014/main" id="{4A738218-C63F-4B4E-9631-9FF782CF6CBB}"/>
                </a:ext>
              </a:extLst>
            </p:cNvPr>
            <p:cNvCxnSpPr>
              <a:cxnSpLocks/>
              <a:stCxn id="77" idx="0"/>
              <a:endCxn id="87" idx="3"/>
            </p:cNvCxnSpPr>
            <p:nvPr/>
          </p:nvCxnSpPr>
          <p:spPr bwMode="auto">
            <a:xfrm rot="16200000" flipV="1">
              <a:off x="2853500" y="2926893"/>
              <a:ext cx="567863" cy="1247951"/>
            </a:xfrm>
            <a:prstGeom prst="bentConnector3">
              <a:avLst>
                <a:gd name="adj1" fmla="val 50000"/>
              </a:avLst>
            </a:prstGeom>
            <a:noFill/>
            <a:ln w="12700">
              <a:solidFill>
                <a:schemeClr val="tx1"/>
              </a:solidFill>
              <a:miter lim="800000"/>
              <a:headEnd/>
              <a:tailEnd type="none" w="lg" len="lg"/>
            </a:ln>
          </p:spPr>
        </p:cxnSp>
        <p:sp>
          <p:nvSpPr>
            <p:cNvPr id="79" name="Text Box 9">
              <a:extLst>
                <a:ext uri="{FF2B5EF4-FFF2-40B4-BE49-F238E27FC236}">
                  <a16:creationId xmlns:a16="http://schemas.microsoft.com/office/drawing/2014/main" id="{E69BF8EA-BC75-4020-A281-48708D807732}"/>
                </a:ext>
              </a:extLst>
            </p:cNvPr>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80" name="Text Box 9">
              <a:extLst>
                <a:ext uri="{FF2B5EF4-FFF2-40B4-BE49-F238E27FC236}">
                  <a16:creationId xmlns:a16="http://schemas.microsoft.com/office/drawing/2014/main" id="{246B845D-CDD8-4F36-A6EC-F607A6BD0524}"/>
                </a:ext>
              </a:extLst>
            </p:cNvPr>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81" name="Elbow Connector 35">
              <a:extLst>
                <a:ext uri="{FF2B5EF4-FFF2-40B4-BE49-F238E27FC236}">
                  <a16:creationId xmlns:a16="http://schemas.microsoft.com/office/drawing/2014/main" id="{4180FB0E-190E-4E87-84C2-09B04CAFD79B}"/>
                </a:ext>
              </a:extLst>
            </p:cNvPr>
            <p:cNvCxnSpPr>
              <a:cxnSpLocks/>
              <a:stCxn id="79" idx="0"/>
              <a:endCxn id="91"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82" name="Elbow Connector 37">
              <a:extLst>
                <a:ext uri="{FF2B5EF4-FFF2-40B4-BE49-F238E27FC236}">
                  <a16:creationId xmlns:a16="http://schemas.microsoft.com/office/drawing/2014/main" id="{22459180-D301-41B3-874C-EA5BA4C4B024}"/>
                </a:ext>
              </a:extLst>
            </p:cNvPr>
            <p:cNvCxnSpPr>
              <a:cxnSpLocks/>
              <a:stCxn id="80" idx="0"/>
              <a:endCxn id="91"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83" name="Text Box 9">
              <a:extLst>
                <a:ext uri="{FF2B5EF4-FFF2-40B4-BE49-F238E27FC236}">
                  <a16:creationId xmlns:a16="http://schemas.microsoft.com/office/drawing/2014/main" id="{7D4B2282-AE97-4957-BBE1-6C04D464EFB8}"/>
                </a:ext>
              </a:extLst>
            </p:cNvPr>
            <p:cNvSpPr txBox="1">
              <a:spLocks noChangeArrowheads="1"/>
            </p:cNvSpPr>
            <p:nvPr/>
          </p:nvSpPr>
          <p:spPr bwMode="auto">
            <a:xfrm>
              <a:off x="714675" y="3834800"/>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84" name="Elbow Connector 42">
              <a:extLst>
                <a:ext uri="{FF2B5EF4-FFF2-40B4-BE49-F238E27FC236}">
                  <a16:creationId xmlns:a16="http://schemas.microsoft.com/office/drawing/2014/main" id="{D1234913-7B06-4820-8199-16BB0CEBF1C9}"/>
                </a:ext>
              </a:extLst>
            </p:cNvPr>
            <p:cNvCxnSpPr>
              <a:cxnSpLocks/>
              <a:stCxn id="57" idx="0"/>
              <a:endCxn id="92"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85" name="Elbow Connector 44">
              <a:extLst>
                <a:ext uri="{FF2B5EF4-FFF2-40B4-BE49-F238E27FC236}">
                  <a16:creationId xmlns:a16="http://schemas.microsoft.com/office/drawing/2014/main" id="{2C7639E7-6F01-4CD5-99F0-748C8551DD61}"/>
                </a:ext>
              </a:extLst>
            </p:cNvPr>
            <p:cNvCxnSpPr>
              <a:cxnSpLocks/>
              <a:stCxn id="58" idx="0"/>
              <a:endCxn id="92"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86" name="Isosceles Triangle 85">
              <a:extLst>
                <a:ext uri="{FF2B5EF4-FFF2-40B4-BE49-F238E27FC236}">
                  <a16:creationId xmlns:a16="http://schemas.microsoft.com/office/drawing/2014/main" id="{E123418E-76AA-4D8F-9A7D-D11657363C99}"/>
                </a:ext>
              </a:extLst>
            </p:cNvPr>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7" name="Isosceles Triangle 86">
              <a:extLst>
                <a:ext uri="{FF2B5EF4-FFF2-40B4-BE49-F238E27FC236}">
                  <a16:creationId xmlns:a16="http://schemas.microsoft.com/office/drawing/2014/main" id="{467CF4EE-7EA8-473C-AE05-425C520F2E83}"/>
                </a:ext>
              </a:extLst>
            </p:cNvPr>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8" name="Isosceles Triangle 87">
              <a:extLst>
                <a:ext uri="{FF2B5EF4-FFF2-40B4-BE49-F238E27FC236}">
                  <a16:creationId xmlns:a16="http://schemas.microsoft.com/office/drawing/2014/main" id="{B7675CBB-C127-482E-A9E4-50C6964F22F5}"/>
                </a:ext>
              </a:extLst>
            </p:cNvPr>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9" name="Isosceles Triangle 88">
              <a:extLst>
                <a:ext uri="{FF2B5EF4-FFF2-40B4-BE49-F238E27FC236}">
                  <a16:creationId xmlns:a16="http://schemas.microsoft.com/office/drawing/2014/main" id="{D4A63548-54DB-42F7-B3FB-274FD13D3FBD}"/>
                </a:ext>
              </a:extLst>
            </p:cNvPr>
            <p:cNvSpPr/>
            <p:nvPr/>
          </p:nvSpPr>
          <p:spPr bwMode="auto">
            <a:xfrm>
              <a:off x="7771108"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0" name="Isosceles Triangle 89">
              <a:extLst>
                <a:ext uri="{FF2B5EF4-FFF2-40B4-BE49-F238E27FC236}">
                  <a16:creationId xmlns:a16="http://schemas.microsoft.com/office/drawing/2014/main" id="{39C56025-2B36-43FB-881D-6E28244DD6F4}"/>
                </a:ext>
              </a:extLst>
            </p:cNvPr>
            <p:cNvSpPr/>
            <p:nvPr/>
          </p:nvSpPr>
          <p:spPr bwMode="auto">
            <a:xfrm>
              <a:off x="7146693"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1" name="Isosceles Triangle 90">
              <a:extLst>
                <a:ext uri="{FF2B5EF4-FFF2-40B4-BE49-F238E27FC236}">
                  <a16:creationId xmlns:a16="http://schemas.microsoft.com/office/drawing/2014/main" id="{FAED466F-000C-497E-BD29-9B0C920CCAF3}"/>
                </a:ext>
              </a:extLst>
            </p:cNvPr>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2" name="Isosceles Triangle 91">
              <a:extLst>
                <a:ext uri="{FF2B5EF4-FFF2-40B4-BE49-F238E27FC236}">
                  <a16:creationId xmlns:a16="http://schemas.microsoft.com/office/drawing/2014/main" id="{D72CBE27-2F16-49DE-B538-BCC7CDE794DB}"/>
                </a:ext>
              </a:extLst>
            </p:cNvPr>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20</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a:xfrm>
            <a:off x="458788" y="1363663"/>
            <a:ext cx="8226425" cy="4935537"/>
          </a:xfrm>
        </p:spPr>
        <p:txBody>
          <a:bodyPr/>
          <a:lstStyle/>
          <a:p>
            <a:r>
              <a:rPr lang="en-US" dirty="0"/>
              <a:t>A parser built using only the set of parsing rules will not reject programs that violate certain language constraints.</a:t>
            </a:r>
          </a:p>
          <a:p>
            <a:pPr lvl="1"/>
            <a:r>
              <a:rPr lang="en-US" dirty="0"/>
              <a:t>For an assignment statement, the variable on the left side of the assignment symbol and the expression on the right side must have assignment compatible types.</a:t>
            </a:r>
          </a:p>
          <a:p>
            <a:pPr lvl="1"/>
            <a:r>
              <a:rPr lang="en-US" dirty="0"/>
              <a:t>For an </a:t>
            </a:r>
            <a:r>
              <a:rPr lang="en-US" dirty="0">
                <a:latin typeface="Consolas" panose="020B0609020204030204" pitchFamily="49" charset="0"/>
              </a:rPr>
              <a:t>if</a:t>
            </a:r>
            <a:r>
              <a:rPr lang="en-US" dirty="0"/>
              <a:t> statement, the expression following keyword if must have type </a:t>
            </a:r>
            <a:r>
              <a:rPr lang="en-US" dirty="0">
                <a:latin typeface="Consolas" panose="020B0609020204030204" pitchFamily="49" charset="0"/>
              </a:rPr>
              <a:t>Boolean</a:t>
            </a:r>
            <a:r>
              <a:rPr lang="en-US" dirty="0"/>
              <a:t>.</a:t>
            </a:r>
          </a:p>
          <a:p>
            <a:r>
              <a:rPr lang="en-US" dirty="0"/>
              <a:t>Examples: Valid syntax but not valid with respect to contextual constraints</a:t>
            </a:r>
            <a:endParaRPr lang="en-US" sz="1800" dirty="0">
              <a:latin typeface="Consolas" pitchFamily="49" charset="0"/>
            </a:endParaRPr>
          </a:p>
        </p:txBody>
      </p:sp>
      <p:grpSp>
        <p:nvGrpSpPr>
          <p:cNvPr id="2" name="Group 1">
            <a:extLst>
              <a:ext uri="{FF2B5EF4-FFF2-40B4-BE49-F238E27FC236}">
                <a16:creationId xmlns:a16="http://schemas.microsoft.com/office/drawing/2014/main" id="{7B7CDB30-5A50-9131-E1D1-30E52305F0B9}"/>
              </a:ext>
            </a:extLst>
          </p:cNvPr>
          <p:cNvGrpSpPr/>
          <p:nvPr/>
        </p:nvGrpSpPr>
        <p:grpSpPr>
          <a:xfrm>
            <a:off x="1829889" y="4769934"/>
            <a:ext cx="5488744" cy="1529266"/>
            <a:chOff x="1603550" y="4572000"/>
            <a:chExt cx="5488744" cy="1529266"/>
          </a:xfrm>
        </p:grpSpPr>
        <p:sp>
          <p:nvSpPr>
            <p:cNvPr id="12294" name="Rectangle 11"/>
            <p:cNvSpPr>
              <a:spLocks noChangeArrowheads="1"/>
            </p:cNvSpPr>
            <p:nvPr/>
          </p:nvSpPr>
          <p:spPr bwMode="auto">
            <a:xfrm>
              <a:off x="1603550" y="4572000"/>
              <a:ext cx="2212144"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  }</a:t>
              </a:r>
            </a:p>
          </p:txBody>
        </p:sp>
        <p:sp>
          <p:nvSpPr>
            <p:cNvPr id="12295" name="Rectangle 12"/>
            <p:cNvSpPr>
              <a:spLocks noChangeArrowheads="1"/>
            </p:cNvSpPr>
            <p:nvPr/>
          </p:nvSpPr>
          <p:spPr bwMode="auto">
            <a:xfrm>
              <a:off x="5260061" y="4572000"/>
              <a:ext cx="1832233"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  }</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21</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rPr>
              <a:t>Scope</a:t>
            </a:r>
            <a:endParaRPr lang="en-US"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modify class </a:t>
            </a:r>
            <a:r>
              <a:rPr lang="en-US" dirty="0">
                <a:latin typeface="Consolas" pitchFamily="49" charset="0"/>
              </a:rPr>
              <a:t>Scope</a:t>
            </a:r>
            <a:r>
              <a:rPr lang="en-US" dirty="0"/>
              <a:t> to help track not simply the general category of identifiers that have been declared but their complete declarations.</a:t>
            </a:r>
          </a:p>
          <a:p>
            <a:r>
              <a:rPr lang="en-US" dirty="0"/>
              <a:t>Class </a:t>
            </a:r>
            <a:r>
              <a:rPr lang="en-US" dirty="0">
                <a:latin typeface="Consolas" panose="020B0609020204030204" pitchFamily="49" charset="0"/>
              </a:rPr>
              <a:t>Scope</a:t>
            </a:r>
            <a:r>
              <a:rPr lang="en-US" dirty="0"/>
              <a:t> will now map type </a:t>
            </a:r>
            <a:r>
              <a:rPr lang="en-US" dirty="0">
                <a:latin typeface="Consolas" panose="020B0609020204030204" pitchFamily="49" charset="0"/>
              </a:rPr>
              <a:t>String</a:t>
            </a:r>
            <a:r>
              <a:rPr lang="en-US" dirty="0"/>
              <a:t> (identifier name) to type </a:t>
            </a:r>
            <a:r>
              <a:rPr lang="en-US" dirty="0">
                <a:latin typeface="Consolas" panose="020B0609020204030204" pitchFamily="49" charset="0"/>
              </a:rPr>
              <a:t>Declaration</a:t>
            </a:r>
            <a:r>
              <a:rPr lang="en-US" dirty="0"/>
              <a:t>.</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getScopeLevel</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22</a:t>
            </a:fld>
            <a:endParaRPr lang="en-US"/>
          </a:p>
        </p:txBody>
      </p:sp>
      <p:sp>
        <p:nvSpPr>
          <p:cNvPr id="9" name="TextBox 8">
            <a:extLst>
              <a:ext uri="{FF2B5EF4-FFF2-40B4-BE49-F238E27FC236}">
                <a16:creationId xmlns:a16="http://schemas.microsoft.com/office/drawing/2014/main" id="{40BE53A7-A58E-2D0F-AC82-8905E3D3ACA7}"/>
              </a:ext>
            </a:extLst>
          </p:cNvPr>
          <p:cNvSpPr txBox="1"/>
          <p:nvPr/>
        </p:nvSpPr>
        <p:spPr>
          <a:xfrm>
            <a:off x="1879597" y="5486400"/>
            <a:ext cx="5384807" cy="707886"/>
          </a:xfrm>
          <a:prstGeom prst="rect">
            <a:avLst/>
          </a:prstGeom>
          <a:noFill/>
          <a:ln>
            <a:solidFill>
              <a:schemeClr val="tx1"/>
            </a:solidFill>
          </a:ln>
        </p:spPr>
        <p:txBody>
          <a:bodyPr wrap="none" rtlCol="0">
            <a:spAutoFit/>
          </a:bodyPr>
          <a:lstStyle/>
          <a:p>
            <a:pPr algn="l"/>
            <a:r>
              <a:rPr lang="en-US" sz="2000" dirty="0">
                <a:latin typeface="+mn-lt"/>
              </a:rPr>
              <a:t>Recall that </a:t>
            </a:r>
            <a:r>
              <a:rPr lang="en-US" sz="2000" dirty="0" err="1">
                <a:latin typeface="Consolas" panose="020B0609020204030204" pitchFamily="49" charset="0"/>
              </a:rPr>
              <a:t>ScopeLevel</a:t>
            </a:r>
            <a:r>
              <a:rPr lang="en-US" sz="2000" dirty="0"/>
              <a:t> is an </a:t>
            </a:r>
            <a:r>
              <a:rPr lang="en-US" sz="2000" dirty="0" err="1"/>
              <a:t>enum</a:t>
            </a:r>
            <a:r>
              <a:rPr lang="en-US" sz="2000" dirty="0"/>
              <a:t> class with</a:t>
            </a:r>
          </a:p>
          <a:p>
            <a:pPr algn="l"/>
            <a:r>
              <a:rPr lang="en-US" sz="2000" dirty="0"/>
              <a:t>three values, GLOBAL, </a:t>
            </a:r>
            <a:r>
              <a:rPr lang="en-US" sz="2000" dirty="0">
                <a:latin typeface="Consolas" panose="020B0609020204030204" pitchFamily="49" charset="0"/>
              </a:rPr>
              <a:t>LOCAL</a:t>
            </a:r>
            <a:r>
              <a:rPr lang="en-US" sz="2000" dirty="0"/>
              <a:t> and </a:t>
            </a:r>
            <a:r>
              <a:rPr lang="en-US" sz="2000" dirty="0">
                <a:latin typeface="Consolas" panose="020B0609020204030204" pitchFamily="49" charset="0"/>
              </a:rPr>
              <a:t>RECORD</a:t>
            </a:r>
            <a:r>
              <a:rPr lang="en-US" sz="2000" dirty="0"/>
              <a:t>.</a:t>
            </a:r>
          </a:p>
        </p:txBody>
      </p:sp>
    </p:spTree>
    <p:extLst>
      <p:ext uri="{BB962C8B-B14F-4D97-AF65-F5344CB8AC3E}">
        <p14:creationId xmlns:p14="http://schemas.microsoft.com/office/powerpoint/2010/main" val="3709065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throws </a:t>
            </a:r>
            <a:r>
              <a:rPr lang="en-US" sz="1800" dirty="0" err="1">
                <a:latin typeface="Consolas" pitchFamily="49" charset="0"/>
                <a:cs typeface="Consolas" pitchFamily="49" charset="0"/>
              </a:rPr>
              <a:t>ParserException</a:t>
            </a:r>
            <a:endParaRPr lang="en-US" sz="1800" dirty="0">
              <a:latin typeface="Consolas" pitchFamily="49" charset="0"/>
              <a:cs typeface="Consolas" pitchFamily="49" charset="0"/>
            </a:endParaRP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name.  Returns null if the identifier is not found.  </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Declaration get(String </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23</a:t>
            </a:fld>
            <a:endParaRPr lang="en-US"/>
          </a:p>
        </p:txBody>
      </p:sp>
    </p:spTree>
    <p:extLst>
      <p:ext uri="{BB962C8B-B14F-4D97-AF65-F5344CB8AC3E}">
        <p14:creationId xmlns:p14="http://schemas.microsoft.com/office/powerpoint/2010/main" val="3655652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24</a:t>
            </a:fld>
            <a:endParaRPr lang="en-US" dirty="0"/>
          </a:p>
        </p:txBody>
      </p:sp>
    </p:spTree>
    <p:extLst>
      <p:ext uri="{BB962C8B-B14F-4D97-AF65-F5344CB8AC3E}">
        <p14:creationId xmlns:p14="http://schemas.microsoft.com/office/powerpoint/2010/main" val="419553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public class SingleVarDecl extends InitialDecl</a:t>
            </a:r>
          </a:p>
          <a:p>
            <a:pPr marL="274320" indent="0">
              <a:spcBef>
                <a:spcPts val="0"/>
              </a:spcBef>
              <a:buNone/>
            </a:pPr>
            <a:r>
              <a:rPr lang="en-US" sz="1800" dirty="0">
                <a:latin typeface="Consolas" panose="020B0609020204030204" pitchFamily="49" charset="0"/>
              </a:rPr>
              <a:t>                           implements </a:t>
            </a:r>
            <a:r>
              <a:rPr lang="en-US" sz="1800" dirty="0" err="1">
                <a:latin typeface="Consolas" panose="020B0609020204030204" pitchFamily="49" charset="0"/>
              </a:rPr>
              <a:t>VariableDecl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public </a:t>
            </a:r>
            <a:r>
              <a:rPr lang="en-US" sz="1800" dirty="0" err="1">
                <a:latin typeface="Consolas" panose="020B0609020204030204" pitchFamily="49" charset="0"/>
              </a:rPr>
              <a:t>SingleVarDecl</a:t>
            </a:r>
            <a:r>
              <a:rPr lang="en-US" sz="1800" dirty="0">
                <a:latin typeface="Consolas" panose="020B0609020204030204" pitchFamily="49" charset="0"/>
              </a:rPr>
              <a:t>(Token identifier, Type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ConstValue </a:t>
            </a:r>
            <a:r>
              <a:rPr lang="en-US" sz="1800" dirty="0" err="1">
                <a:latin typeface="Consolas" panose="020B0609020204030204" pitchFamily="49" charset="0"/>
              </a:rPr>
              <a:t>initialValue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super(identifier,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this.initialValue</a:t>
            </a:r>
            <a:r>
              <a:rPr lang="en-US" sz="1800" dirty="0">
                <a:latin typeface="Consolas" panose="020B0609020204030204" pitchFamily="49" charset="0"/>
              </a:rPr>
              <a:t> = </a:t>
            </a:r>
            <a:r>
              <a:rPr lang="en-US" sz="1800" dirty="0" err="1">
                <a:latin typeface="Consolas" panose="020B0609020204030204" pitchFamily="49" charset="0"/>
              </a:rPr>
              <a:t>initialValue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25</a:t>
            </a:fld>
            <a:endParaRPr lang="en-US" dirty="0"/>
          </a:p>
        </p:txBody>
      </p:sp>
      <p:sp>
        <p:nvSpPr>
          <p:cNvPr id="6" name="TextBox 5">
            <a:extLst>
              <a:ext uri="{FF2B5EF4-FFF2-40B4-BE49-F238E27FC236}">
                <a16:creationId xmlns:a16="http://schemas.microsoft.com/office/drawing/2014/main" id="{4340165D-B417-6693-1107-96EA68344804}"/>
              </a:ext>
            </a:extLst>
          </p:cNvPr>
          <p:cNvSpPr txBox="1"/>
          <p:nvPr/>
        </p:nvSpPr>
        <p:spPr>
          <a:xfrm>
            <a:off x="4953000" y="2286000"/>
            <a:ext cx="2706703" cy="646331"/>
          </a:xfrm>
          <a:prstGeom prst="rect">
            <a:avLst/>
          </a:prstGeom>
          <a:noFill/>
          <a:ln>
            <a:solidFill>
              <a:schemeClr val="tx1"/>
            </a:solidFill>
          </a:ln>
        </p:spPr>
        <p:txBody>
          <a:bodyPr wrap="none" rtlCol="0">
            <a:spAutoFit/>
          </a:bodyPr>
          <a:lstStyle/>
          <a:p>
            <a:pPr algn="l"/>
            <a:r>
              <a:rPr lang="en-US" sz="1800" dirty="0"/>
              <a:t>Interface </a:t>
            </a:r>
            <a:r>
              <a:rPr lang="en-US" sz="1800" dirty="0" err="1">
                <a:latin typeface="Consolas" panose="020B0609020204030204" pitchFamily="49" charset="0"/>
              </a:rPr>
              <a:t>VariableDecl</a:t>
            </a:r>
            <a:endParaRPr lang="en-US" sz="1800" dirty="0">
              <a:latin typeface="Consolas" panose="020B0609020204030204" pitchFamily="49" charset="0"/>
            </a:endParaRPr>
          </a:p>
          <a:p>
            <a:pPr algn="l"/>
            <a:r>
              <a:rPr lang="en-US" sz="1800" dirty="0"/>
              <a:t>will be discussed shortly.</a:t>
            </a:r>
          </a:p>
        </p:txBody>
      </p:sp>
      <p:cxnSp>
        <p:nvCxnSpPr>
          <p:cNvPr id="7" name="Straight Arrow Connector 6">
            <a:extLst>
              <a:ext uri="{FF2B5EF4-FFF2-40B4-BE49-F238E27FC236}">
                <a16:creationId xmlns:a16="http://schemas.microsoft.com/office/drawing/2014/main" id="{6D961A2C-2D8E-A120-7647-6F754E3FFF07}"/>
              </a:ext>
            </a:extLst>
          </p:cNvPr>
          <p:cNvCxnSpPr>
            <a:cxnSpLocks/>
            <a:stCxn id="6" idx="0"/>
          </p:cNvCxnSpPr>
          <p:nvPr/>
        </p:nvCxnSpPr>
        <p:spPr bwMode="auto">
          <a:xfrm flipH="1" flipV="1">
            <a:off x="6306351" y="2017931"/>
            <a:ext cx="1" cy="268069"/>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0404483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public class VarDecl extends InitialDecl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private List&lt;SingleVarDecl&gt; singleVarDecls;</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public VarDecl(List&lt;Token&gt; identifiers, Type varType,</a:t>
            </a:r>
          </a:p>
          <a:p>
            <a:pPr marL="0" indent="0">
              <a:spcBef>
                <a:spcPts val="0"/>
              </a:spcBef>
              <a:buNone/>
            </a:pPr>
            <a:r>
              <a:rPr lang="en-US" sz="1800" dirty="0">
                <a:latin typeface="Consolas" panose="020B0609020204030204" pitchFamily="49" charset="0"/>
              </a:rPr>
              <a:t>                 ConstValue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super(new Token(), varType);</a:t>
            </a:r>
          </a:p>
          <a:p>
            <a:pPr marL="0" indent="0">
              <a:spcBef>
                <a:spcPts val="0"/>
              </a:spcBef>
              <a:buNone/>
            </a:pPr>
            <a:r>
              <a:rPr lang="en-US" sz="1800" dirty="0">
                <a:latin typeface="Consolas" panose="020B0609020204030204" pitchFamily="49" charset="0"/>
              </a:rPr>
              <a:t>        singleVarDecls = new</a:t>
            </a:r>
          </a:p>
          <a:p>
            <a:pPr marL="0" indent="0">
              <a:spcBef>
                <a:spcPts val="0"/>
              </a:spcBef>
              <a:buNone/>
            </a:pPr>
            <a:r>
              <a:rPr lang="en-US" sz="1800" dirty="0">
                <a:latin typeface="Consolas" panose="020B0609020204030204" pitchFamily="49" charset="0"/>
              </a:rPr>
              <a:t>            ArrayList&lt;SingleVarDecl&gt;(identifiers.size());</a:t>
            </a:r>
          </a:p>
          <a:p>
            <a:pPr marL="0" indent="0">
              <a:spcBef>
                <a:spcPts val="0"/>
              </a:spcBef>
              <a:buNone/>
            </a:pPr>
            <a:r>
              <a:rPr lang="en-US" sz="1800" dirty="0">
                <a:latin typeface="Consolas" panose="020B0609020204030204" pitchFamily="49" charset="0"/>
              </a:rPr>
              <a:t>        for (Token id : identifiers)</a:t>
            </a:r>
          </a:p>
          <a:p>
            <a:pPr marL="0" indent="0">
              <a:spcBef>
                <a:spcPts val="0"/>
              </a:spcBef>
              <a:buNone/>
            </a:pPr>
            <a:r>
              <a:rPr lang="en-US" sz="1800" dirty="0">
                <a:latin typeface="Consolas" panose="020B0609020204030204" pitchFamily="49" charset="0"/>
              </a:rPr>
              <a:t>            singleVarDecls.add(new SingleVarDecl(id,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26</a:t>
            </a:fld>
            <a:endParaRPr lang="en-US" dirty="0"/>
          </a:p>
        </p:txBody>
      </p:sp>
      <p:sp>
        <p:nvSpPr>
          <p:cNvPr id="6" name="TextBox 5"/>
          <p:cNvSpPr txBox="1"/>
          <p:nvPr/>
        </p:nvSpPr>
        <p:spPr>
          <a:xfrm>
            <a:off x="1576404" y="5868313"/>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1050619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SingleVarDecl</a:t>
            </a:r>
            <a:r>
              <a:rPr lang="en-US" dirty="0"/>
              <a:t>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single variable declaration (as part of a </a:t>
            </a:r>
            <a:r>
              <a:rPr lang="en-US" dirty="0">
                <a:latin typeface="Consolas" panose="020B0609020204030204" pitchFamily="49" charset="0"/>
              </a:rPr>
              <a:t>VarDecl</a:t>
            </a:r>
            <a:r>
              <a:rPr lang="en-US" dirty="0"/>
              <a:t>) or a parameter declaration.</a:t>
            </a:r>
          </a:p>
          <a:p>
            <a:pPr lvl="1"/>
            <a:r>
              <a:rPr lang="en-US" dirty="0"/>
              <a:t>similarly for the variable expression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err="1">
                <a:latin typeface="Consolas" panose="020B0609020204030204" pitchFamily="49" charset="0"/>
              </a:rPr>
              <a:t>VariableDecl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27</a:t>
            </a:fld>
            <a:endParaRPr lang="en-US" dirty="0"/>
          </a:p>
        </p:txBody>
      </p:sp>
    </p:spTree>
    <p:extLst>
      <p:ext uri="{BB962C8B-B14F-4D97-AF65-F5344CB8AC3E}">
        <p14:creationId xmlns:p14="http://schemas.microsoft.com/office/powerpoint/2010/main" val="1377964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br>
              <a:rPr lang="en-US" dirty="0"/>
            </a:br>
            <a:r>
              <a:rPr lang="en-US" sz="2400" dirty="0"/>
              <a:t>(continued)</a:t>
            </a:r>
            <a:endParaRPr lang="en-US" dirty="0"/>
          </a:p>
        </p:txBody>
      </p:sp>
      <p:sp>
        <p:nvSpPr>
          <p:cNvPr id="13" name="Content Placeholder 12">
            <a:extLst>
              <a:ext uri="{FF2B5EF4-FFF2-40B4-BE49-F238E27FC236}">
                <a16:creationId xmlns:a16="http://schemas.microsoft.com/office/drawing/2014/main" id="{9A23AA24-F381-4D08-B54A-8D1BE8B0BDAC}"/>
              </a:ext>
            </a:extLst>
          </p:cNvPr>
          <p:cNvSpPr>
            <a:spLocks noGrp="1"/>
          </p:cNvSpPr>
          <p:nvPr>
            <p:ph idx="1"/>
          </p:nvPr>
        </p:nvSpPr>
        <p:spPr/>
        <p:txBody>
          <a:bodyPr/>
          <a:lstStyle/>
          <a:p>
            <a:r>
              <a:rPr lang="en-US" dirty="0"/>
              <a:t>Five methods in interface </a:t>
            </a:r>
            <a:r>
              <a:rPr lang="en-US" dirty="0" err="1">
                <a:latin typeface="Consolas" panose="020B0609020204030204" pitchFamily="49" charset="0"/>
              </a:rPr>
              <a:t>VariableDecl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Type </a:t>
            </a:r>
            <a:r>
              <a:rPr lang="en-US" sz="1800" dirty="0" err="1">
                <a:latin typeface="Consolas" panose="020B0609020204030204" pitchFamily="49" charset="0"/>
              </a:rPr>
              <a:t>getType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getSize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ScopeLevel </a:t>
            </a:r>
            <a:r>
              <a:rPr lang="en-US" sz="1800" dirty="0" err="1">
                <a:latin typeface="Consolas" panose="020B0609020204030204" pitchFamily="49" charset="0"/>
              </a:rPr>
              <a:t>getScopeLevel</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void </a:t>
            </a:r>
            <a:r>
              <a:rPr lang="en-US" sz="1800" dirty="0" err="1">
                <a:latin typeface="Consolas" panose="020B0609020204030204" pitchFamily="49" charset="0"/>
              </a:rPr>
              <a:t>setRelAddr</a:t>
            </a:r>
            <a:r>
              <a:rPr lang="en-US" sz="1800" dirty="0">
                <a:latin typeface="Consolas" panose="020B0609020204030204" pitchFamily="49" charset="0"/>
              </a:rPr>
              <a:t>(int </a:t>
            </a:r>
            <a:r>
              <a:rPr lang="en-US" sz="1800" dirty="0" err="1">
                <a:latin typeface="Consolas" panose="020B0609020204030204" pitchFamily="49" charset="0"/>
              </a:rPr>
              <a:t>relAddr</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getRelAddr</a:t>
            </a:r>
            <a:r>
              <a:rPr lang="en-US" sz="1800" dirty="0">
                <a:latin typeface="Consolas" panose="020B0609020204030204" pitchFamily="49" charset="0"/>
              </a:rPr>
              <a: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28</a:t>
            </a:fld>
            <a:endParaRPr lang="en-US" dirty="0"/>
          </a:p>
        </p:txBody>
      </p:sp>
    </p:spTree>
    <p:extLst>
      <p:ext uri="{BB962C8B-B14F-4D97-AF65-F5344CB8AC3E}">
        <p14:creationId xmlns:p14="http://schemas.microsoft.com/office/powerpoint/2010/main" val="1105713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6BAFDAD-5FB8-F883-271A-A8B46A696880}"/>
              </a:ext>
            </a:extLst>
          </p:cNvPr>
          <p:cNvSpPr>
            <a:spLocks noGrp="1"/>
          </p:cNvSpPr>
          <p:nvPr>
            <p:ph type="title"/>
          </p:nvPr>
        </p:nvSpPr>
        <p:spPr/>
        <p:txBody>
          <a:bodyPr/>
          <a:lstStyle/>
          <a:p>
            <a:r>
              <a:rPr lang="en-US" dirty="0"/>
              <a:t>Clarifying the Relationships</a:t>
            </a:r>
          </a:p>
        </p:txBody>
      </p:sp>
      <p:sp>
        <p:nvSpPr>
          <p:cNvPr id="19" name="Content Placeholder 18">
            <a:extLst>
              <a:ext uri="{FF2B5EF4-FFF2-40B4-BE49-F238E27FC236}">
                <a16:creationId xmlns:a16="http://schemas.microsoft.com/office/drawing/2014/main" id="{54E36A43-9FC9-7FB7-A49F-7D90A7A67BEF}"/>
              </a:ext>
            </a:extLst>
          </p:cNvPr>
          <p:cNvSpPr>
            <a:spLocks noGrp="1"/>
          </p:cNvSpPr>
          <p:nvPr>
            <p:ph idx="1"/>
          </p:nvPr>
        </p:nvSpPr>
        <p:spPr/>
        <p:txBody>
          <a:bodyPr/>
          <a:lstStyle/>
          <a:p>
            <a:pPr marL="182880" indent="0">
              <a:buNone/>
            </a:pPr>
            <a:r>
              <a:rPr lang="en-US" dirty="0"/>
              <a:t>Relationships between interface </a:t>
            </a:r>
            <a:r>
              <a:rPr lang="en-US" dirty="0" err="1">
                <a:latin typeface="Consolas" panose="020B0609020204030204" pitchFamily="49" charset="0"/>
              </a:rPr>
              <a:t>VariableDecl</a:t>
            </a:r>
            <a:r>
              <a:rPr lang="en-US" dirty="0"/>
              <a:t> and classes </a:t>
            </a:r>
            <a:r>
              <a:rPr lang="en-US" dirty="0">
                <a:latin typeface="Consolas" panose="020B0609020204030204" pitchFamily="49" charset="0"/>
              </a:rPr>
              <a:t>VarDecl</a:t>
            </a:r>
            <a:r>
              <a:rPr lang="en-US" dirty="0"/>
              <a:t>, </a:t>
            </a:r>
            <a:r>
              <a:rPr lang="en-US" dirty="0" err="1">
                <a:latin typeface="Consolas" panose="020B0609020204030204" pitchFamily="49" charset="0"/>
              </a:rPr>
              <a:t>SingleVarDecl</a:t>
            </a:r>
            <a:r>
              <a:rPr lang="en-US" dirty="0"/>
              <a:t>, and </a:t>
            </a:r>
            <a:r>
              <a:rPr lang="en-US" dirty="0" err="1">
                <a:latin typeface="Consolas" panose="020B0609020204030204" pitchFamily="49" charset="0"/>
              </a:rPr>
              <a:t>ParameterDecl</a:t>
            </a:r>
            <a:r>
              <a:rPr lang="en-US" dirty="0"/>
              <a:t> are shown in the following UML diagram.</a:t>
            </a:r>
          </a:p>
        </p:txBody>
      </p:sp>
      <p:sp>
        <p:nvSpPr>
          <p:cNvPr id="4" name="Footer Placeholder 3">
            <a:extLst>
              <a:ext uri="{FF2B5EF4-FFF2-40B4-BE49-F238E27FC236}">
                <a16:creationId xmlns:a16="http://schemas.microsoft.com/office/drawing/2014/main" id="{7A211778-E3D9-E751-B49C-F21FF26F84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0BF7F2F2-EB43-0409-9F64-9C1825B904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29</a:t>
            </a:fld>
            <a:endParaRPr lang="en-US" dirty="0"/>
          </a:p>
        </p:txBody>
      </p:sp>
      <p:grpSp>
        <p:nvGrpSpPr>
          <p:cNvPr id="2" name="Group 1">
            <a:extLst>
              <a:ext uri="{FF2B5EF4-FFF2-40B4-BE49-F238E27FC236}">
                <a16:creationId xmlns:a16="http://schemas.microsoft.com/office/drawing/2014/main" id="{F36B2BCF-9946-1076-2D71-B66867DFB47F}"/>
              </a:ext>
            </a:extLst>
          </p:cNvPr>
          <p:cNvGrpSpPr/>
          <p:nvPr/>
        </p:nvGrpSpPr>
        <p:grpSpPr>
          <a:xfrm>
            <a:off x="1828698" y="2895600"/>
            <a:ext cx="5486604" cy="1745177"/>
            <a:chOff x="2507650" y="1940183"/>
            <a:chExt cx="5486604" cy="1745177"/>
          </a:xfrm>
        </p:grpSpPr>
        <p:sp>
          <p:nvSpPr>
            <p:cNvPr id="3" name="Text Box 10">
              <a:extLst>
                <a:ext uri="{FF2B5EF4-FFF2-40B4-BE49-F238E27FC236}">
                  <a16:creationId xmlns:a16="http://schemas.microsoft.com/office/drawing/2014/main" id="{2AF78D94-A989-9B86-B076-B3E0BE722551}"/>
                </a:ext>
              </a:extLst>
            </p:cNvPr>
            <p:cNvSpPr txBox="1">
              <a:spLocks noChangeArrowheads="1"/>
            </p:cNvSpPr>
            <p:nvPr/>
          </p:nvSpPr>
          <p:spPr bwMode="auto">
            <a:xfrm>
              <a:off x="2507650" y="3346164"/>
              <a:ext cx="91371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VarDecl</a:t>
              </a:r>
              <a:endParaRPr kumimoji="0" lang="en-US" sz="1600" b="0" i="0" u="none" strike="noStrike" kern="0" cap="none" spc="0" normalizeH="0" baseline="0" noProof="0" dirty="0">
                <a:ln>
                  <a:noFill/>
                </a:ln>
                <a:effectLst/>
                <a:uLnTx/>
                <a:uFillTx/>
                <a:latin typeface="Arial"/>
              </a:endParaRPr>
            </a:p>
          </p:txBody>
        </p:sp>
        <p:sp>
          <p:nvSpPr>
            <p:cNvPr id="6" name="Text Box 10">
              <a:extLst>
                <a:ext uri="{FF2B5EF4-FFF2-40B4-BE49-F238E27FC236}">
                  <a16:creationId xmlns:a16="http://schemas.microsoft.com/office/drawing/2014/main" id="{E4B16EC8-37E9-1741-3073-62212BAE0A48}"/>
                </a:ext>
              </a:extLst>
            </p:cNvPr>
            <p:cNvSpPr txBox="1">
              <a:spLocks noChangeArrowheads="1"/>
            </p:cNvSpPr>
            <p:nvPr/>
          </p:nvSpPr>
          <p:spPr bwMode="auto">
            <a:xfrm>
              <a:off x="4355494" y="3346164"/>
              <a:ext cx="1481176"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SingleVarDecl</a:t>
              </a:r>
              <a:endParaRPr kumimoji="0" lang="en-US" sz="1600" b="0" i="0" u="none" strike="noStrike" kern="0" cap="none" spc="0" normalizeH="0" baseline="0" noProof="0" dirty="0">
                <a:ln>
                  <a:noFill/>
                </a:ln>
                <a:effectLst/>
                <a:uLnTx/>
                <a:uFillTx/>
                <a:latin typeface="Arial"/>
              </a:endParaRPr>
            </a:p>
          </p:txBody>
        </p:sp>
        <p:sp>
          <p:nvSpPr>
            <p:cNvPr id="20" name="Text Box 10">
              <a:extLst>
                <a:ext uri="{FF2B5EF4-FFF2-40B4-BE49-F238E27FC236}">
                  <a16:creationId xmlns:a16="http://schemas.microsoft.com/office/drawing/2014/main" id="{2EA7F375-D57D-E1AA-051D-F16577011EFE}"/>
                </a:ext>
              </a:extLst>
            </p:cNvPr>
            <p:cNvSpPr txBox="1">
              <a:spLocks noChangeArrowheads="1"/>
            </p:cNvSpPr>
            <p:nvPr/>
          </p:nvSpPr>
          <p:spPr bwMode="auto">
            <a:xfrm>
              <a:off x="6440944" y="3346164"/>
              <a:ext cx="155331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Parameter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sp useBgFill="1">
          <p:nvSpPr>
            <p:cNvPr id="21" name="Text Box 10">
              <a:extLst>
                <a:ext uri="{FF2B5EF4-FFF2-40B4-BE49-F238E27FC236}">
                  <a16:creationId xmlns:a16="http://schemas.microsoft.com/office/drawing/2014/main" id="{38D1A851-BBE7-FE83-0F19-9F51B8131AC0}"/>
                </a:ext>
              </a:extLst>
            </p:cNvPr>
            <p:cNvSpPr txBox="1">
              <a:spLocks noChangeArrowheads="1"/>
            </p:cNvSpPr>
            <p:nvPr/>
          </p:nvSpPr>
          <p:spPr bwMode="auto">
            <a:xfrm>
              <a:off x="5466347" y="1940183"/>
              <a:ext cx="1344920" cy="611066"/>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VariableDecl</a:t>
              </a:r>
              <a:endParaRPr kumimoji="0" lang="en-US" sz="1600" b="0" i="1" u="none" strike="noStrike" kern="0" cap="none" spc="0" normalizeH="0" baseline="0" noProof="0" dirty="0">
                <a:ln>
                  <a:noFill/>
                </a:ln>
                <a:effectLst/>
                <a:uLnTx/>
                <a:uFillTx/>
                <a:latin typeface="Arial"/>
              </a:endParaRPr>
            </a:p>
          </p:txBody>
        </p:sp>
        <p:sp>
          <p:nvSpPr>
            <p:cNvPr id="22" name="Isosceles Triangle 21">
              <a:extLst>
                <a:ext uri="{FF2B5EF4-FFF2-40B4-BE49-F238E27FC236}">
                  <a16:creationId xmlns:a16="http://schemas.microsoft.com/office/drawing/2014/main" id="{26F6E68F-D9CF-EB5A-D5F8-8AA8E9287721}"/>
                </a:ext>
              </a:extLst>
            </p:cNvPr>
            <p:cNvSpPr/>
            <p:nvPr/>
          </p:nvSpPr>
          <p:spPr bwMode="auto">
            <a:xfrm>
              <a:off x="6056511" y="2572398"/>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23" name="Connector: Elbow 22">
              <a:extLst>
                <a:ext uri="{FF2B5EF4-FFF2-40B4-BE49-F238E27FC236}">
                  <a16:creationId xmlns:a16="http://schemas.microsoft.com/office/drawing/2014/main" id="{C2842D7D-3EDC-8113-4A00-6C2B859B6D5E}"/>
                </a:ext>
              </a:extLst>
            </p:cNvPr>
            <p:cNvCxnSpPr>
              <a:stCxn id="22" idx="3"/>
              <a:endCxn id="6" idx="0"/>
            </p:cNvCxnSpPr>
            <p:nvPr/>
          </p:nvCxnSpPr>
          <p:spPr>
            <a:xfrm rot="5400000">
              <a:off x="5312858" y="2520215"/>
              <a:ext cx="609174" cy="104272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43C213B2-B540-C75E-646A-A824F735416D}"/>
                </a:ext>
              </a:extLst>
            </p:cNvPr>
            <p:cNvCxnSpPr>
              <a:stCxn id="22" idx="3"/>
              <a:endCxn id="20" idx="0"/>
            </p:cNvCxnSpPr>
            <p:nvPr/>
          </p:nvCxnSpPr>
          <p:spPr>
            <a:xfrm rot="16200000" flipH="1">
              <a:off x="6373616" y="2502181"/>
              <a:ext cx="609174" cy="107879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Diamond 24">
              <a:extLst>
                <a:ext uri="{FF2B5EF4-FFF2-40B4-BE49-F238E27FC236}">
                  <a16:creationId xmlns:a16="http://schemas.microsoft.com/office/drawing/2014/main" id="{0894CB34-D385-3C39-E8EF-529D1B2F816C}"/>
                </a:ext>
              </a:extLst>
            </p:cNvPr>
            <p:cNvSpPr/>
            <p:nvPr/>
          </p:nvSpPr>
          <p:spPr>
            <a:xfrm>
              <a:off x="3427224" y="3447182"/>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8CFA01CE-343F-FD82-EF6E-5BE657E4D3D8}"/>
                </a:ext>
              </a:extLst>
            </p:cNvPr>
            <p:cNvCxnSpPr>
              <a:stCxn id="25" idx="3"/>
              <a:endCxn id="6" idx="1"/>
            </p:cNvCxnSpPr>
            <p:nvPr/>
          </p:nvCxnSpPr>
          <p:spPr>
            <a:xfrm>
              <a:off x="3655824" y="3515762"/>
              <a:ext cx="69967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294F47D-9B87-1086-DBEE-F9CEC4DED32F}"/>
                </a:ext>
              </a:extLst>
            </p:cNvPr>
            <p:cNvSpPr txBox="1"/>
            <p:nvPr/>
          </p:nvSpPr>
          <p:spPr>
            <a:xfrm>
              <a:off x="4131467" y="3302626"/>
              <a:ext cx="26481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216919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instance variables (fields) to reference its children.  These instance variables provide the “tree” structure.</a:t>
            </a:r>
          </a:p>
          <a:p>
            <a:r>
              <a:rPr lang="en-US" dirty="0"/>
              <a:t>Occasionally we also include additional fields to support error handling (e.g., position) and code generation.</a:t>
            </a:r>
          </a:p>
        </p:txBody>
      </p:sp>
      <p:sp>
        <p:nvSpPr>
          <p:cNvPr id="2" name="TextBox 1"/>
          <p:cNvSpPr txBox="1"/>
          <p:nvPr/>
        </p:nvSpPr>
        <p:spPr>
          <a:xfrm>
            <a:off x="924559" y="5540514"/>
            <a:ext cx="729488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fields)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if (symbol == Symbol.identifier)</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Declaration decl = idTable.get(scanner.getToken());</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(decl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a:latin typeface="Consolas" panose="020B0609020204030204" pitchFamily="49" charset="0"/>
              </a:rPr>
              <a:t>decl </a:t>
            </a:r>
            <a:r>
              <a:rPr lang="en-US" sz="1800" b="1" dirty="0" err="1">
                <a:latin typeface="Consolas" panose="020B0609020204030204" pitchFamily="49" charset="0"/>
              </a:rPr>
              <a:t>instanceof</a:t>
            </a:r>
            <a:r>
              <a:rPr lang="en-US" sz="1800" b="1" dirty="0">
                <a:latin typeface="Consolas" panose="020B0609020204030204" pitchFamily="49" charset="0"/>
              </a:rPr>
              <a:t>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stmt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30</a:t>
            </a:fld>
            <a:endParaRPr lang="en-US" dirty="0"/>
          </a:p>
        </p:txBody>
      </p:sp>
    </p:spTree>
    <p:extLst>
      <p:ext uri="{BB962C8B-B14F-4D97-AF65-F5344CB8AC3E}">
        <p14:creationId xmlns:p14="http://schemas.microsoft.com/office/powerpoint/2010/main" val="100214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31</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503920" cy="4935537"/>
          </a:xfrm>
        </p:spPr>
        <p:txBody>
          <a:bodyPr/>
          <a:lstStyle/>
          <a:p>
            <a:r>
              <a:rPr lang="en-US" dirty="0"/>
              <a:t>When parsing a declaration, the parser will attempt to add the declaration to the table within the current scope.</a:t>
            </a:r>
            <a:br>
              <a:rPr lang="en-US" dirty="0"/>
            </a:br>
            <a:r>
              <a:rPr lang="en-US" dirty="0"/>
              <a:t>(The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a:t>
            </a:r>
            <a:r>
              <a:rPr lang="en-US" dirty="0">
                <a:latin typeface="Consolas" panose="020B0609020204030204" pitchFamily="49" charset="0"/>
              </a:rPr>
              <a:t>parseConstDecl()</a:t>
            </a:r>
            <a:r>
              <a:rPr lang="en-US" dirty="0"/>
              <a:t>)</a:t>
            </a:r>
          </a:p>
          <a:p>
            <a:pPr marL="457200" lvl="1" indent="0">
              <a:spcBef>
                <a:spcPts val="200"/>
              </a:spcBef>
              <a:buNone/>
            </a:pPr>
            <a:r>
              <a:rPr lang="en-US" sz="1800" dirty="0">
                <a:latin typeface="Consolas" panose="020B0609020204030204" pitchFamily="49" charset="0"/>
              </a:rPr>
              <a:t>Token constId = scanner.getToken();</a:t>
            </a: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err="1">
                <a:latin typeface="Consolas" panose="020B0609020204030204" pitchFamily="49" charset="0"/>
              </a:rPr>
              <a:t>ConstDecl</a:t>
            </a:r>
            <a:r>
              <a:rPr lang="en-US" sz="1800" dirty="0">
                <a:latin typeface="Consolas" panose="020B0609020204030204" pitchFamily="49" charset="0"/>
              </a:rPr>
              <a:t> </a:t>
            </a:r>
            <a:r>
              <a:rPr lang="en-US" sz="1800" dirty="0" err="1">
                <a:latin typeface="Consolas" panose="020B0609020204030204" pitchFamily="49" charset="0"/>
              </a:rPr>
              <a:t>constDecl</a:t>
            </a: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new ConstDecl(constId, constType, literal);</a:t>
            </a:r>
          </a:p>
          <a:p>
            <a:pPr marL="457200" lvl="1" indent="0">
              <a:spcBef>
                <a:spcPts val="200"/>
              </a:spcBef>
              <a:buNone/>
            </a:pPr>
            <a:r>
              <a:rPr lang="en-US" sz="1800" b="1" dirty="0">
                <a:latin typeface="Consolas" panose="020B0609020204030204" pitchFamily="49" charset="0"/>
              </a:rPr>
              <a:t>idTable.add(constDecl);</a:t>
            </a:r>
          </a:p>
        </p:txBody>
      </p:sp>
      <p:sp>
        <p:nvSpPr>
          <p:cNvPr id="3" name="Diamond 2"/>
          <p:cNvSpPr/>
          <p:nvPr/>
        </p:nvSpPr>
        <p:spPr bwMode="auto">
          <a:xfrm>
            <a:off x="3769466" y="502516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stCxn id="6" idx="0"/>
            <a:endCxn id="3" idx="3"/>
          </p:cNvCxnSpPr>
          <p:nvPr/>
        </p:nvCxnSpPr>
        <p:spPr bwMode="auto">
          <a:xfrm rot="16200000" flipV="1">
            <a:off x="4995773" y="4027457"/>
            <a:ext cx="196941" cy="2344754"/>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4227439" y="5298304"/>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3395307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Adding Declarations to </a:t>
            </a:r>
            <a:r>
              <a:rPr lang="en-US" dirty="0" err="1">
                <a:latin typeface="Consolas" panose="020B0609020204030204" pitchFamily="49" charset="0"/>
              </a:rPr>
              <a:t>IdTable</a:t>
            </a:r>
            <a:br>
              <a:rPr lang="en-US" dirty="0">
                <a:latin typeface="Consolas" panose="020B0609020204030204" pitchFamily="49" charset="0"/>
              </a:rPr>
            </a:br>
            <a:r>
              <a:rPr lang="en-US" sz="2400" dirty="0"/>
              <a:t>(continued)</a:t>
            </a:r>
          </a:p>
        </p:txBody>
      </p:sp>
      <p:sp>
        <p:nvSpPr>
          <p:cNvPr id="8" name="Content Placeholder 7">
            <a:extLst>
              <a:ext uri="{FF2B5EF4-FFF2-40B4-BE49-F238E27FC236}">
                <a16:creationId xmlns:a16="http://schemas.microsoft.com/office/drawing/2014/main" id="{213D5979-4BE1-D998-92F0-7AAF5FD9A280}"/>
              </a:ext>
            </a:extLst>
          </p:cNvPr>
          <p:cNvSpPr>
            <a:spLocks noGrp="1"/>
          </p:cNvSpPr>
          <p:nvPr>
            <p:ph idx="1"/>
          </p:nvPr>
        </p:nvSpPr>
        <p:spPr/>
        <p:txBody>
          <a:bodyPr/>
          <a:lstStyle/>
          <a:p>
            <a:r>
              <a:rPr lang="en-US" dirty="0"/>
              <a:t>Type declarations are handled similarly.</a:t>
            </a:r>
          </a:p>
          <a:p>
            <a:r>
              <a:rPr lang="en-US" dirty="0"/>
              <a:t>When parsing var declarations, only the individual single variable declarations are added to the identifier table, not the entire var declaration, as illustrated in this excerpt from </a:t>
            </a:r>
            <a:r>
              <a:rPr lang="en-US" dirty="0">
                <a:latin typeface="Consolas" panose="020B0609020204030204" pitchFamily="49" charset="0"/>
              </a:rPr>
              <a:t>parseVarDecl()</a:t>
            </a:r>
            <a:r>
              <a:rPr lang="en-US" dirty="0"/>
              <a:t>.</a:t>
            </a:r>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SingleVarDecl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varDecl.getSingleVarDecls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idTable.add(</a:t>
            </a:r>
            <a:r>
              <a:rPr lang="en-US" sz="1800" dirty="0" err="1">
                <a:latin typeface="Consolas" panose="020B0609020204030204" pitchFamily="49" charset="0"/>
              </a:rPr>
              <a:t>decl</a:t>
            </a:r>
            <a:r>
              <a:rPr lang="en-US" sz="1800" dirty="0">
                <a:latin typeface="Consolas" panose="020B0609020204030204" pitchFamily="49" charset="0"/>
              </a:rPr>
              <a:t>);</a:t>
            </a:r>
          </a:p>
          <a:p>
            <a:endParaRPr lang="en-US" dirty="0"/>
          </a:p>
        </p:txBody>
      </p:sp>
      <p:sp>
        <p:nvSpPr>
          <p:cNvPr id="14338" name="Footer Placeholder 3"/>
          <p:cNvSpPr>
            <a:spLocks noGrp="1"/>
          </p:cNvSpPr>
          <p:nvPr>
            <p:ph type="ftr" sz="quarter" idx="10"/>
          </p:nvPr>
        </p:nvSpPr>
        <p:spPr/>
        <p:txBody>
          <a:bodyPr/>
          <a:lstStyle/>
          <a:p>
            <a:r>
              <a:rPr lang="en-US" dirty="0"/>
              <a:t>©SoftMoore Consulting</a:t>
            </a:r>
          </a:p>
        </p:txBody>
      </p:sp>
      <p:sp>
        <p:nvSpPr>
          <p:cNvPr id="14339" name="Slide Number Placeholder 4"/>
          <p:cNvSpPr>
            <a:spLocks noGrp="1"/>
          </p:cNvSpPr>
          <p:nvPr>
            <p:ph type="sldNum" sz="quarter" idx="11"/>
          </p:nvPr>
        </p:nvSpPr>
        <p:spPr/>
        <p:txBody>
          <a:bodyPr/>
          <a:lstStyle/>
          <a:p>
            <a:r>
              <a:rPr lang="en-US" dirty="0"/>
              <a:t>Slide </a:t>
            </a:r>
            <a:fld id="{98EAF293-B99F-44EE-BE90-4690CF15C962}" type="slidenum">
              <a:rPr lang="en-US" smtClean="0"/>
              <a:pPr/>
              <a:t>32</a:t>
            </a:fld>
            <a:endParaRPr lang="en-US" dirty="0"/>
          </a:p>
        </p:txBody>
      </p:sp>
    </p:spTree>
    <p:extLst>
      <p:ext uri="{BB962C8B-B14F-4D97-AF65-F5344CB8AC3E}">
        <p14:creationId xmlns:p14="http://schemas.microsoft.com/office/powerpoint/2010/main" val="2021399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33</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a context other than its declaration (e.g., as part of an expression or subprogram call), the parser will check that the identifier has been declared.</a:t>
            </a:r>
          </a:p>
          <a:p>
            <a:r>
              <a:rPr lang="en-US" dirty="0"/>
              <a:t>The parser will then 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34</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 </a:t>
            </a:r>
            <a:r>
              <a:rPr lang="en-US" sz="2400" dirty="0"/>
              <a:t>(continued)</a:t>
            </a:r>
            <a:endParaRPr lang="en-US" dirty="0"/>
          </a:p>
        </p:txBody>
      </p:sp>
      <p:sp>
        <p:nvSpPr>
          <p:cNvPr id="14341" name="Rectangle 3"/>
          <p:cNvSpPr>
            <a:spLocks noGrp="1" noChangeArrowheads="1"/>
          </p:cNvSpPr>
          <p:nvPr>
            <p:ph type="body" idx="1"/>
          </p:nvPr>
        </p:nvSpPr>
        <p:spPr/>
        <p:txBody>
          <a:bodyPr/>
          <a:lstStyle/>
          <a:p>
            <a:r>
              <a:rPr lang="en-US" dirty="0"/>
              <a:t>Example (in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a:t>
            </a:r>
          </a:p>
          <a:p>
            <a:pPr marL="457200" lvl="1" indent="0">
              <a:spcBef>
                <a:spcPts val="480"/>
              </a:spcBef>
              <a:buNone/>
            </a:pPr>
            <a:r>
              <a:rPr lang="en-US" sz="1700" dirty="0">
                <a:latin typeface="Consolas" panose="020B0609020204030204" pitchFamily="49" charset="0"/>
              </a:rPr>
              <a:t>Token idToken = scanner.getToken();</a:t>
            </a:r>
          </a:p>
          <a:p>
            <a:pPr marL="457200" lvl="1" indent="0">
              <a:spcBef>
                <a:spcPts val="200"/>
              </a:spcBef>
              <a:buNone/>
            </a:pPr>
            <a:r>
              <a:rPr lang="en-US" sz="1700" dirty="0">
                <a:latin typeface="Consolas" panose="020B0609020204030204" pitchFamily="49" charset="0"/>
              </a:rPr>
              <a:t>match(Symbol.identifier);</a:t>
            </a:r>
          </a:p>
          <a:p>
            <a:pPr marL="457200" lvl="1" indent="0">
              <a:spcBef>
                <a:spcPts val="200"/>
              </a:spcBef>
              <a:buNone/>
            </a:pPr>
            <a:r>
              <a:rPr lang="en-US" sz="1700" dirty="0">
                <a:latin typeface="Consolas" panose="020B0609020204030204" pitchFamily="49" charset="0"/>
              </a:rPr>
              <a:t>Declaration decl = idTable.get(idToken);</a:t>
            </a:r>
          </a:p>
          <a:p>
            <a:pPr marL="457200" lvl="1" indent="0">
              <a:spcBef>
                <a:spcPts val="200"/>
              </a:spcBef>
              <a:buNone/>
            </a:pPr>
            <a:endParaRPr lang="en-US" sz="1700" dirty="0">
              <a:latin typeface="Consolas" panose="020B0609020204030204" pitchFamily="49" charset="0"/>
            </a:endParaRPr>
          </a:p>
          <a:p>
            <a:pPr marL="457200" lvl="1" indent="0">
              <a:spcBef>
                <a:spcPts val="200"/>
              </a:spcBef>
              <a:buNone/>
            </a:pPr>
            <a:r>
              <a:rPr lang="en-US" sz="1700" dirty="0">
                <a:latin typeface="Consolas" panose="020B0609020204030204" pitchFamily="49" charset="0"/>
              </a:rPr>
              <a:t>if (</a:t>
            </a:r>
            <a:r>
              <a:rPr lang="en-US" sz="1700" dirty="0" err="1">
                <a:latin typeface="Consolas" panose="020B0609020204030204" pitchFamily="49" charset="0"/>
              </a:rPr>
              <a:t>decl</a:t>
            </a:r>
            <a:r>
              <a:rPr lang="en-US" sz="1700" dirty="0">
                <a:latin typeface="Consolas" panose="020B0609020204030204" pitchFamily="49" charset="0"/>
              </a:rPr>
              <a:t> == null)</a:t>
            </a:r>
          </a:p>
          <a:p>
            <a:pPr marL="457200" lvl="1" indent="0">
              <a:spcBef>
                <a:spcPts val="200"/>
              </a:spcBef>
              <a:buNone/>
            </a:pPr>
            <a:r>
              <a:rPr lang="en-US" sz="1700" dirty="0">
                <a:latin typeface="Consolas" panose="020B0609020204030204" pitchFamily="49" charset="0"/>
              </a:rPr>
              <a:t>  {</a:t>
            </a:r>
          </a:p>
          <a:p>
            <a:pPr marL="457200" lvl="1" indent="0">
              <a:spcBef>
                <a:spcPts val="200"/>
              </a:spcBef>
              <a:buNone/>
            </a:pPr>
            <a:r>
              <a:rPr lang="en-US" sz="1700" dirty="0">
                <a:latin typeface="Consolas" panose="020B0609020204030204" pitchFamily="49" charset="0"/>
              </a:rPr>
              <a:t>    String </a:t>
            </a:r>
            <a:r>
              <a:rPr lang="en-US" sz="1700" dirty="0" err="1">
                <a:latin typeface="Consolas" panose="020B0609020204030204" pitchFamily="49" charset="0"/>
              </a:rPr>
              <a:t>errorMsg</a:t>
            </a:r>
            <a:r>
              <a:rPr lang="en-US" sz="1700" dirty="0">
                <a:latin typeface="Consolas" panose="020B0609020204030204" pitchFamily="49" charset="0"/>
              </a:rPr>
              <a:t> = "Identifier \"" + </a:t>
            </a:r>
            <a:r>
              <a:rPr lang="en-US" sz="1700" dirty="0" err="1">
                <a:latin typeface="Consolas" panose="020B0609020204030204" pitchFamily="49" charset="0"/>
              </a:rPr>
              <a:t>idToken</a:t>
            </a:r>
            <a:endParaRPr lang="en-US" sz="1700" dirty="0">
              <a:latin typeface="Consolas" panose="020B0609020204030204" pitchFamily="49" charset="0"/>
            </a:endParaRPr>
          </a:p>
          <a:p>
            <a:pPr marL="457200" lvl="1" indent="0">
              <a:spcBef>
                <a:spcPts val="200"/>
              </a:spcBef>
              <a:buNone/>
            </a:pPr>
            <a:r>
              <a:rPr lang="en-US" sz="1700" dirty="0">
                <a:latin typeface="Consolas" panose="020B0609020204030204" pitchFamily="49" charset="0"/>
              </a:rPr>
              <a:t>                    + "\" has not been declared.";</a:t>
            </a:r>
          </a:p>
          <a:p>
            <a:pPr marL="457200" lvl="1" indent="0">
              <a:spcBef>
                <a:spcPts val="200"/>
              </a:spcBef>
              <a:buNone/>
            </a:pPr>
            <a:r>
              <a:rPr lang="en-US" sz="1700" dirty="0">
                <a:latin typeface="Consolas" panose="020B0609020204030204" pitchFamily="49" charset="0"/>
              </a:rPr>
              <a:t>    throw error(</a:t>
            </a:r>
            <a:r>
              <a:rPr lang="en-US" sz="1700" dirty="0" err="1">
                <a:latin typeface="Consolas" panose="020B0609020204030204" pitchFamily="49" charset="0"/>
              </a:rPr>
              <a:t>idToken.getPosition</a:t>
            </a:r>
            <a:r>
              <a:rPr lang="en-US" sz="1700" dirty="0">
                <a:latin typeface="Consolas" panose="020B0609020204030204" pitchFamily="49" charset="0"/>
              </a:rPr>
              <a:t>(), </a:t>
            </a:r>
            <a:r>
              <a:rPr lang="en-US" sz="1700" dirty="0" err="1">
                <a:latin typeface="Consolas" panose="020B0609020204030204" pitchFamily="49" charset="0"/>
              </a:rPr>
              <a:t>errorMsg</a:t>
            </a:r>
            <a:r>
              <a:rPr lang="en-US" sz="1700" dirty="0">
                <a:latin typeface="Consolas" panose="020B0609020204030204" pitchFamily="49" charset="0"/>
              </a:rPr>
              <a:t>);</a:t>
            </a:r>
          </a:p>
          <a:p>
            <a:pPr marL="457200" lvl="1" indent="0">
              <a:spcBef>
                <a:spcPts val="200"/>
              </a:spcBef>
              <a:buNone/>
            </a:pPr>
            <a:r>
              <a:rPr lang="en-US" sz="1700" dirty="0">
                <a:latin typeface="Consolas" panose="020B0609020204030204" pitchFamily="49" charset="0"/>
              </a:rPr>
              <a:t>  }</a:t>
            </a:r>
          </a:p>
          <a:p>
            <a:pPr marL="457200" lvl="1" indent="0">
              <a:spcBef>
                <a:spcPts val="200"/>
              </a:spcBef>
              <a:buNone/>
            </a:pPr>
            <a:r>
              <a:rPr lang="en-US" sz="1700" dirty="0">
                <a:latin typeface="Consolas" panose="020B0609020204030204" pitchFamily="49" charset="0"/>
              </a:rPr>
              <a:t>else if (!(</a:t>
            </a:r>
            <a:r>
              <a:rPr lang="en-US" sz="1700" b="1" dirty="0" err="1">
                <a:latin typeface="Consolas" panose="020B0609020204030204" pitchFamily="49" charset="0"/>
              </a:rPr>
              <a:t>decl</a:t>
            </a:r>
            <a:r>
              <a:rPr lang="en-US" sz="1700" b="1" dirty="0">
                <a:latin typeface="Consolas" panose="020B0609020204030204" pitchFamily="49" charset="0"/>
              </a:rPr>
              <a:t> </a:t>
            </a:r>
            <a:r>
              <a:rPr lang="en-US" sz="1700" b="1" dirty="0" err="1">
                <a:latin typeface="Consolas" panose="020B0609020204030204" pitchFamily="49" charset="0"/>
              </a:rPr>
              <a:t>instanceof</a:t>
            </a:r>
            <a:r>
              <a:rPr lang="en-US" sz="1700" b="1" dirty="0">
                <a:latin typeface="Consolas" panose="020B0609020204030204" pitchFamily="49" charset="0"/>
              </a:rPr>
              <a:t> </a:t>
            </a:r>
            <a:r>
              <a:rPr lang="en-US" sz="1700" b="1" dirty="0" err="1">
                <a:latin typeface="Consolas" panose="020B0609020204030204" pitchFamily="49" charset="0"/>
              </a:rPr>
              <a:t>VariableDecl</a:t>
            </a:r>
            <a:r>
              <a:rPr lang="en-US" sz="1700" dirty="0">
                <a:latin typeface="Consolas" panose="020B0609020204030204" pitchFamily="49" charset="0"/>
              </a:rPr>
              <a:t>))</a:t>
            </a:r>
          </a:p>
          <a:p>
            <a:pPr marL="457200" lvl="1" indent="0">
              <a:spcBef>
                <a:spcPts val="200"/>
              </a:spcBef>
              <a:buNone/>
            </a:pPr>
            <a:r>
              <a:rPr lang="en-US" sz="1700" dirty="0">
                <a:latin typeface="Consolas" panose="020B0609020204030204" pitchFamily="49" charset="0"/>
              </a:rPr>
              <a:t>  {</a:t>
            </a:r>
          </a:p>
          <a:p>
            <a:pPr marL="457200" lvl="1" indent="0">
              <a:spcBef>
                <a:spcPts val="200"/>
              </a:spcBef>
              <a:buNone/>
            </a:pPr>
            <a:r>
              <a:rPr lang="en-US" sz="1700" dirty="0">
                <a:latin typeface="Consolas" panose="020B0609020204030204" pitchFamily="49" charset="0"/>
              </a:rPr>
              <a:t>    String </a:t>
            </a:r>
            <a:r>
              <a:rPr lang="en-US" sz="1700" dirty="0" err="1">
                <a:latin typeface="Consolas" panose="020B0609020204030204" pitchFamily="49" charset="0"/>
              </a:rPr>
              <a:t>errorMsg</a:t>
            </a:r>
            <a:r>
              <a:rPr lang="en-US" sz="1700" dirty="0">
                <a:latin typeface="Consolas" panose="020B0609020204030204" pitchFamily="49" charset="0"/>
              </a:rPr>
              <a:t> = "Identifier \"" + </a:t>
            </a:r>
            <a:r>
              <a:rPr lang="en-US" sz="1700" dirty="0" err="1">
                <a:latin typeface="Consolas" panose="020B0609020204030204" pitchFamily="49" charset="0"/>
              </a:rPr>
              <a:t>idToken</a:t>
            </a:r>
            <a:endParaRPr lang="en-US" sz="1700" dirty="0">
              <a:latin typeface="Consolas" panose="020B0609020204030204" pitchFamily="49" charset="0"/>
            </a:endParaRPr>
          </a:p>
          <a:p>
            <a:pPr marL="457200" lvl="1" indent="0">
              <a:spcBef>
                <a:spcPts val="200"/>
              </a:spcBef>
              <a:buNone/>
            </a:pPr>
            <a:r>
              <a:rPr lang="en-US" sz="1700" dirty="0">
                <a:latin typeface="Consolas" panose="020B0609020204030204" pitchFamily="49" charset="0"/>
              </a:rPr>
              <a:t>                    + "\" is not a variable.";</a:t>
            </a:r>
          </a:p>
          <a:p>
            <a:pPr marL="457200" lvl="1" indent="0">
              <a:spcBef>
                <a:spcPts val="200"/>
              </a:spcBef>
              <a:buNone/>
            </a:pPr>
            <a:r>
              <a:rPr lang="en-US" sz="1700" dirty="0">
                <a:latin typeface="Consolas" panose="020B0609020204030204" pitchFamily="49" charset="0"/>
              </a:rPr>
              <a:t>    throw error(</a:t>
            </a:r>
            <a:r>
              <a:rPr lang="en-US" sz="1700" dirty="0" err="1">
                <a:latin typeface="Consolas" panose="020B0609020204030204" pitchFamily="49" charset="0"/>
              </a:rPr>
              <a:t>idToken.getPosition</a:t>
            </a:r>
            <a:r>
              <a:rPr lang="en-US" sz="1700" dirty="0">
                <a:latin typeface="Consolas" panose="020B0609020204030204" pitchFamily="49" charset="0"/>
              </a:rPr>
              <a:t>(), </a:t>
            </a:r>
            <a:r>
              <a:rPr lang="en-US" sz="1700" dirty="0" err="1">
                <a:latin typeface="Consolas" panose="020B0609020204030204" pitchFamily="49" charset="0"/>
              </a:rPr>
              <a:t>errorMsg</a:t>
            </a:r>
            <a:r>
              <a:rPr lang="en-US" sz="1700" dirty="0">
                <a:latin typeface="Consolas" panose="020B0609020204030204" pitchFamily="49" charset="0"/>
              </a:rPr>
              <a:t>);</a:t>
            </a:r>
          </a:p>
          <a:p>
            <a:pPr marL="457200" lvl="1" indent="0">
              <a:spcBef>
                <a:spcPts val="200"/>
              </a:spcBef>
              <a:buNone/>
            </a:pPr>
            <a:r>
              <a:rPr lang="en-US" sz="1700" dirty="0">
                <a:latin typeface="Consolas" panose="020B0609020204030204" pitchFamily="49" charset="0"/>
              </a:rPr>
              <a:t>  }</a:t>
            </a:r>
          </a:p>
        </p:txBody>
      </p:sp>
    </p:spTree>
    <p:extLst>
      <p:ext uri="{BB962C8B-B14F-4D97-AF65-F5344CB8AC3E}">
        <p14:creationId xmlns:p14="http://schemas.microsoft.com/office/powerpoint/2010/main" val="671566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pPr marL="0" indent="0">
              <a:buNone/>
            </a:pPr>
            <a:r>
              <a:rPr lang="en-US" dirty="0"/>
              <a:t>The compiler uses four classes to provide support for CPRL types.</a:t>
            </a:r>
          </a:p>
          <a:p>
            <a:r>
              <a:rPr lang="en-US" dirty="0"/>
              <a:t>Class </a:t>
            </a:r>
            <a:r>
              <a:rPr lang="en-US" dirty="0">
                <a:latin typeface="Consolas" panose="020B0609020204030204" pitchFamily="49" charset="0"/>
              </a:rPr>
              <a:t>Type</a:t>
            </a:r>
            <a:r>
              <a:rPr lang="en-US" dirty="0"/>
              <a:t> is the base class for all CPRL types.</a:t>
            </a:r>
          </a:p>
          <a:p>
            <a:r>
              <a:rPr lang="en-US" dirty="0"/>
              <a:t>Classes </a:t>
            </a:r>
            <a:r>
              <a:rPr lang="en-US" dirty="0" err="1">
                <a:latin typeface="Consolas" panose="020B0609020204030204" pitchFamily="49" charset="0"/>
              </a:rPr>
              <a:t>ArrayType</a:t>
            </a:r>
            <a:r>
              <a:rPr lang="en-US" dirty="0"/>
              <a:t>, </a:t>
            </a:r>
            <a:r>
              <a:rPr lang="en-US" dirty="0" err="1">
                <a:latin typeface="Consolas" panose="020B0609020204030204" pitchFamily="49" charset="0"/>
              </a:rPr>
              <a:t>RecordType</a:t>
            </a:r>
            <a:r>
              <a:rPr lang="en-US" dirty="0"/>
              <a:t>, and </a:t>
            </a:r>
            <a:r>
              <a:rPr lang="en-US" dirty="0" err="1">
                <a:latin typeface="Consolas" panose="020B0609020204030204" pitchFamily="49" charset="0"/>
              </a:rPr>
              <a:t>StringType</a:t>
            </a:r>
            <a:r>
              <a:rPr lang="en-US" dirty="0"/>
              <a:t> extend </a:t>
            </a:r>
            <a:r>
              <a:rPr lang="en-US" dirty="0">
                <a:latin typeface="Consolas" panose="020B0609020204030204" pitchFamily="49" charset="0"/>
              </a:rPr>
              <a:t>Type</a:t>
            </a:r>
            <a:r>
              <a:rPr lang="en-US" dirty="0"/>
              <a:t> to provide additional support for arrays, records, and strings.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35</a:t>
            </a:fld>
            <a:endParaRPr lang="en-US" dirty="0"/>
          </a:p>
        </p:txBody>
      </p:sp>
    </p:spTree>
    <p:extLst>
      <p:ext uri="{BB962C8B-B14F-4D97-AF65-F5344CB8AC3E}">
        <p14:creationId xmlns:p14="http://schemas.microsoft.com/office/powerpoint/2010/main" val="4209156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a:t>
            </a:r>
            <a:r>
              <a:rPr lang="en-US" dirty="0">
                <a:latin typeface="Consolas" panose="020B0609020204030204" pitchFamily="49" charset="0"/>
              </a:rPr>
              <a:t>Integer</a:t>
            </a:r>
            <a:r>
              <a:rPr lang="en-US" dirty="0"/>
              <a:t>		–  2 for </a:t>
            </a:r>
            <a:r>
              <a:rPr lang="en-US" dirty="0">
                <a:latin typeface="Consolas" panose="020B0609020204030204" pitchFamily="49" charset="0"/>
              </a:rPr>
              <a:t>Char</a:t>
            </a:r>
          </a:p>
          <a:p>
            <a:pPr lvl="1"/>
            <a:r>
              <a:rPr lang="en-US" dirty="0"/>
              <a:t>1 for </a:t>
            </a:r>
            <a:r>
              <a:rPr lang="en-US" dirty="0">
                <a:latin typeface="Consolas" panose="020B0609020204030204" pitchFamily="49" charset="0"/>
              </a:rPr>
              <a:t>Boolean</a:t>
            </a:r>
            <a:r>
              <a:rPr lang="en-US" dirty="0"/>
              <a:t>		–  etc.</a:t>
            </a:r>
          </a:p>
          <a:p>
            <a:r>
              <a:rPr lang="en-US" dirty="0"/>
              <a:t>Predefined types are declared as static constants.</a:t>
            </a:r>
          </a:p>
          <a:p>
            <a:pPr marL="457200" lvl="1" indent="0">
              <a:buNone/>
            </a:pPr>
            <a:r>
              <a:rPr lang="en-US" sz="1800" dirty="0">
                <a:latin typeface="Consolas" panose="020B0609020204030204" pitchFamily="49" charset="0"/>
              </a:rPr>
              <a:t>public static final Type Boolean = new Type("Boolean", 1);</a:t>
            </a:r>
          </a:p>
          <a:p>
            <a:pPr marL="457200" lvl="1" indent="0">
              <a:spcBef>
                <a:spcPts val="300"/>
              </a:spcBef>
              <a:buNone/>
            </a:pPr>
            <a:r>
              <a:rPr lang="en-US" sz="1800" dirty="0">
                <a:latin typeface="Consolas" panose="020B0609020204030204" pitchFamily="49" charset="0"/>
              </a:rPr>
              <a:t>public static final Type Integer = new Type("Integer", 4);</a:t>
            </a:r>
          </a:p>
          <a:p>
            <a:pPr marL="457200" lvl="1" indent="0">
              <a:spcBef>
                <a:spcPts val="300"/>
              </a:spcBef>
              <a:buNone/>
            </a:pPr>
            <a:r>
              <a:rPr lang="en-US" sz="1800" dirty="0">
                <a:latin typeface="Consolas" panose="020B0609020204030204" pitchFamily="49" charset="0"/>
              </a:rPr>
              <a:t>public static final Type Char    = new Type("Char", 2);</a:t>
            </a:r>
          </a:p>
          <a:p>
            <a:pPr marL="457200" lvl="1" indent="0">
              <a:spcBef>
                <a:spcPts val="300"/>
              </a:spcBef>
              <a:buNone/>
            </a:pPr>
            <a:r>
              <a:rPr lang="en-US" sz="1800" dirty="0">
                <a:latin typeface="Consolas" panose="020B0609020204030204" pitchFamily="49" charset="0"/>
              </a:rPr>
              <a:t>public static final Type Address = new Type("Address", 4);</a:t>
            </a:r>
          </a:p>
          <a:p>
            <a:pPr marL="457200" lvl="1" indent="0">
              <a:spcBef>
                <a:spcPts val="300"/>
              </a:spcBef>
              <a:buNone/>
            </a:pPr>
            <a:r>
              <a:rPr lang="en-US" sz="1800" dirty="0">
                <a:latin typeface="Consolas" panose="020B0609020204030204" pitchFamily="49" charset="0"/>
              </a:rPr>
              <a:t>public static final Type UNKNOWN = new Type("Unknown");</a:t>
            </a:r>
          </a:p>
          <a:p>
            <a:pPr marL="457200" lvl="1" indent="0">
              <a:spcBef>
                <a:spcPts val="300"/>
              </a:spcBef>
              <a:buNone/>
            </a:pPr>
            <a:r>
              <a:rPr lang="en-US" sz="1800" dirty="0">
                <a:latin typeface="Consolas" panose="020B0609020204030204" pitchFamily="49" charset="0"/>
              </a:rPr>
              <a:t>public static final Type none    = new Type("none");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36</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60BFDA5C-0F46-8636-7FEB-D71BD422676D}"/>
              </a:ext>
            </a:extLst>
          </p:cNvPr>
          <p:cNvSpPr>
            <a:spLocks noGrp="1"/>
          </p:cNvSpPr>
          <p:nvPr>
            <p:ph idx="1"/>
          </p:nvPr>
        </p:nvSpPr>
        <p:spPr/>
        <p:txBody>
          <a:bodyPr/>
          <a:lstStyle/>
          <a:p>
            <a:r>
              <a:rPr lang="en-US" dirty="0"/>
              <a:t>Class </a:t>
            </a:r>
            <a:r>
              <a:rPr lang="en-US" dirty="0">
                <a:latin typeface="Consolas" panose="020B0609020204030204" pitchFamily="49" charset="0"/>
              </a:rPr>
              <a:t>Type</a:t>
            </a:r>
            <a:r>
              <a:rPr lang="en-US" dirty="0"/>
              <a:t> also contains a couple of static helper methods.</a:t>
            </a:r>
          </a:p>
          <a:p>
            <a:pPr marL="457200" lvl="1" indent="0">
              <a:buNone/>
            </a:pPr>
            <a:r>
              <a:rPr lang="en-US" sz="1800" dirty="0">
                <a:latin typeface="Consolas" panose="020B0609020204030204" pitchFamily="49" charset="0"/>
              </a:rPr>
              <a:t>public static Type </a:t>
            </a:r>
            <a:r>
              <a:rPr lang="en-US" sz="1800" dirty="0" err="1">
                <a:latin typeface="Consolas" panose="020B0609020204030204" pitchFamily="49" charset="0"/>
              </a:rPr>
              <a:t>typeOf</a:t>
            </a:r>
            <a:r>
              <a:rPr lang="en-US" sz="1800" dirty="0">
                <a:latin typeface="Consolas" panose="020B0609020204030204" pitchFamily="49" charset="0"/>
              </a:rPr>
              <a:t>(Symbol literal)</a:t>
            </a:r>
            <a:br>
              <a:rPr lang="en-US" sz="1800" dirty="0">
                <a:latin typeface="Consolas" panose="020B0609020204030204" pitchFamily="49" charset="0"/>
              </a:rPr>
            </a:br>
            <a:r>
              <a:rPr lang="en-US" sz="1800" dirty="0">
                <a:latin typeface="Consolas" panose="020B0609020204030204" pitchFamily="49" charset="0"/>
              </a:rPr>
              <a:t>    // returns the type of a literal symbol</a:t>
            </a:r>
          </a:p>
          <a:p>
            <a:pPr marL="457200" lvl="1" indent="0">
              <a:buNone/>
            </a:pPr>
            <a:r>
              <a:rPr lang="en-US" sz="1800" dirty="0">
                <a:latin typeface="Consolas" panose="020B0609020204030204" pitchFamily="49" charset="0"/>
              </a:rPr>
              <a:t>private static int </a:t>
            </a:r>
            <a:r>
              <a:rPr lang="en-US" sz="1800" dirty="0" err="1">
                <a:latin typeface="Consolas" panose="020B0609020204030204" pitchFamily="49" charset="0"/>
              </a:rPr>
              <a:t>capacityOf</a:t>
            </a:r>
            <a:r>
              <a:rPr lang="en-US" sz="1800" dirty="0">
                <a:latin typeface="Consolas" panose="020B0609020204030204" pitchFamily="49" charset="0"/>
              </a:rPr>
              <a:t>(String </a:t>
            </a:r>
            <a:r>
              <a:rPr lang="en-US" sz="1800" dirty="0" err="1">
                <a:latin typeface="Consolas" panose="020B0609020204030204" pitchFamily="49" charset="0"/>
              </a:rPr>
              <a:t>literalText</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 returns the capacity of a string literal</a:t>
            </a:r>
          </a:p>
          <a:p>
            <a:r>
              <a:rPr lang="en-US" dirty="0"/>
              <a:t>Method </a:t>
            </a:r>
            <a:r>
              <a:rPr lang="en-US" dirty="0" err="1">
                <a:latin typeface="Consolas" panose="020B0609020204030204" pitchFamily="49" charset="0"/>
              </a:rPr>
              <a:t>capacityOf</a:t>
            </a:r>
            <a:r>
              <a:rPr lang="en-US" dirty="0">
                <a:latin typeface="Consolas" panose="020B0609020204030204" pitchFamily="49" charset="0"/>
              </a:rPr>
              <a:t>()</a:t>
            </a:r>
            <a:r>
              <a:rPr lang="en-US" dirty="0"/>
              <a:t> must consider the fact that string literals can contain escape characters, and so computation of the capacity is not simply counting the number characters between the quotation marks.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37</a:t>
            </a:fld>
            <a:endParaRPr lang="en-US" dirty="0"/>
          </a:p>
        </p:txBody>
      </p:sp>
    </p:spTree>
    <p:extLst>
      <p:ext uri="{BB962C8B-B14F-4D97-AF65-F5344CB8AC3E}">
        <p14:creationId xmlns:p14="http://schemas.microsoft.com/office/powerpoint/2010/main" val="594799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 Construct an array type with the specified name, number of</a:t>
            </a:r>
          </a:p>
          <a:p>
            <a:pPr marL="457200" lvl="1" indent="0">
              <a:spcBef>
                <a:spcPts val="100"/>
              </a:spcBef>
              <a:buNone/>
            </a:pPr>
            <a:r>
              <a:rPr lang="en-US" sz="1800" dirty="0">
                <a:latin typeface="Consolas" panose="020B0609020204030204" pitchFamily="49" charset="0"/>
              </a:rPr>
              <a:t> * elements, and the type of elements contained in the array.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public ArrayType(String typeName, int numElements,</a:t>
            </a:r>
          </a:p>
          <a:p>
            <a:pPr marL="457200" lvl="1" indent="0">
              <a:spcBef>
                <a:spcPts val="100"/>
              </a:spcBef>
              <a:buNone/>
            </a:pPr>
            <a:r>
              <a:rPr lang="en-US" sz="1800" dirty="0">
                <a:latin typeface="Consolas" panose="020B0609020204030204" pitchFamily="49" charset="0"/>
              </a:rPr>
              <a:t>                 Type elementType)</a:t>
            </a:r>
          </a:p>
          <a:p>
            <a:r>
              <a:rPr lang="en-US" dirty="0"/>
              <a:t>When the parser parses an array type declaration, the constructor for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38</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9" name="Content Placeholder 8"/>
          <p:cNvSpPr>
            <a:spLocks noGrp="1"/>
          </p:cNvSpPr>
          <p:nvPr>
            <p:ph idx="1"/>
          </p:nvPr>
        </p:nvSpPr>
        <p:spPr>
          <a:xfrm>
            <a:off x="458788" y="1363663"/>
            <a:ext cx="8321040" cy="4935537"/>
          </a:xfrm>
        </p:spPr>
        <p:txBody>
          <a:bodyPr/>
          <a:lstStyle/>
          <a:p>
            <a:r>
              <a:rPr lang="en-US" dirty="0"/>
              <a:t>Similarly, 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r>
              <a:rPr lang="en-US" dirty="0"/>
              <a:t> extend class </a:t>
            </a:r>
            <a:r>
              <a:rPr lang="en-US" dirty="0">
                <a:latin typeface="Consolas" panose="020B0609020204030204" pitchFamily="49" charset="0"/>
              </a:rPr>
              <a:t>Type</a:t>
            </a:r>
            <a:r>
              <a:rPr lang="en-US" dirty="0"/>
              <a:t> for strings and records.</a:t>
            </a:r>
          </a:p>
          <a:p>
            <a:r>
              <a:rPr lang="en-US" dirty="0"/>
              <a:t>Details of creating arrays, strings, and records are covered in subsequent chapters.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39</a:t>
            </a:fld>
            <a:endParaRPr lang="en-US" dirty="0"/>
          </a:p>
        </p:txBody>
      </p:sp>
    </p:spTree>
    <p:extLst>
      <p:ext uri="{BB962C8B-B14F-4D97-AF65-F5344CB8AC3E}">
        <p14:creationId xmlns:p14="http://schemas.microsoft.com/office/powerpoint/2010/main" val="3962567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a:latin typeface="Consolas" panose="020B0609020204030204" pitchFamily="49" charset="0"/>
              </a:rPr>
              <a:t>assignmentStmt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13" name="Group 12">
            <a:extLst>
              <a:ext uri="{FF2B5EF4-FFF2-40B4-BE49-F238E27FC236}">
                <a16:creationId xmlns:a16="http://schemas.microsoft.com/office/drawing/2014/main" id="{77E2F7AC-796D-40F8-911E-280A2C510BB5}"/>
              </a:ext>
            </a:extLst>
          </p:cNvPr>
          <p:cNvGrpSpPr/>
          <p:nvPr/>
        </p:nvGrpSpPr>
        <p:grpSpPr>
          <a:xfrm>
            <a:off x="3126745" y="4495800"/>
            <a:ext cx="2890511" cy="1360176"/>
            <a:chOff x="4638449" y="2744674"/>
            <a:chExt cx="2890511" cy="1360176"/>
          </a:xfrm>
        </p:grpSpPr>
        <p:sp>
          <p:nvSpPr>
            <p:cNvPr id="14" name="Text Box 1029">
              <a:extLst>
                <a:ext uri="{FF2B5EF4-FFF2-40B4-BE49-F238E27FC236}">
                  <a16:creationId xmlns:a16="http://schemas.microsoft.com/office/drawing/2014/main" id="{6A58CA9F-A5AD-4665-8D35-82EB68E48CE0}"/>
                </a:ext>
              </a:extLst>
            </p:cNvPr>
            <p:cNvSpPr txBox="1">
              <a:spLocks noChangeArrowheads="1"/>
            </p:cNvSpPr>
            <p:nvPr/>
          </p:nvSpPr>
          <p:spPr bwMode="auto">
            <a:xfrm>
              <a:off x="5112285" y="2744674"/>
              <a:ext cx="1679947"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AssignmentStmt</a:t>
              </a:r>
              <a:endParaRPr kumimoji="0" lang="en-US" sz="1600" b="0" i="0" u="none" strike="noStrike" kern="0" cap="none" spc="0" normalizeH="0" baseline="0" noProof="0" dirty="0">
                <a:ln>
                  <a:noFill/>
                </a:ln>
                <a:effectLst/>
                <a:uLnTx/>
                <a:uFillTx/>
                <a:latin typeface="Arial"/>
              </a:endParaRPr>
            </a:p>
          </p:txBody>
        </p:sp>
        <p:sp>
          <p:nvSpPr>
            <p:cNvPr id="15" name="Text Box 1030">
              <a:extLst>
                <a:ext uri="{FF2B5EF4-FFF2-40B4-BE49-F238E27FC236}">
                  <a16:creationId xmlns:a16="http://schemas.microsoft.com/office/drawing/2014/main" id="{DE14DD0C-DD4E-443A-9768-57F7D96F6C26}"/>
                </a:ext>
              </a:extLst>
            </p:cNvPr>
            <p:cNvSpPr txBox="1">
              <a:spLocks noChangeArrowheads="1"/>
            </p:cNvSpPr>
            <p:nvPr/>
          </p:nvSpPr>
          <p:spPr bwMode="auto">
            <a:xfrm>
              <a:off x="4638449" y="3765654"/>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6" name="Text Box 1032">
              <a:extLst>
                <a:ext uri="{FF2B5EF4-FFF2-40B4-BE49-F238E27FC236}">
                  <a16:creationId xmlns:a16="http://schemas.microsoft.com/office/drawing/2014/main" id="{002522C8-CAE9-47C4-8663-2E6FD5188139}"/>
                </a:ext>
              </a:extLst>
            </p:cNvPr>
            <p:cNvSpPr txBox="1">
              <a:spLocks noChangeArrowheads="1"/>
            </p:cNvSpPr>
            <p:nvPr/>
          </p:nvSpPr>
          <p:spPr bwMode="auto">
            <a:xfrm>
              <a:off x="6329914" y="3760891"/>
              <a:ext cx="119904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sp>
          <p:nvSpPr>
            <p:cNvPr id="17" name="AutoShape 1033">
              <a:extLst>
                <a:ext uri="{FF2B5EF4-FFF2-40B4-BE49-F238E27FC236}">
                  <a16:creationId xmlns:a16="http://schemas.microsoft.com/office/drawing/2014/main" id="{E2C8F680-C932-4540-A1C9-6AF1AEDD6E0C}"/>
                </a:ext>
              </a:extLst>
            </p:cNvPr>
            <p:cNvSpPr>
              <a:spLocks noChangeArrowheads="1"/>
            </p:cNvSpPr>
            <p:nvPr/>
          </p:nvSpPr>
          <p:spPr bwMode="auto">
            <a:xfrm>
              <a:off x="5883996" y="3100491"/>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18" name="AutoShape 1034">
              <a:extLst>
                <a:ext uri="{FF2B5EF4-FFF2-40B4-BE49-F238E27FC236}">
                  <a16:creationId xmlns:a16="http://schemas.microsoft.com/office/drawing/2014/main" id="{4FEC4869-5496-4B4F-89AA-FFD8F575668F}"/>
                </a:ext>
              </a:extLst>
            </p:cNvPr>
            <p:cNvCxnSpPr>
              <a:cxnSpLocks noChangeShapeType="1"/>
              <a:stCxn id="15" idx="0"/>
              <a:endCxn id="17" idx="2"/>
            </p:cNvCxnSpPr>
            <p:nvPr/>
          </p:nvCxnSpPr>
          <p:spPr bwMode="auto">
            <a:xfrm rot="5400000" flipH="1" flipV="1">
              <a:off x="5288092" y="3101488"/>
              <a:ext cx="482600" cy="845733"/>
            </a:xfrm>
            <a:prstGeom prst="bentConnector3">
              <a:avLst>
                <a:gd name="adj1" fmla="val 50000"/>
              </a:avLst>
            </a:prstGeom>
            <a:noFill/>
            <a:ln w="9525">
              <a:solidFill>
                <a:schemeClr val="tx1"/>
              </a:solidFill>
              <a:miter lim="800000"/>
              <a:headEnd/>
              <a:tailEnd/>
            </a:ln>
          </p:spPr>
        </p:cxnSp>
        <p:cxnSp>
          <p:nvCxnSpPr>
            <p:cNvPr id="19" name="AutoShape 1035">
              <a:extLst>
                <a:ext uri="{FF2B5EF4-FFF2-40B4-BE49-F238E27FC236}">
                  <a16:creationId xmlns:a16="http://schemas.microsoft.com/office/drawing/2014/main" id="{395E08FD-6C92-4A49-BC07-F787F0734DA6}"/>
                </a:ext>
              </a:extLst>
            </p:cNvPr>
            <p:cNvCxnSpPr>
              <a:cxnSpLocks noChangeShapeType="1"/>
              <a:stCxn id="16" idx="0"/>
              <a:endCxn id="17" idx="2"/>
            </p:cNvCxnSpPr>
            <p:nvPr/>
          </p:nvCxnSpPr>
          <p:spPr bwMode="auto">
            <a:xfrm rot="16200000" flipV="1">
              <a:off x="6201930" y="3033384"/>
              <a:ext cx="477837" cy="977178"/>
            </a:xfrm>
            <a:prstGeom prst="bentConnector3">
              <a:avLst>
                <a:gd name="adj1" fmla="val 50000"/>
              </a:avLst>
            </a:prstGeom>
            <a:noFill/>
            <a:ln w="9525">
              <a:solidFill>
                <a:schemeClr val="tx1"/>
              </a:solidFill>
              <a:miter lim="800000"/>
              <a:headEnd/>
              <a:tailEnd/>
            </a:ln>
          </p:spPr>
        </p:cxnSp>
        <p:sp>
          <p:nvSpPr>
            <p:cNvPr id="20" name="TextBox 19">
              <a:extLst>
                <a:ext uri="{FF2B5EF4-FFF2-40B4-BE49-F238E27FC236}">
                  <a16:creationId xmlns:a16="http://schemas.microsoft.com/office/drawing/2014/main" id="{A73DB789-56EC-481E-BCF9-51EEEA77575A}"/>
                </a:ext>
              </a:extLst>
            </p:cNvPr>
            <p:cNvSpPr txBox="1"/>
            <p:nvPr/>
          </p:nvSpPr>
          <p:spPr>
            <a:xfrm>
              <a:off x="6952470"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1" name="TextBox 20">
              <a:extLst>
                <a:ext uri="{FF2B5EF4-FFF2-40B4-BE49-F238E27FC236}">
                  <a16:creationId xmlns:a16="http://schemas.microsoft.com/office/drawing/2014/main" id="{AD15F56F-D3D5-4BBC-9D07-CE05CFACFD1B}"/>
                </a:ext>
              </a:extLst>
            </p:cNvPr>
            <p:cNvSpPr txBox="1"/>
            <p:nvPr/>
          </p:nvSpPr>
          <p:spPr>
            <a:xfrm>
              <a:off x="4805421"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40</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rule:&lt;br&gt;</a:t>
            </a:r>
          </a:p>
          <a:p>
            <a:pPr marL="182880" indent="0">
              <a:spcBef>
                <a:spcPts val="200"/>
              </a:spcBef>
              <a:buFontTx/>
              <a:buNone/>
            </a:pPr>
            <a:r>
              <a:rPr lang="en-US" sz="1800" dirty="0">
                <a:latin typeface="Consolas" pitchFamily="49" charset="0"/>
              </a:rPr>
              <a:t> * &lt;code&gt;constDecl = "const" constId ":=" literal ";" .&lt;/code&gt;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  Returns an</a:t>
            </a:r>
          </a:p>
          <a:p>
            <a:pPr marL="182880" indent="0">
              <a:spcBef>
                <a:spcPts val="200"/>
              </a:spcBef>
              <a:buFontTx/>
              <a:buNone/>
            </a:pPr>
            <a:r>
              <a:rPr lang="en-US" sz="1800" dirty="0">
                <a:latin typeface="Consolas" pitchFamily="49" charset="0"/>
              </a:rPr>
              <a:t> *         empty initial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InitialDecl parseConstDecl() throws IOException</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Token constId = scanner.getToken();</a:t>
            </a:r>
          </a:p>
          <a:p>
            <a:pPr marL="182880" indent="0">
              <a:spcBef>
                <a:spcPts val="200"/>
              </a:spcBef>
              <a:buFontTx/>
              <a:buNone/>
            </a:pPr>
            <a:r>
              <a:rPr lang="en-US" sz="1800" dirty="0">
                <a:latin typeface="Consolas" pitchFamily="49" charset="0"/>
              </a:rPr>
              <a:t>        match(Symbol.identifier);</a:t>
            </a:r>
          </a:p>
          <a:p>
            <a:pPr marL="182880" indent="0">
              <a:spcBef>
                <a:spcPts val="200"/>
              </a:spcBef>
              <a:buNone/>
            </a:pPr>
            <a:r>
              <a:rPr lang="en-US" sz="1800" dirty="0">
                <a:latin typeface="Consolas" pitchFamily="49" charset="0"/>
              </a:rPr>
              <a:t>        match(Symbol.assign);</a:t>
            </a:r>
          </a:p>
          <a:p>
            <a:pPr marL="182880" indent="0">
              <a:spcBef>
                <a:spcPts val="200"/>
              </a:spcBef>
              <a:buFontTx/>
              <a:buNone/>
            </a:pPr>
            <a:endParaRPr lang="en-US" sz="1800" dirty="0">
              <a:latin typeface="Consolas" pitchFamily="49" charset="0"/>
            </a:endParaRP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1051978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41</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Token literal = parseLiteral();</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r>
              <a:rPr lang="en-US" sz="1800" dirty="0">
                <a:latin typeface="Consolas" pitchFamily="49" charset="0"/>
              </a:rPr>
              <a:t>        var </a:t>
            </a:r>
            <a:r>
              <a:rPr lang="en-US" sz="1800" dirty="0" err="1">
                <a:latin typeface="Consolas" pitchFamily="49" charset="0"/>
              </a:rPr>
              <a:t>constDecl</a:t>
            </a:r>
            <a:r>
              <a:rPr lang="en-US" sz="1800" dirty="0">
                <a:latin typeface="Consolas" pitchFamily="49" charset="0"/>
              </a:rPr>
              <a:t> = new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a:t>
            </a:r>
          </a:p>
          <a:p>
            <a:pPr marL="182880" indent="0">
              <a:spcBef>
                <a:spcPts val="200"/>
              </a:spcBef>
              <a:buFontTx/>
              <a:buNone/>
            </a:pPr>
            <a:r>
              <a:rPr lang="en-US" sz="1800" dirty="0">
                <a:latin typeface="Consolas" pitchFamily="49" charset="0"/>
              </a:rPr>
              <a:t>                            </a:t>
            </a:r>
            <a:r>
              <a:rPr lang="en-US" sz="1800" b="1" dirty="0" err="1">
                <a:latin typeface="Consolas" pitchFamily="49" charset="0"/>
              </a:rPr>
              <a:t>Type.typeOf</a:t>
            </a:r>
            <a:r>
              <a:rPr lang="en-US" sz="1800" b="1" dirty="0">
                <a:latin typeface="Consolas" pitchFamily="49" charset="0"/>
              </a:rPr>
              <a:t>(literal)</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idTable.add(constDecl);</a:t>
            </a:r>
          </a:p>
          <a:p>
            <a:pPr marL="182880" indent="0">
              <a:spcBef>
                <a:spcPts val="200"/>
              </a:spcBef>
              <a:buFontTx/>
              <a:buNone/>
            </a:pPr>
            <a:r>
              <a:rPr lang="en-US" sz="1800" dirty="0">
                <a:latin typeface="Consolas" pitchFamily="49" charset="0"/>
              </a:rPr>
              <a:t>        return constDecl;</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EmptyInitialDecl.getInstance</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98912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321040" cy="4935537"/>
          </a:xfrm>
        </p:spPr>
        <p:txBody>
          <a:bodyPr/>
          <a:lstStyle/>
          <a:p>
            <a:r>
              <a:rPr lang="en-US" sz="2350" dirty="0"/>
              <a:t>During code generation, when a variable or variable expression is referenced in the statement part of a program or subprogram, we need to be able to determine whether the variable was declared at global or local scope.</a:t>
            </a:r>
          </a:p>
          <a:p>
            <a:r>
              <a:rPr lang="en-US" sz="2350" dirty="0"/>
              <a:t>Class </a:t>
            </a:r>
            <a:r>
              <a:rPr lang="en-US" sz="2350" dirty="0" err="1">
                <a:latin typeface="Consolas" panose="020B0609020204030204" pitchFamily="49" charset="0"/>
              </a:rPr>
              <a:t>IdTable</a:t>
            </a:r>
            <a:r>
              <a:rPr lang="en-US" sz="2350" dirty="0"/>
              <a:t> contains a method </a:t>
            </a:r>
            <a:r>
              <a:rPr lang="en-US" sz="2350" dirty="0" err="1">
                <a:latin typeface="Consolas" panose="020B0609020204030204" pitchFamily="49" charset="0"/>
              </a:rPr>
              <a:t>getScopeLevel</a:t>
            </a:r>
            <a:r>
              <a:rPr lang="en-US" sz="2350" dirty="0">
                <a:latin typeface="Consolas" panose="020B0609020204030204" pitchFamily="49" charset="0"/>
              </a:rPr>
              <a:t>()</a:t>
            </a:r>
            <a:r>
              <a:rPr lang="en-US" sz="2350" dirty="0"/>
              <a:t> that returns the current scope level.</a:t>
            </a:r>
          </a:p>
          <a:p>
            <a:pPr lvl="1"/>
            <a:r>
              <a:rPr lang="en-US" sz="1950" dirty="0">
                <a:latin typeface="Consolas" panose="020B0609020204030204" pitchFamily="49" charset="0"/>
              </a:rPr>
              <a:t>GLOBAL</a:t>
            </a:r>
            <a:r>
              <a:rPr lang="en-US" sz="1950" dirty="0"/>
              <a:t> for objects declared at the outermost (program) scope</a:t>
            </a:r>
          </a:p>
          <a:p>
            <a:pPr lvl="1"/>
            <a:r>
              <a:rPr lang="en-US" sz="1950" dirty="0">
                <a:latin typeface="Consolas" panose="020B0609020204030204" pitchFamily="49" charset="0"/>
              </a:rPr>
              <a:t>LOCAL</a:t>
            </a:r>
            <a:r>
              <a:rPr lang="en-US" sz="1950" dirty="0"/>
              <a:t> for objects declared within a subprogram.</a:t>
            </a:r>
          </a:p>
          <a:p>
            <a:pPr lvl="1"/>
            <a:r>
              <a:rPr lang="en-US" sz="1950" dirty="0">
                <a:latin typeface="Consolas" panose="020B0609020204030204" pitchFamily="49" charset="0"/>
              </a:rPr>
              <a:t>RECORD</a:t>
            </a:r>
            <a:r>
              <a:rPr lang="en-US" sz="1950" dirty="0"/>
              <a:t> for objects (fields) declared within a record</a:t>
            </a:r>
          </a:p>
          <a:p>
            <a:r>
              <a:rPr lang="en-US" sz="2350" dirty="0"/>
              <a:t>When parsing a variable declaration, the declaration is initialized with the current scope level.</a:t>
            </a:r>
          </a:p>
          <a:p>
            <a:pPr marL="457200" lvl="1" indent="0">
              <a:spcBef>
                <a:spcPts val="300"/>
              </a:spcBef>
              <a:buNone/>
            </a:pPr>
            <a:r>
              <a:rPr lang="en-US" sz="1750" dirty="0">
                <a:latin typeface="Consolas" panose="020B0609020204030204" pitchFamily="49" charset="0"/>
              </a:rPr>
              <a:t>var varDecl = new VarDecl(identifiers, </a:t>
            </a:r>
            <a:r>
              <a:rPr lang="en-US" sz="1750" dirty="0" err="1">
                <a:latin typeface="Consolas" panose="020B0609020204030204" pitchFamily="49" charset="0"/>
              </a:rPr>
              <a:t>varType</a:t>
            </a:r>
            <a:r>
              <a:rPr lang="en-US" sz="1750" dirty="0">
                <a:latin typeface="Consolas" panose="020B0609020204030204" pitchFamily="49" charset="0"/>
              </a:rPr>
              <a:t>,</a:t>
            </a:r>
            <a:br>
              <a:rPr lang="en-US" sz="1750" dirty="0">
                <a:latin typeface="Consolas" panose="020B0609020204030204" pitchFamily="49" charset="0"/>
              </a:rPr>
            </a:br>
            <a:r>
              <a:rPr lang="en-US" sz="1750" dirty="0">
                <a:latin typeface="Consolas" panose="020B0609020204030204" pitchFamily="49" charset="0"/>
              </a:rPr>
              <a:t>                        </a:t>
            </a:r>
            <a:r>
              <a:rPr lang="en-US" sz="1750" dirty="0" err="1">
                <a:latin typeface="Consolas" panose="020B0609020204030204" pitchFamily="49" charset="0"/>
              </a:rPr>
              <a:t>initialValue</a:t>
            </a:r>
            <a:r>
              <a:rPr lang="en-US" sz="1750" dirty="0">
                <a:latin typeface="Consolas" panose="020B0609020204030204" pitchFamily="49" charset="0"/>
              </a:rPr>
              <a:t>, </a:t>
            </a:r>
            <a:r>
              <a:rPr lang="en-US" sz="1750" b="1" dirty="0" err="1">
                <a:latin typeface="Consolas" panose="020B0609020204030204" pitchFamily="49" charset="0"/>
              </a:rPr>
              <a:t>idTable.getScopeLevel</a:t>
            </a:r>
            <a:r>
              <a:rPr lang="en-US" sz="1750" b="1" dirty="0">
                <a:latin typeface="Consolas" panose="020B0609020204030204" pitchFamily="49" charset="0"/>
              </a:rPr>
              <a:t>()</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42</a:t>
            </a:fld>
            <a:endParaRPr lang="en-US"/>
          </a:p>
        </p:txBody>
      </p:sp>
    </p:spTree>
    <p:extLst>
      <p:ext uri="{BB962C8B-B14F-4D97-AF65-F5344CB8AC3E}">
        <p14:creationId xmlns:p14="http://schemas.microsoft.com/office/powerpoint/2010/main" val="720601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var x : Integer;   // scope level of declaration for x is GLOBAL</a:t>
            </a:r>
          </a:p>
          <a:p>
            <a:pPr marL="0" indent="0">
              <a:spcBef>
                <a:spcPts val="100"/>
              </a:spcBef>
              <a:buFontTx/>
              <a:buNone/>
            </a:pPr>
            <a:r>
              <a:rPr lang="en-US" sz="1750" dirty="0">
                <a:latin typeface="Consolas" pitchFamily="49" charset="0"/>
                <a:cs typeface="Consolas" pitchFamily="49" charset="0"/>
              </a:rPr>
              <a:t>var y : Integer;   // scope level of declaration for y is GLOBAL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proc p()     // scope level of declaration for p is GLOBAL</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x : Integer;  // scope level of declaration for x is LOCAL</a:t>
            </a:r>
          </a:p>
          <a:p>
            <a:pPr marL="0" indent="0">
              <a:spcBef>
                <a:spcPts val="100"/>
              </a:spcBef>
              <a:buFontTx/>
              <a:buNone/>
            </a:pPr>
            <a:r>
              <a:rPr lang="en-US" sz="1750" dirty="0">
                <a:latin typeface="Consolas" pitchFamily="49" charset="0"/>
                <a:cs typeface="Consolas" pitchFamily="49" charset="0"/>
              </a:rPr>
              <a:t>    var b : Integer;  // scope level of declaration for b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LOCAL scope</a:t>
            </a:r>
          </a:p>
          <a:p>
            <a:pPr marL="0" indent="0">
              <a:spcBef>
                <a:spcPts val="100"/>
              </a:spcBef>
              <a:buFontTx/>
              <a:buNone/>
            </a:pPr>
            <a:r>
              <a:rPr lang="en-US" sz="1750" dirty="0">
                <a:latin typeface="Consolas" pitchFamily="49" charset="0"/>
                <a:cs typeface="Consolas" pitchFamily="49" charset="0"/>
              </a:rPr>
              <a:t>   ... b ...   // b was declared at LOCAL scope</a:t>
            </a:r>
          </a:p>
          <a:p>
            <a:pPr marL="0" indent="0">
              <a:spcBef>
                <a:spcPts val="100"/>
              </a:spcBef>
              <a:buFontTx/>
              <a:buNone/>
            </a:pPr>
            <a:r>
              <a:rPr lang="en-US" sz="1750" dirty="0">
                <a:latin typeface="Consolas" pitchFamily="49" charset="0"/>
                <a:cs typeface="Consolas" pitchFamily="49" charset="0"/>
              </a:rPr>
              <a:t>   ... y ...   // y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43</a:t>
            </a:fld>
            <a:endParaRPr lang="en-US" dirty="0"/>
          </a:p>
        </p:txBody>
      </p:sp>
      <p:sp>
        <p:nvSpPr>
          <p:cNvPr id="6" name="TextBox 5">
            <a:extLst>
              <a:ext uri="{FF2B5EF4-FFF2-40B4-BE49-F238E27FC236}">
                <a16:creationId xmlns:a16="http://schemas.microsoft.com/office/drawing/2014/main" id="{4B5D5638-7165-FB42-A18F-086F45FD68B6}"/>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069436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br>
              <a:rPr lang="en-US" dirty="0"/>
            </a:br>
            <a:r>
              <a:rPr lang="en-US" sz="2400" dirty="0"/>
              <a:t>(continued)</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proc main()</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y : Integer;  // scope level of declaration for y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GLOBAL scope</a:t>
            </a:r>
          </a:p>
          <a:p>
            <a:pPr marL="0" indent="0">
              <a:spcBef>
                <a:spcPts val="100"/>
              </a:spcBef>
              <a:buFontTx/>
              <a:buNone/>
            </a:pPr>
            <a:r>
              <a:rPr lang="en-US" sz="1750" dirty="0">
                <a:latin typeface="Consolas" pitchFamily="49" charset="0"/>
                <a:cs typeface="Consolas" pitchFamily="49" charset="0"/>
              </a:rPr>
              <a:t>    ... y ...      // y was declared at LOCAL scope</a:t>
            </a:r>
          </a:p>
          <a:p>
            <a:pPr marL="0" indent="0">
              <a:spcBef>
                <a:spcPts val="100"/>
              </a:spcBef>
              <a:buFontTx/>
              <a:buNone/>
            </a:pPr>
            <a:r>
              <a:rPr lang="en-US" sz="1750" dirty="0">
                <a:latin typeface="Consolas" pitchFamily="49" charset="0"/>
                <a:cs typeface="Consolas" pitchFamily="49" charset="0"/>
              </a:rPr>
              <a:t>    ... p() ...    // p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44</a:t>
            </a:fld>
            <a:endParaRPr lang="en-US" dirty="0"/>
          </a:p>
        </p:txBody>
      </p:sp>
    </p:spTree>
    <p:extLst>
      <p:ext uri="{BB962C8B-B14F-4D97-AF65-F5344CB8AC3E}">
        <p14:creationId xmlns:p14="http://schemas.microsoft.com/office/powerpoint/2010/main" val="259863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AST classes often contain fields or lists of fields that reference instances of other AST classes, and most such references correspond to the edges of the “tree”.  Most of these structural (edge) references are created by the parser when parsing nonterminal symbols.</a:t>
            </a:r>
          </a:p>
          <a:p>
            <a:r>
              <a:rPr lang="en-US" dirty="0"/>
              <a:t>Examples</a:t>
            </a:r>
          </a:p>
          <a:p>
            <a:pPr lvl="1"/>
            <a:r>
              <a:rPr lang="en-US" dirty="0"/>
              <a:t>Class </a:t>
            </a:r>
            <a:r>
              <a:rPr lang="en-US" dirty="0">
                <a:latin typeface="Consolas" panose="020B0609020204030204" pitchFamily="49" charset="0"/>
              </a:rPr>
              <a:t>Program</a:t>
            </a:r>
            <a:r>
              <a:rPr lang="en-US" dirty="0"/>
              <a:t> has a list of initial declarations and a list of subprogram declarations.</a:t>
            </a:r>
          </a:p>
          <a:p>
            <a:pPr marL="914400" lvl="2" indent="0">
              <a:buNone/>
            </a:pPr>
            <a:r>
              <a:rPr lang="en-US" dirty="0">
                <a:latin typeface="Consolas" panose="020B0609020204030204" pitchFamily="49" charset="0"/>
              </a:rPr>
              <a:t>program = </a:t>
            </a:r>
            <a:r>
              <a:rPr lang="en-US" dirty="0" err="1">
                <a:latin typeface="Consolas" panose="020B0609020204030204" pitchFamily="49" charset="0"/>
              </a:rPr>
              <a:t>initialDecls</a:t>
            </a:r>
            <a:r>
              <a:rPr lang="en-US" dirty="0">
                <a:latin typeface="Consolas" panose="020B0609020204030204" pitchFamily="49" charset="0"/>
              </a:rPr>
              <a:t> </a:t>
            </a:r>
            <a:r>
              <a:rPr lang="en-US" dirty="0" err="1">
                <a:latin typeface="Consolas" panose="020B0609020204030204" pitchFamily="49" charset="0"/>
              </a:rPr>
              <a:t>subprogramDecls</a:t>
            </a:r>
            <a:r>
              <a:rPr lang="en-US" dirty="0">
                <a:latin typeface="Consolas" panose="020B0609020204030204" pitchFamily="49" charset="0"/>
              </a:rPr>
              <a:t> .</a:t>
            </a:r>
          </a:p>
          <a:p>
            <a:pPr lvl="1"/>
            <a:r>
              <a:rPr lang="en-US" dirty="0"/>
              <a:t>Class </a:t>
            </a:r>
            <a:r>
              <a:rPr lang="en-US" dirty="0">
                <a:latin typeface="Consolas" panose="020B0609020204030204" pitchFamily="49" charset="0"/>
              </a:rPr>
              <a:t>AssignmentStmt</a:t>
            </a:r>
            <a:r>
              <a:rPr lang="en-US" dirty="0"/>
              <a:t> has references to the variable on the left side of the assignment symbol and the expression on the right side.</a:t>
            </a:r>
          </a:p>
          <a:p>
            <a:pPr marL="914400" lvl="2" indent="0">
              <a:buNone/>
            </a:pPr>
            <a:r>
              <a:rPr lang="en-US" dirty="0">
                <a:latin typeface="Consolas" panose="020B0609020204030204" pitchFamily="49" charset="0"/>
              </a:rPr>
              <a:t>assignmentStmt = variable ":=" expression ";" .</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45</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Some AST classes have nonstructural references to instances of other AST classes.</a:t>
            </a:r>
          </a:p>
          <a:p>
            <a:pPr lvl="1"/>
            <a:r>
              <a:rPr lang="en-US" dirty="0"/>
              <a:t>do not correspond to the edges of the “tree”.</a:t>
            </a:r>
          </a:p>
          <a:p>
            <a:pPr lvl="1"/>
            <a:r>
              <a:rPr lang="en-US" dirty="0"/>
              <a:t>assist with constraint analysis and/or code generation</a:t>
            </a:r>
          </a:p>
          <a:p>
            <a:pPr lvl="1"/>
            <a:r>
              <a:rPr lang="en-US" dirty="0"/>
              <a:t>are commented as such in the source code</a:t>
            </a:r>
          </a:p>
          <a:p>
            <a:r>
              <a:rPr lang="en-US" dirty="0"/>
              <a:t>Two categories of nonstructural references</a:t>
            </a:r>
          </a:p>
          <a:p>
            <a:pPr lvl="1"/>
            <a:r>
              <a:rPr lang="en-US" dirty="0"/>
              <a:t>from a class representing an applied occurrence of an identifier to its corresponding declaration</a:t>
            </a:r>
          </a:p>
          <a:p>
            <a:pPr lvl="1"/>
            <a:r>
              <a:rPr lang="en-US" dirty="0"/>
              <a:t>from a statement to its enclosing context (described later)</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46</a:t>
            </a:fld>
            <a:endParaRPr lang="en-US" dirty="0"/>
          </a:p>
        </p:txBody>
      </p:sp>
    </p:spTree>
    <p:extLst>
      <p:ext uri="{BB962C8B-B14F-4D97-AF65-F5344CB8AC3E}">
        <p14:creationId xmlns:p14="http://schemas.microsoft.com/office/powerpoint/2010/main" val="1108409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References</a:t>
            </a:r>
          </a:p>
        </p:txBody>
      </p:sp>
      <p:sp>
        <p:nvSpPr>
          <p:cNvPr id="9" name="Content Placeholder 8">
            <a:extLst>
              <a:ext uri="{FF2B5EF4-FFF2-40B4-BE49-F238E27FC236}">
                <a16:creationId xmlns:a16="http://schemas.microsoft.com/office/drawing/2014/main" id="{2BDD77A7-9A63-D835-B06C-CD5727DA783C}"/>
              </a:ext>
            </a:extLst>
          </p:cNvPr>
          <p:cNvSpPr>
            <a:spLocks noGrp="1"/>
          </p:cNvSpPr>
          <p:nvPr>
            <p:ph idx="1"/>
          </p:nvPr>
        </p:nvSpPr>
        <p:spPr/>
        <p:txBody>
          <a:bodyPr/>
          <a:lstStyle/>
          <a:p>
            <a:pPr>
              <a:spcBef>
                <a:spcPts val="900"/>
              </a:spcBef>
            </a:pPr>
            <a:r>
              <a:rPr lang="en-US" sz="1950" dirty="0"/>
              <a:t>Class </a:t>
            </a:r>
            <a:r>
              <a:rPr lang="en-US" sz="1950" dirty="0">
                <a:latin typeface="Consolas" panose="020B0609020204030204" pitchFamily="49" charset="0"/>
              </a:rPr>
              <a:t>Variable</a:t>
            </a:r>
            <a:r>
              <a:rPr lang="en-US" sz="1950" dirty="0"/>
              <a:t> has a reference to the corresponding variable declaration.</a:t>
            </a:r>
          </a:p>
          <a:p>
            <a:pPr>
              <a:spcBef>
                <a:spcPts val="900"/>
              </a:spcBef>
            </a:pPr>
            <a:r>
              <a:rPr lang="en-US" sz="1950" dirty="0"/>
              <a:t>Class </a:t>
            </a:r>
            <a:r>
              <a:rPr lang="en-US" sz="1950" dirty="0" err="1">
                <a:latin typeface="Consolas" panose="020B0609020204030204" pitchFamily="49" charset="0"/>
              </a:rPr>
              <a:t>FunctionCallExpr</a:t>
            </a:r>
            <a:r>
              <a:rPr lang="en-US" sz="1950" dirty="0"/>
              <a:t> has a reference to the corresponding function declaration.</a:t>
            </a:r>
          </a:p>
          <a:p>
            <a:pPr>
              <a:spcBef>
                <a:spcPts val="900"/>
              </a:spcBef>
            </a:pPr>
            <a:r>
              <a:rPr lang="en-US" sz="1950" dirty="0"/>
              <a:t>Class </a:t>
            </a:r>
            <a:r>
              <a:rPr lang="en-US" sz="1950" dirty="0">
                <a:latin typeface="Consolas" panose="020B0609020204030204" pitchFamily="49" charset="0"/>
              </a:rPr>
              <a:t>ProcedureCallStmt</a:t>
            </a:r>
            <a:r>
              <a:rPr lang="en-US" sz="1950" dirty="0"/>
              <a:t> has a reference to the corresponding procedure declaration.</a:t>
            </a:r>
          </a:p>
          <a:p>
            <a:pPr>
              <a:spcBef>
                <a:spcPts val="900"/>
              </a:spcBef>
            </a:pPr>
            <a:r>
              <a:rPr lang="en-US" sz="1950" dirty="0"/>
              <a:t>Class </a:t>
            </a:r>
            <a:r>
              <a:rPr lang="en-US" sz="1950" dirty="0">
                <a:latin typeface="Consolas" panose="020B0609020204030204" pitchFamily="49" charset="0"/>
              </a:rPr>
              <a:t>ConstValue</a:t>
            </a:r>
            <a:r>
              <a:rPr lang="en-US" sz="1950" dirty="0"/>
              <a:t> is used to encapsulate both literal values and constant declarations, and for the latter, it contains a reference to the corresponding constant declaration.</a:t>
            </a:r>
          </a:p>
          <a:p>
            <a:pPr>
              <a:spcBef>
                <a:spcPts val="900"/>
              </a:spcBef>
            </a:pPr>
            <a:r>
              <a:rPr lang="en-US" sz="1950" dirty="0"/>
              <a:t>Class </a:t>
            </a:r>
            <a:r>
              <a:rPr lang="en-US" sz="1950" dirty="0" err="1">
                <a:latin typeface="Consolas" panose="020B0609020204030204" pitchFamily="49" charset="0"/>
              </a:rPr>
              <a:t>FieldExpr</a:t>
            </a:r>
            <a:r>
              <a:rPr lang="en-US" sz="1950" dirty="0"/>
              <a:t> has a reference to the corresponding field declaration.</a:t>
            </a:r>
          </a:p>
          <a:p>
            <a:pPr>
              <a:spcBef>
                <a:spcPts val="900"/>
              </a:spcBef>
            </a:pPr>
            <a:r>
              <a:rPr lang="en-US" sz="1950" dirty="0"/>
              <a:t>Class </a:t>
            </a:r>
            <a:r>
              <a:rPr lang="en-US" sz="1950" dirty="0" err="1">
                <a:latin typeface="Consolas" panose="020B0609020204030204" pitchFamily="49" charset="0"/>
              </a:rPr>
              <a:t>ExitStmt</a:t>
            </a:r>
            <a:r>
              <a:rPr lang="en-US" sz="1950" dirty="0"/>
              <a:t> has a reference to its enclosing loop statement</a:t>
            </a:r>
          </a:p>
          <a:p>
            <a:pPr>
              <a:spcBef>
                <a:spcPts val="900"/>
              </a:spcBef>
            </a:pPr>
            <a:r>
              <a:rPr lang="en-US" sz="1950" dirty="0"/>
              <a:t>Class </a:t>
            </a:r>
            <a:r>
              <a:rPr lang="en-US" sz="1950" dirty="0" err="1">
                <a:latin typeface="Consolas" panose="020B0609020204030204" pitchFamily="49" charset="0"/>
              </a:rPr>
              <a:t>ReturnStmt</a:t>
            </a:r>
            <a:r>
              <a:rPr lang="en-US" sz="1950" dirty="0"/>
              <a:t> has a reference to its enclosing subprogram declaration.</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47</a:t>
            </a:fld>
            <a:endParaRPr lang="en-US" dirty="0"/>
          </a:p>
        </p:txBody>
      </p:sp>
    </p:spTree>
    <p:extLst>
      <p:ext uri="{BB962C8B-B14F-4D97-AF65-F5344CB8AC3E}">
        <p14:creationId xmlns:p14="http://schemas.microsoft.com/office/powerpoint/2010/main" val="93612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var x : Integer;</a:t>
            </a:r>
          </a:p>
          <a:p>
            <a:pPr marL="274320" indent="0">
              <a:spcBef>
                <a:spcPts val="200"/>
              </a:spcBef>
              <a:buNone/>
            </a:pPr>
            <a:endParaRPr lang="en-US" sz="1800" dirty="0">
              <a:latin typeface="Consolas" panose="020B0609020204030204" pitchFamily="49" charset="0"/>
            </a:endParaRPr>
          </a:p>
          <a:p>
            <a:pPr marL="274320" indent="0">
              <a:spcBef>
                <a:spcPts val="200"/>
              </a:spcBef>
              <a:buNone/>
            </a:pPr>
            <a:r>
              <a:rPr lang="en-US" sz="1800" dirty="0">
                <a:latin typeface="Consolas" panose="020B0609020204030204" pitchFamily="49" charset="0"/>
              </a:rPr>
              <a:t>proc main()</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x := 5;</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x;</a:t>
            </a:r>
          </a:p>
          <a:p>
            <a:pPr marL="274320" indent="0">
              <a:spcBef>
                <a:spcPts val="200"/>
              </a:spcBef>
              <a:buNone/>
            </a:pPr>
            <a:r>
              <a:rPr lang="en-US" sz="1800" dirty="0">
                <a:latin typeface="Consolas" panose="020B0609020204030204" pitchFamily="49" charset="0"/>
              </a:rPr>
              <a:t>  }</a:t>
            </a:r>
          </a:p>
        </p:txBody>
      </p:sp>
      <p:sp>
        <p:nvSpPr>
          <p:cNvPr id="5" name="TextBox 4"/>
          <p:cNvSpPr txBox="1"/>
          <p:nvPr/>
        </p:nvSpPr>
        <p:spPr>
          <a:xfrm>
            <a:off x="2075868" y="365760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14642591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sp>
        <p:nvSpPr>
          <p:cNvPr id="33" name="TextBox 32">
            <a:extLst>
              <a:ext uri="{FF2B5EF4-FFF2-40B4-BE49-F238E27FC236}">
                <a16:creationId xmlns:a16="http://schemas.microsoft.com/office/drawing/2014/main" id="{B40B8BAE-B963-1D94-8EFD-E4E115CD6E73}"/>
              </a:ext>
            </a:extLst>
          </p:cNvPr>
          <p:cNvSpPr txBox="1"/>
          <p:nvPr/>
        </p:nvSpPr>
        <p:spPr>
          <a:xfrm>
            <a:off x="3422368" y="1295400"/>
            <a:ext cx="893642" cy="338554"/>
          </a:xfrm>
          <a:prstGeom prst="rect">
            <a:avLst/>
          </a:prstGeom>
          <a:noFill/>
          <a:ln>
            <a:solidFill>
              <a:schemeClr val="tx1"/>
            </a:solidFill>
          </a:ln>
        </p:spPr>
        <p:txBody>
          <a:bodyPr wrap="none" rtlCol="0">
            <a:spAutoFit/>
          </a:bodyPr>
          <a:lstStyle/>
          <a:p>
            <a:pPr algn="ctr"/>
            <a:r>
              <a:rPr lang="en-US" sz="1600" dirty="0"/>
              <a:t>Program</a:t>
            </a:r>
          </a:p>
        </p:txBody>
      </p:sp>
      <p:sp>
        <p:nvSpPr>
          <p:cNvPr id="34" name="TextBox 33">
            <a:extLst>
              <a:ext uri="{FF2B5EF4-FFF2-40B4-BE49-F238E27FC236}">
                <a16:creationId xmlns:a16="http://schemas.microsoft.com/office/drawing/2014/main" id="{4E7B59A9-83EC-C8F8-48A9-96704FEDEDFE}"/>
              </a:ext>
            </a:extLst>
          </p:cNvPr>
          <p:cNvSpPr txBox="1"/>
          <p:nvPr/>
        </p:nvSpPr>
        <p:spPr>
          <a:xfrm>
            <a:off x="5405834" y="2561556"/>
            <a:ext cx="1441292" cy="584775"/>
          </a:xfrm>
          <a:prstGeom prst="rect">
            <a:avLst/>
          </a:prstGeom>
          <a:noFill/>
          <a:ln>
            <a:solidFill>
              <a:schemeClr val="tx1"/>
            </a:solidFill>
          </a:ln>
        </p:spPr>
        <p:txBody>
          <a:bodyPr wrap="none" rtlCol="0">
            <a:spAutoFit/>
          </a:bodyPr>
          <a:lstStyle>
            <a:defPPr>
              <a:defRPr lang="en-US"/>
            </a:defPPr>
          </a:lstStyle>
          <a:p>
            <a:pPr algn="ctr"/>
            <a:r>
              <a:rPr lang="en-US" sz="1600" dirty="0" err="1"/>
              <a:t>ProcedureDecl</a:t>
            </a:r>
            <a:endParaRPr lang="en-US" sz="1600" dirty="0"/>
          </a:p>
          <a:p>
            <a:pPr algn="ctr"/>
            <a:r>
              <a:rPr lang="en-US" sz="1600" dirty="0" err="1"/>
              <a:t>procId</a:t>
            </a:r>
            <a:r>
              <a:rPr lang="en-US" sz="1600" dirty="0"/>
              <a:t> : "main"</a:t>
            </a:r>
          </a:p>
        </p:txBody>
      </p:sp>
      <p:sp>
        <p:nvSpPr>
          <p:cNvPr id="35" name="TextBox 34">
            <a:extLst>
              <a:ext uri="{FF2B5EF4-FFF2-40B4-BE49-F238E27FC236}">
                <a16:creationId xmlns:a16="http://schemas.microsoft.com/office/drawing/2014/main" id="{699314D6-F52C-FB2A-52C0-A36769AFC65A}"/>
              </a:ext>
            </a:extLst>
          </p:cNvPr>
          <p:cNvSpPr txBox="1"/>
          <p:nvPr/>
        </p:nvSpPr>
        <p:spPr>
          <a:xfrm>
            <a:off x="493296" y="3602420"/>
            <a:ext cx="2194560"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err="1"/>
              <a:t>varType</a:t>
            </a:r>
            <a:r>
              <a:rPr lang="en-US" sz="1600" dirty="0"/>
              <a:t> : Integer</a:t>
            </a:r>
          </a:p>
          <a:p>
            <a:pPr algn="l"/>
            <a:r>
              <a:rPr lang="en-US" sz="1600" dirty="0" err="1"/>
              <a:t>scopeLevel</a:t>
            </a:r>
            <a:r>
              <a:rPr lang="en-US" sz="1600" dirty="0"/>
              <a:t> : </a:t>
            </a:r>
            <a:r>
              <a:rPr lang="en-US" sz="1600" dirty="0">
                <a:latin typeface="Consolas" panose="020B0609020204030204" pitchFamily="49" charset="0"/>
              </a:rPr>
              <a:t>PROGRAM</a:t>
            </a:r>
          </a:p>
        </p:txBody>
      </p:sp>
      <p:sp>
        <p:nvSpPr>
          <p:cNvPr id="37" name="TextBox 36">
            <a:extLst>
              <a:ext uri="{FF2B5EF4-FFF2-40B4-BE49-F238E27FC236}">
                <a16:creationId xmlns:a16="http://schemas.microsoft.com/office/drawing/2014/main" id="{2CB889D7-DD78-F88D-F99F-A54CBCCDDB03}"/>
              </a:ext>
            </a:extLst>
          </p:cNvPr>
          <p:cNvSpPr txBox="1"/>
          <p:nvPr/>
        </p:nvSpPr>
        <p:spPr>
          <a:xfrm>
            <a:off x="5212277" y="5486400"/>
            <a:ext cx="1280160" cy="584775"/>
          </a:xfrm>
          <a:prstGeom prst="rect">
            <a:avLst/>
          </a:prstGeom>
          <a:noFill/>
          <a:ln>
            <a:solidFill>
              <a:schemeClr val="tx1"/>
            </a:solidFill>
          </a:ln>
        </p:spPr>
        <p:txBody>
          <a:bodyPr wrap="none" rtlCol="0">
            <a:spAutoFit/>
          </a:bodyPr>
          <a:lstStyle>
            <a:defPPr>
              <a:defRPr lang="en-US"/>
            </a:defPPr>
          </a:lstStyle>
          <a:p>
            <a:pPr algn="l"/>
            <a:r>
              <a:rPr lang="en-US" sz="1600" dirty="0"/>
              <a:t> ConstValue</a:t>
            </a:r>
          </a:p>
          <a:p>
            <a:pPr algn="l"/>
            <a:r>
              <a:rPr lang="en-US" sz="1600" dirty="0"/>
              <a:t>literal : 5</a:t>
            </a:r>
          </a:p>
        </p:txBody>
      </p:sp>
      <p:cxnSp>
        <p:nvCxnSpPr>
          <p:cNvPr id="38" name="Elbow Connector 2">
            <a:extLst>
              <a:ext uri="{FF2B5EF4-FFF2-40B4-BE49-F238E27FC236}">
                <a16:creationId xmlns:a16="http://schemas.microsoft.com/office/drawing/2014/main" id="{980BCE1F-9F6D-45C1-D066-2A671070B640}"/>
              </a:ext>
            </a:extLst>
          </p:cNvPr>
          <p:cNvCxnSpPr>
            <a:cxnSpLocks/>
            <a:stCxn id="33" idx="2"/>
            <a:endCxn id="56" idx="0"/>
          </p:cNvCxnSpPr>
          <p:nvPr/>
        </p:nvCxnSpPr>
        <p:spPr bwMode="auto">
          <a:xfrm rot="5400000">
            <a:off x="2556260" y="668271"/>
            <a:ext cx="347246" cy="2278613"/>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0" name="Elbow Connector 14">
            <a:extLst>
              <a:ext uri="{FF2B5EF4-FFF2-40B4-BE49-F238E27FC236}">
                <a16:creationId xmlns:a16="http://schemas.microsoft.com/office/drawing/2014/main" id="{E7717DE4-FA2A-9077-A6EC-702567F85664}"/>
              </a:ext>
            </a:extLst>
          </p:cNvPr>
          <p:cNvCxnSpPr>
            <a:cxnSpLocks/>
            <a:stCxn id="33" idx="2"/>
            <a:endCxn id="60" idx="0"/>
          </p:cNvCxnSpPr>
          <p:nvPr/>
        </p:nvCxnSpPr>
        <p:spPr bwMode="auto">
          <a:xfrm rot="16200000" flipH="1">
            <a:off x="4824211" y="678931"/>
            <a:ext cx="347246" cy="225729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2" name="Elbow Connector 18">
            <a:extLst>
              <a:ext uri="{FF2B5EF4-FFF2-40B4-BE49-F238E27FC236}">
                <a16:creationId xmlns:a16="http://schemas.microsoft.com/office/drawing/2014/main" id="{E4FB3901-8B32-00C1-8CEA-51E14A211077}"/>
              </a:ext>
            </a:extLst>
          </p:cNvPr>
          <p:cNvCxnSpPr>
            <a:cxnSpLocks/>
            <a:stCxn id="57" idx="2"/>
            <a:endCxn id="70" idx="0"/>
          </p:cNvCxnSpPr>
          <p:nvPr/>
        </p:nvCxnSpPr>
        <p:spPr bwMode="auto">
          <a:xfrm rot="5400000">
            <a:off x="5225583" y="3137702"/>
            <a:ext cx="311914" cy="148988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3" name="Elbow Connector 20">
            <a:extLst>
              <a:ext uri="{FF2B5EF4-FFF2-40B4-BE49-F238E27FC236}">
                <a16:creationId xmlns:a16="http://schemas.microsoft.com/office/drawing/2014/main" id="{190EFB64-A54B-AE00-B6F6-AAB8CB61D20B}"/>
              </a:ext>
            </a:extLst>
          </p:cNvPr>
          <p:cNvCxnSpPr>
            <a:cxnSpLocks/>
            <a:stCxn id="57" idx="2"/>
            <a:endCxn id="68" idx="0"/>
          </p:cNvCxnSpPr>
          <p:nvPr/>
        </p:nvCxnSpPr>
        <p:spPr bwMode="auto">
          <a:xfrm rot="16200000" flipH="1">
            <a:off x="6554832" y="3298335"/>
            <a:ext cx="311914" cy="1168616"/>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4" name="Group 43">
            <a:extLst>
              <a:ext uri="{FF2B5EF4-FFF2-40B4-BE49-F238E27FC236}">
                <a16:creationId xmlns:a16="http://schemas.microsoft.com/office/drawing/2014/main" id="{07DB9C3C-74EE-C18A-F8A9-6B99F5817AB0}"/>
              </a:ext>
            </a:extLst>
          </p:cNvPr>
          <p:cNvGrpSpPr/>
          <p:nvPr/>
        </p:nvGrpSpPr>
        <p:grpSpPr>
          <a:xfrm>
            <a:off x="3767919" y="4038600"/>
            <a:ext cx="1737360" cy="1077218"/>
            <a:chOff x="3830724" y="3200400"/>
            <a:chExt cx="1594667" cy="1077218"/>
          </a:xfrm>
        </p:grpSpPr>
        <p:sp>
          <p:nvSpPr>
            <p:cNvPr id="70" name="TextBox 69">
              <a:extLst>
                <a:ext uri="{FF2B5EF4-FFF2-40B4-BE49-F238E27FC236}">
                  <a16:creationId xmlns:a16="http://schemas.microsoft.com/office/drawing/2014/main" id="{BD3A8EE5-777F-97DE-B372-9715BABD6FAB}"/>
                </a:ext>
              </a:extLst>
            </p:cNvPr>
            <p:cNvSpPr txBox="1"/>
            <p:nvPr/>
          </p:nvSpPr>
          <p:spPr>
            <a:xfrm>
              <a:off x="3830724" y="3200400"/>
              <a:ext cx="1594667" cy="1077218"/>
            </a:xfrm>
            <a:prstGeom prst="rect">
              <a:avLst/>
            </a:prstGeom>
            <a:noFill/>
            <a:ln>
              <a:solidFill>
                <a:schemeClr val="tx1"/>
              </a:solidFill>
            </a:ln>
          </p:spPr>
          <p:txBody>
            <a:bodyPr wrap="none" rtlCol="0">
              <a:spAutoFit/>
            </a:bodyPr>
            <a:lstStyle>
              <a:defPPr>
                <a:defRPr lang="en-US"/>
              </a:defPPr>
            </a:lstStyle>
            <a:p>
              <a:pPr algn="l"/>
              <a:r>
                <a:rPr lang="en-US" sz="1600" dirty="0"/>
                <a:t> AssignmentStmt</a:t>
              </a:r>
            </a:p>
            <a:p>
              <a:pPr algn="l"/>
              <a:r>
                <a:rPr lang="en-US" sz="1600" dirty="0"/>
                <a:t>      variable  </a:t>
              </a:r>
            </a:p>
            <a:p>
              <a:pPr algn="l"/>
              <a:r>
                <a:rPr lang="en-US" sz="1600" dirty="0"/>
                <a:t>expression  </a:t>
              </a:r>
            </a:p>
            <a:p>
              <a:pPr algn="l"/>
              <a:r>
                <a:rPr lang="en-US" sz="1600" dirty="0"/>
                <a:t>position : (3, 6)</a:t>
              </a:r>
            </a:p>
          </p:txBody>
        </p:sp>
        <p:sp>
          <p:nvSpPr>
            <p:cNvPr id="71" name="Oval 70">
              <a:extLst>
                <a:ext uri="{FF2B5EF4-FFF2-40B4-BE49-F238E27FC236}">
                  <a16:creationId xmlns:a16="http://schemas.microsoft.com/office/drawing/2014/main" id="{0C846E69-4E78-09ED-CF87-AA1BB6CB9B01}"/>
                </a:ext>
              </a:extLst>
            </p:cNvPr>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72" name="Oval 71">
              <a:extLst>
                <a:ext uri="{FF2B5EF4-FFF2-40B4-BE49-F238E27FC236}">
                  <a16:creationId xmlns:a16="http://schemas.microsoft.com/office/drawing/2014/main" id="{4D49059E-C640-838A-5442-9D3A583FB987}"/>
                </a:ext>
              </a:extLst>
            </p:cNvPr>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5" name="Group 44">
            <a:extLst>
              <a:ext uri="{FF2B5EF4-FFF2-40B4-BE49-F238E27FC236}">
                <a16:creationId xmlns:a16="http://schemas.microsoft.com/office/drawing/2014/main" id="{0A2E124F-EA64-188D-3923-907A9A13C51C}"/>
              </a:ext>
            </a:extLst>
          </p:cNvPr>
          <p:cNvGrpSpPr/>
          <p:nvPr/>
        </p:nvGrpSpPr>
        <p:grpSpPr>
          <a:xfrm>
            <a:off x="6609297" y="4038600"/>
            <a:ext cx="1371600" cy="584775"/>
            <a:chOff x="6672101" y="3200400"/>
            <a:chExt cx="1371600" cy="584775"/>
          </a:xfrm>
        </p:grpSpPr>
        <p:sp>
          <p:nvSpPr>
            <p:cNvPr id="68" name="TextBox 67">
              <a:extLst>
                <a:ext uri="{FF2B5EF4-FFF2-40B4-BE49-F238E27FC236}">
                  <a16:creationId xmlns:a16="http://schemas.microsoft.com/office/drawing/2014/main" id="{B61BC937-C329-1B9A-2C67-5C0CF473CB2C}"/>
                </a:ext>
              </a:extLst>
            </p:cNvPr>
            <p:cNvSpPr txBox="1"/>
            <p:nvPr/>
          </p:nvSpPr>
          <p:spPr>
            <a:xfrm>
              <a:off x="6672101" y="3200400"/>
              <a:ext cx="1371600" cy="584775"/>
            </a:xfrm>
            <a:prstGeom prst="rect">
              <a:avLst/>
            </a:prstGeom>
            <a:noFill/>
            <a:ln>
              <a:solidFill>
                <a:schemeClr val="tx1"/>
              </a:solidFill>
            </a:ln>
          </p:spPr>
          <p:txBody>
            <a:bodyPr wrap="none" rtlCol="0">
              <a:spAutoFit/>
            </a:bodyPr>
            <a:lstStyle>
              <a:defPPr>
                <a:defRPr lang="en-US"/>
              </a:defPPr>
            </a:lstStyle>
            <a:p>
              <a:pPr algn="l"/>
              <a:r>
                <a:rPr lang="en-US" sz="1600" dirty="0"/>
                <a:t>  WritelnStmt</a:t>
              </a:r>
            </a:p>
            <a:p>
              <a:pPr algn="l"/>
              <a:r>
                <a:rPr lang="en-US" sz="1600" dirty="0"/>
                <a:t>expression     </a:t>
              </a:r>
            </a:p>
          </p:txBody>
        </p:sp>
        <p:sp>
          <p:nvSpPr>
            <p:cNvPr id="69" name="Oval 68">
              <a:extLst>
                <a:ext uri="{FF2B5EF4-FFF2-40B4-BE49-F238E27FC236}">
                  <a16:creationId xmlns:a16="http://schemas.microsoft.com/office/drawing/2014/main" id="{F9FF2055-26B4-F4DC-8476-3B524F583BBB}"/>
                </a:ext>
              </a:extLst>
            </p:cNvPr>
            <p:cNvSpPr/>
            <p:nvPr/>
          </p:nvSpPr>
          <p:spPr bwMode="auto">
            <a:xfrm>
              <a:off x="7814811"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6" name="Group 45">
            <a:extLst>
              <a:ext uri="{FF2B5EF4-FFF2-40B4-BE49-F238E27FC236}">
                <a16:creationId xmlns:a16="http://schemas.microsoft.com/office/drawing/2014/main" id="{1437F269-4451-3664-5E63-70820750BAC0}"/>
              </a:ext>
            </a:extLst>
          </p:cNvPr>
          <p:cNvGrpSpPr/>
          <p:nvPr/>
        </p:nvGrpSpPr>
        <p:grpSpPr>
          <a:xfrm>
            <a:off x="6970296" y="5486400"/>
            <a:ext cx="1645920" cy="830997"/>
            <a:chOff x="7120434" y="4911022"/>
            <a:chExt cx="1645920" cy="830997"/>
          </a:xfrm>
        </p:grpSpPr>
        <p:sp>
          <p:nvSpPr>
            <p:cNvPr id="66" name="TextBox 65">
              <a:extLst>
                <a:ext uri="{FF2B5EF4-FFF2-40B4-BE49-F238E27FC236}">
                  <a16:creationId xmlns:a16="http://schemas.microsoft.com/office/drawing/2014/main" id="{2C5C29CF-6F69-4D24-DD89-36D2A784D579}"/>
                </a:ext>
              </a:extLst>
            </p:cNvPr>
            <p:cNvSpPr txBox="1"/>
            <p:nvPr/>
          </p:nvSpPr>
          <p:spPr>
            <a:xfrm>
              <a:off x="7120434" y="4911022"/>
              <a:ext cx="1645920" cy="830997"/>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VariableExpr</a:t>
              </a:r>
              <a:endParaRPr lang="en-US" sz="1600" dirty="0"/>
            </a:p>
            <a:p>
              <a:pPr algn="l"/>
              <a:r>
                <a:rPr lang="en-US" sz="1600" dirty="0"/>
                <a:t>decl  </a:t>
              </a:r>
            </a:p>
            <a:p>
              <a:pPr algn="l"/>
              <a:r>
                <a:rPr lang="en-US" sz="1600" dirty="0"/>
                <a:t>position : (4, 12)</a:t>
              </a:r>
            </a:p>
          </p:txBody>
        </p:sp>
        <p:sp>
          <p:nvSpPr>
            <p:cNvPr id="67" name="Oval 66">
              <a:extLst>
                <a:ext uri="{FF2B5EF4-FFF2-40B4-BE49-F238E27FC236}">
                  <a16:creationId xmlns:a16="http://schemas.microsoft.com/office/drawing/2014/main" id="{98BF5D9B-1336-8E49-F4F0-4514FD5CE2D1}"/>
                </a:ext>
              </a:extLst>
            </p:cNvPr>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0" name="Elbow Connector 26">
            <a:extLst>
              <a:ext uri="{FF2B5EF4-FFF2-40B4-BE49-F238E27FC236}">
                <a16:creationId xmlns:a16="http://schemas.microsoft.com/office/drawing/2014/main" id="{2505A9B5-7507-4A99-15DB-7ED1E566EB1A}"/>
              </a:ext>
            </a:extLst>
          </p:cNvPr>
          <p:cNvCxnSpPr>
            <a:cxnSpLocks/>
            <a:stCxn id="71" idx="2"/>
            <a:endCxn id="64" idx="0"/>
          </p:cNvCxnSpPr>
          <p:nvPr/>
        </p:nvCxnSpPr>
        <p:spPr bwMode="auto">
          <a:xfrm rot="10800000" flipV="1">
            <a:off x="3533837" y="4462534"/>
            <a:ext cx="439297" cy="1023866"/>
          </a:xfrm>
          <a:prstGeom prst="bentConnector2">
            <a:avLst/>
          </a:prstGeom>
          <a:noFill/>
          <a:ln w="9525" cap="flat" cmpd="sng" algn="ctr">
            <a:solidFill>
              <a:schemeClr val="tx1"/>
            </a:solidFill>
            <a:prstDash val="solid"/>
            <a:round/>
            <a:headEnd type="none" w="med" len="med"/>
            <a:tailEnd type="triangle"/>
          </a:ln>
          <a:effectLst/>
        </p:spPr>
      </p:cxnSp>
      <p:cxnSp>
        <p:nvCxnSpPr>
          <p:cNvPr id="51" name="Elbow Connector 28">
            <a:extLst>
              <a:ext uri="{FF2B5EF4-FFF2-40B4-BE49-F238E27FC236}">
                <a16:creationId xmlns:a16="http://schemas.microsoft.com/office/drawing/2014/main" id="{56E4F54C-A544-D2C0-1BB5-36CB4A46C810}"/>
              </a:ext>
            </a:extLst>
          </p:cNvPr>
          <p:cNvCxnSpPr>
            <a:stCxn id="72" idx="6"/>
            <a:endCxn id="37" idx="0"/>
          </p:cNvCxnSpPr>
          <p:nvPr/>
        </p:nvCxnSpPr>
        <p:spPr bwMode="auto">
          <a:xfrm>
            <a:off x="5188516" y="4700923"/>
            <a:ext cx="663841" cy="785477"/>
          </a:xfrm>
          <a:prstGeom prst="bentConnector2">
            <a:avLst/>
          </a:prstGeom>
          <a:noFill/>
          <a:ln w="9525" cap="flat" cmpd="sng" algn="ctr">
            <a:solidFill>
              <a:schemeClr val="tx1"/>
            </a:solidFill>
            <a:prstDash val="solid"/>
            <a:round/>
            <a:headEnd type="none" w="med" len="med"/>
            <a:tailEnd type="triangle"/>
          </a:ln>
          <a:effectLst/>
        </p:spPr>
      </p:cxnSp>
      <p:grpSp>
        <p:nvGrpSpPr>
          <p:cNvPr id="52" name="Group 51">
            <a:extLst>
              <a:ext uri="{FF2B5EF4-FFF2-40B4-BE49-F238E27FC236}">
                <a16:creationId xmlns:a16="http://schemas.microsoft.com/office/drawing/2014/main" id="{ADFDD6ED-9C59-7476-ED17-685A5B1846FB}"/>
              </a:ext>
            </a:extLst>
          </p:cNvPr>
          <p:cNvGrpSpPr/>
          <p:nvPr/>
        </p:nvGrpSpPr>
        <p:grpSpPr>
          <a:xfrm>
            <a:off x="2756596" y="5486400"/>
            <a:ext cx="1554480" cy="830997"/>
            <a:chOff x="2819400" y="4911022"/>
            <a:chExt cx="1554480" cy="830997"/>
          </a:xfrm>
        </p:grpSpPr>
        <p:sp>
          <p:nvSpPr>
            <p:cNvPr id="64" name="TextBox 63">
              <a:extLst>
                <a:ext uri="{FF2B5EF4-FFF2-40B4-BE49-F238E27FC236}">
                  <a16:creationId xmlns:a16="http://schemas.microsoft.com/office/drawing/2014/main" id="{B93D2770-3618-D33F-E372-C64F2E662CB6}"/>
                </a:ext>
              </a:extLst>
            </p:cNvPr>
            <p:cNvSpPr txBox="1"/>
            <p:nvPr/>
          </p:nvSpPr>
          <p:spPr>
            <a:xfrm>
              <a:off x="2819400" y="4911022"/>
              <a:ext cx="1554480"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65" name="Oval 64">
              <a:extLst>
                <a:ext uri="{FF2B5EF4-FFF2-40B4-BE49-F238E27FC236}">
                  <a16:creationId xmlns:a16="http://schemas.microsoft.com/office/drawing/2014/main" id="{40510D1F-6B7B-EE6B-2C45-58CCEFDBA049}"/>
                </a:ext>
              </a:extLst>
            </p:cNvPr>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3" name="Elbow Connector 35">
            <a:extLst>
              <a:ext uri="{FF2B5EF4-FFF2-40B4-BE49-F238E27FC236}">
                <a16:creationId xmlns:a16="http://schemas.microsoft.com/office/drawing/2014/main" id="{30264C41-3C7E-3A2E-2054-492FCD1A46CB}"/>
              </a:ext>
            </a:extLst>
          </p:cNvPr>
          <p:cNvCxnSpPr>
            <a:cxnSpLocks/>
            <a:stCxn id="69" idx="4"/>
            <a:endCxn id="66" idx="0"/>
          </p:cNvCxnSpPr>
          <p:nvPr/>
        </p:nvCxnSpPr>
        <p:spPr bwMode="auto">
          <a:xfrm flipH="1">
            <a:off x="7793256" y="4515256"/>
            <a:ext cx="1746" cy="971144"/>
          </a:xfrm>
          <a:prstGeom prst="straightConnector1">
            <a:avLst/>
          </a:prstGeom>
          <a:noFill/>
          <a:ln w="9525" cap="flat" cmpd="sng" algn="ctr">
            <a:solidFill>
              <a:schemeClr val="tx1"/>
            </a:solidFill>
            <a:prstDash val="solid"/>
            <a:round/>
            <a:headEnd type="none" w="med" len="med"/>
            <a:tailEnd type="triangle"/>
          </a:ln>
          <a:effectLst/>
        </p:spPr>
      </p:cxnSp>
      <p:cxnSp>
        <p:nvCxnSpPr>
          <p:cNvPr id="54" name="Elbow Connector 38">
            <a:extLst>
              <a:ext uri="{FF2B5EF4-FFF2-40B4-BE49-F238E27FC236}">
                <a16:creationId xmlns:a16="http://schemas.microsoft.com/office/drawing/2014/main" id="{D5DA15CE-F110-94C8-A837-C98D25D1FAEF}"/>
              </a:ext>
            </a:extLst>
          </p:cNvPr>
          <p:cNvCxnSpPr>
            <a:cxnSpLocks/>
            <a:stCxn id="67" idx="6"/>
            <a:endCxn id="35" idx="2"/>
          </p:cNvCxnSpPr>
          <p:nvPr/>
        </p:nvCxnSpPr>
        <p:spPr bwMode="auto">
          <a:xfrm flipH="1" flipV="1">
            <a:off x="1590576" y="4679638"/>
            <a:ext cx="6041475" cy="1231764"/>
          </a:xfrm>
          <a:prstGeom prst="bentConnector4">
            <a:avLst>
              <a:gd name="adj1" fmla="val -19267"/>
              <a:gd name="adj2" fmla="val 51745"/>
            </a:avLst>
          </a:prstGeom>
          <a:noFill/>
          <a:ln w="9525" cap="flat" cmpd="sng" algn="ctr">
            <a:solidFill>
              <a:schemeClr val="tx1"/>
            </a:solidFill>
            <a:prstDash val="dash"/>
            <a:round/>
            <a:headEnd type="none" w="med" len="med"/>
            <a:tailEnd type="triangle"/>
          </a:ln>
          <a:effectLst/>
        </p:spPr>
      </p:cxnSp>
      <p:cxnSp>
        <p:nvCxnSpPr>
          <p:cNvPr id="55" name="Elbow Connector 40">
            <a:extLst>
              <a:ext uri="{FF2B5EF4-FFF2-40B4-BE49-F238E27FC236}">
                <a16:creationId xmlns:a16="http://schemas.microsoft.com/office/drawing/2014/main" id="{0D69B646-5948-DF28-A771-A3E797A08279}"/>
              </a:ext>
            </a:extLst>
          </p:cNvPr>
          <p:cNvCxnSpPr>
            <a:stCxn id="65" idx="2"/>
            <a:endCxn id="35" idx="2"/>
          </p:cNvCxnSpPr>
          <p:nvPr/>
        </p:nvCxnSpPr>
        <p:spPr bwMode="auto">
          <a:xfrm rot="10800000">
            <a:off x="1590576" y="4679638"/>
            <a:ext cx="1311542" cy="1231764"/>
          </a:xfrm>
          <a:prstGeom prst="bentConnector2">
            <a:avLst/>
          </a:prstGeom>
          <a:noFill/>
          <a:ln w="9525" cap="flat" cmpd="sng" algn="ctr">
            <a:solidFill>
              <a:schemeClr val="tx1"/>
            </a:solidFill>
            <a:prstDash val="dash"/>
            <a:round/>
            <a:headEnd type="none" w="med" len="med"/>
            <a:tailEnd type="triangle"/>
          </a:ln>
          <a:effectLst/>
        </p:spPr>
      </p:cxnSp>
      <p:sp>
        <p:nvSpPr>
          <p:cNvPr id="56" name="TextBox 55">
            <a:extLst>
              <a:ext uri="{FF2B5EF4-FFF2-40B4-BE49-F238E27FC236}">
                <a16:creationId xmlns:a16="http://schemas.microsoft.com/office/drawing/2014/main" id="{67E5158D-7081-3EE3-9EA6-0B8066D04C86}"/>
              </a:ext>
            </a:extLst>
          </p:cNvPr>
          <p:cNvSpPr txBox="1"/>
          <p:nvPr/>
        </p:nvSpPr>
        <p:spPr>
          <a:xfrm>
            <a:off x="1044593" y="1981200"/>
            <a:ext cx="1091966" cy="338554"/>
          </a:xfrm>
          <a:prstGeom prst="rect">
            <a:avLst/>
          </a:prstGeom>
          <a:noFill/>
          <a:ln>
            <a:solidFill>
              <a:schemeClr val="tx1"/>
            </a:solidFill>
          </a:ln>
        </p:spPr>
        <p:txBody>
          <a:bodyPr wrap="none" rtlCol="0">
            <a:spAutoFit/>
          </a:bodyPr>
          <a:lstStyle>
            <a:defPPr>
              <a:defRPr lang="en-US"/>
            </a:defPPr>
          </a:lstStyle>
          <a:p>
            <a:pPr algn="ctr"/>
            <a:r>
              <a:rPr lang="en-US" sz="1600" dirty="0" err="1"/>
              <a:t>InitialDecls</a:t>
            </a:r>
            <a:endParaRPr lang="en-US" sz="1600" dirty="0"/>
          </a:p>
        </p:txBody>
      </p:sp>
      <p:sp>
        <p:nvSpPr>
          <p:cNvPr id="57" name="TextBox 56">
            <a:extLst>
              <a:ext uri="{FF2B5EF4-FFF2-40B4-BE49-F238E27FC236}">
                <a16:creationId xmlns:a16="http://schemas.microsoft.com/office/drawing/2014/main" id="{A710BA51-DAB2-91C2-9400-B62ACC5F8379}"/>
              </a:ext>
            </a:extLst>
          </p:cNvPr>
          <p:cNvSpPr txBox="1"/>
          <p:nvPr/>
        </p:nvSpPr>
        <p:spPr>
          <a:xfrm>
            <a:off x="5560717" y="3388132"/>
            <a:ext cx="1131527" cy="338554"/>
          </a:xfrm>
          <a:prstGeom prst="rect">
            <a:avLst/>
          </a:prstGeom>
          <a:noFill/>
          <a:ln>
            <a:solidFill>
              <a:schemeClr val="tx1"/>
            </a:solidFill>
          </a:ln>
        </p:spPr>
        <p:txBody>
          <a:bodyPr wrap="none" rtlCol="0">
            <a:spAutoFit/>
          </a:bodyPr>
          <a:lstStyle>
            <a:defPPr>
              <a:defRPr lang="en-US"/>
            </a:defPPr>
          </a:lstStyle>
          <a:p>
            <a:pPr algn="ctr"/>
            <a:r>
              <a:rPr lang="en-US" sz="1600" dirty="0"/>
              <a:t>Statements</a:t>
            </a:r>
          </a:p>
        </p:txBody>
      </p:sp>
      <p:cxnSp>
        <p:nvCxnSpPr>
          <p:cNvPr id="58" name="Elbow Connector 16">
            <a:extLst>
              <a:ext uri="{FF2B5EF4-FFF2-40B4-BE49-F238E27FC236}">
                <a16:creationId xmlns:a16="http://schemas.microsoft.com/office/drawing/2014/main" id="{85EF203B-FB21-D975-EE8B-8545B77EEEC3}"/>
              </a:ext>
            </a:extLst>
          </p:cNvPr>
          <p:cNvCxnSpPr>
            <a:cxnSpLocks/>
            <a:stCxn id="56" idx="2"/>
            <a:endCxn id="36" idx="0"/>
          </p:cNvCxnSpPr>
          <p:nvPr/>
        </p:nvCxnSpPr>
        <p:spPr bwMode="auto">
          <a:xfrm>
            <a:off x="1590576" y="2319754"/>
            <a:ext cx="0" cy="472056"/>
          </a:xfrm>
          <a:prstGeom prst="straightConnector1">
            <a:avLst/>
          </a:prstGeom>
          <a:noFill/>
          <a:ln w="9525" cap="flat" cmpd="sng" algn="ctr">
            <a:solidFill>
              <a:schemeClr val="tx1"/>
            </a:solidFill>
            <a:prstDash val="solid"/>
            <a:round/>
            <a:headEnd type="none" w="med" len="med"/>
            <a:tailEnd type="triangle"/>
          </a:ln>
          <a:effectLst/>
        </p:spPr>
      </p:cxnSp>
      <p:cxnSp>
        <p:nvCxnSpPr>
          <p:cNvPr id="59" name="Elbow Connector 16">
            <a:extLst>
              <a:ext uri="{FF2B5EF4-FFF2-40B4-BE49-F238E27FC236}">
                <a16:creationId xmlns:a16="http://schemas.microsoft.com/office/drawing/2014/main" id="{51137EF7-4A1A-A985-89D6-0DDCCB37A22A}"/>
              </a:ext>
            </a:extLst>
          </p:cNvPr>
          <p:cNvCxnSpPr>
            <a:cxnSpLocks/>
            <a:stCxn id="60" idx="2"/>
            <a:endCxn id="34" idx="0"/>
          </p:cNvCxnSpPr>
          <p:nvPr/>
        </p:nvCxnSpPr>
        <p:spPr bwMode="auto">
          <a:xfrm>
            <a:off x="6126480" y="2319754"/>
            <a:ext cx="0" cy="241802"/>
          </a:xfrm>
          <a:prstGeom prst="straightConnector1">
            <a:avLst/>
          </a:prstGeom>
          <a:noFill/>
          <a:ln w="9525" cap="flat" cmpd="sng" algn="ctr">
            <a:solidFill>
              <a:schemeClr val="tx1"/>
            </a:solidFill>
            <a:prstDash val="solid"/>
            <a:round/>
            <a:headEnd type="none" w="med" len="med"/>
            <a:tailEnd type="triangle"/>
          </a:ln>
          <a:effectLst/>
        </p:spPr>
      </p:cxnSp>
      <p:sp>
        <p:nvSpPr>
          <p:cNvPr id="60" name="TextBox 59">
            <a:extLst>
              <a:ext uri="{FF2B5EF4-FFF2-40B4-BE49-F238E27FC236}">
                <a16:creationId xmlns:a16="http://schemas.microsoft.com/office/drawing/2014/main" id="{D61ABAAD-0AAD-DD24-971D-21D1CBFAB8F6}"/>
              </a:ext>
            </a:extLst>
          </p:cNvPr>
          <p:cNvSpPr txBox="1"/>
          <p:nvPr/>
        </p:nvSpPr>
        <p:spPr>
          <a:xfrm>
            <a:off x="5257800" y="1981200"/>
            <a:ext cx="1737360" cy="338554"/>
          </a:xfrm>
          <a:prstGeom prst="rect">
            <a:avLst/>
          </a:prstGeom>
          <a:noFill/>
          <a:ln>
            <a:solidFill>
              <a:schemeClr val="tx1"/>
            </a:solidFill>
          </a:ln>
        </p:spPr>
        <p:txBody>
          <a:bodyPr wrap="none" rtlCol="0">
            <a:spAutoFit/>
          </a:bodyPr>
          <a:lstStyle>
            <a:defPPr>
              <a:defRPr lang="en-US"/>
            </a:defPPr>
          </a:lstStyle>
          <a:p>
            <a:pPr algn="ctr"/>
            <a:r>
              <a:rPr lang="en-US" sz="1600" dirty="0" err="1"/>
              <a:t>SubprogramDecls</a:t>
            </a:r>
            <a:endParaRPr lang="en-US" sz="1600" dirty="0"/>
          </a:p>
        </p:txBody>
      </p:sp>
      <p:cxnSp>
        <p:nvCxnSpPr>
          <p:cNvPr id="63" name="Elbow Connector 16">
            <a:extLst>
              <a:ext uri="{FF2B5EF4-FFF2-40B4-BE49-F238E27FC236}">
                <a16:creationId xmlns:a16="http://schemas.microsoft.com/office/drawing/2014/main" id="{3BCC0B0E-3692-9DE2-E7A5-140798E4726F}"/>
              </a:ext>
            </a:extLst>
          </p:cNvPr>
          <p:cNvCxnSpPr>
            <a:cxnSpLocks/>
            <a:stCxn id="34" idx="2"/>
            <a:endCxn id="57" idx="0"/>
          </p:cNvCxnSpPr>
          <p:nvPr/>
        </p:nvCxnSpPr>
        <p:spPr bwMode="auto">
          <a:xfrm rot="16200000" flipH="1">
            <a:off x="6005580" y="3267230"/>
            <a:ext cx="241801"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6" name="TextBox 35">
            <a:extLst>
              <a:ext uri="{FF2B5EF4-FFF2-40B4-BE49-F238E27FC236}">
                <a16:creationId xmlns:a16="http://schemas.microsoft.com/office/drawing/2014/main" id="{282320C6-00EC-EE77-3632-8582B2DD2B83}"/>
              </a:ext>
            </a:extLst>
          </p:cNvPr>
          <p:cNvSpPr txBox="1"/>
          <p:nvPr/>
        </p:nvSpPr>
        <p:spPr>
          <a:xfrm>
            <a:off x="1141991" y="2791810"/>
            <a:ext cx="897170" cy="338554"/>
          </a:xfrm>
          <a:prstGeom prst="rect">
            <a:avLst/>
          </a:prstGeom>
          <a:noFill/>
          <a:ln>
            <a:solidFill>
              <a:schemeClr val="tx1"/>
            </a:solidFill>
          </a:ln>
        </p:spPr>
        <p:txBody>
          <a:bodyPr wrap="none" rtlCol="0">
            <a:spAutoFit/>
          </a:bodyPr>
          <a:lstStyle>
            <a:defPPr>
              <a:defRPr lang="en-US"/>
            </a:defPPr>
          </a:lstStyle>
          <a:p>
            <a:pPr algn="ctr"/>
            <a:r>
              <a:rPr lang="en-US" sz="1600" dirty="0"/>
              <a:t>VarDecl</a:t>
            </a:r>
          </a:p>
        </p:txBody>
      </p:sp>
      <p:cxnSp>
        <p:nvCxnSpPr>
          <p:cNvPr id="5" name="Straight Arrow Connector 4">
            <a:extLst>
              <a:ext uri="{FF2B5EF4-FFF2-40B4-BE49-F238E27FC236}">
                <a16:creationId xmlns:a16="http://schemas.microsoft.com/office/drawing/2014/main" id="{29AD9E0F-A348-CB6F-4EC4-8000B1CCA434}"/>
              </a:ext>
            </a:extLst>
          </p:cNvPr>
          <p:cNvCxnSpPr>
            <a:stCxn id="36" idx="2"/>
            <a:endCxn id="35" idx="0"/>
          </p:cNvCxnSpPr>
          <p:nvPr/>
        </p:nvCxnSpPr>
        <p:spPr bwMode="auto">
          <a:xfrm>
            <a:off x="1590576" y="3130364"/>
            <a:ext cx="0" cy="472056"/>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758574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public class AssignmentStmt extends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private Variable   variable;</a:t>
            </a:r>
          </a:p>
          <a:p>
            <a:pPr marL="0" indent="0">
              <a:spcBef>
                <a:spcPts val="0"/>
              </a:spcBef>
              <a:buFontTx/>
              <a:buNone/>
            </a:pPr>
            <a:r>
              <a:rPr lang="en-US" sz="1800" dirty="0">
                <a:latin typeface="Consolas" pitchFamily="49" charset="0"/>
              </a:rPr>
              <a:t>    private Expression expr;</a:t>
            </a:r>
          </a:p>
          <a:p>
            <a:pPr marL="0" indent="0">
              <a:spcBef>
                <a:spcPts val="0"/>
              </a:spcBef>
              <a:buFontTx/>
              <a:buNone/>
            </a:pPr>
            <a:r>
              <a:rPr lang="en-US" sz="1800" dirty="0">
                <a:latin typeface="Consolas" pitchFamily="49" charset="0"/>
              </a:rPr>
              <a:t>    private Position   </a:t>
            </a:r>
            <a:r>
              <a:rPr lang="en-US" sz="1800" dirty="0" err="1">
                <a:latin typeface="Consolas" pitchFamily="49" charset="0"/>
              </a:rPr>
              <a:t>assignPosition</a:t>
            </a:r>
            <a:r>
              <a:rPr lang="en-US" sz="1800" dirty="0">
                <a:latin typeface="Consolas" pitchFamily="49" charset="0"/>
              </a:rPr>
              <a:t>;   // for error reporting</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public AssignmentStmt(Variable   variable,</a:t>
            </a:r>
          </a:p>
          <a:p>
            <a:pPr marL="0" indent="0">
              <a:spcBef>
                <a:spcPts val="0"/>
              </a:spcBef>
              <a:buFontTx/>
              <a:buNone/>
            </a:pPr>
            <a:r>
              <a:rPr lang="en-US" sz="1800" dirty="0">
                <a:latin typeface="Consolas" pitchFamily="49" charset="0"/>
              </a:rPr>
              <a:t>                          Expression expr,</a:t>
            </a:r>
          </a:p>
          <a:p>
            <a:pPr marL="0" indent="0">
              <a:spcBef>
                <a:spcPts val="0"/>
              </a:spcBef>
              <a:buFontTx/>
              <a:buNone/>
            </a:pPr>
            <a:r>
              <a:rPr lang="en-US" sz="1800" dirty="0">
                <a:latin typeface="Consolas" pitchFamily="49" charset="0"/>
              </a:rPr>
              <a:t>                          Position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this.variable = variable;</a:t>
            </a:r>
          </a:p>
          <a:p>
            <a:pPr marL="0" indent="0">
              <a:spcBef>
                <a:spcPts val="0"/>
              </a:spcBef>
              <a:buFontTx/>
              <a:buNone/>
            </a:pPr>
            <a:r>
              <a:rPr lang="en-US" sz="1800" dirty="0">
                <a:latin typeface="Consolas" pitchFamily="49" charset="0"/>
              </a:rPr>
              <a:t>        this.expr = expr;</a:t>
            </a:r>
          </a:p>
          <a:p>
            <a:pPr marL="0" indent="0">
              <a:spcBef>
                <a:spcPts val="0"/>
              </a:spcBef>
              <a:buFontTx/>
              <a:buNone/>
            </a:pPr>
            <a:r>
              <a:rPr lang="en-US" sz="1800" dirty="0">
                <a:latin typeface="Consolas" pitchFamily="49" charset="0"/>
              </a:rPr>
              <a:t>        this.assignPosition =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a:t>
            </a:r>
            <a:r>
              <a:rPr lang="en-US" dirty="0">
                <a:latin typeface="Consolas" panose="020B0609020204030204" pitchFamily="49" charset="0"/>
              </a:rPr>
              <a:t>Expression</a:t>
            </a:r>
            <a:r>
              <a:rPr lang="en-US" dirty="0"/>
              <a:t> has a field named “</a:t>
            </a:r>
            <a:r>
              <a:rPr lang="en-US" dirty="0">
                <a:latin typeface="Consolas" panose="020B0609020204030204" pitchFamily="49" charset="0"/>
              </a:rPr>
              <a:t>type</a:t>
            </a:r>
            <a:r>
              <a:rPr lang="en-US" dirty="0"/>
              <a:t>” that is inherited by all expression subclasses.</a:t>
            </a:r>
          </a:p>
          <a:p>
            <a:r>
              <a:rPr lang="en-US" dirty="0"/>
              <a:t>Where within the compiler should type determination take place?  In general, we will determine the type of an expression in the constructor for the expression’s AST class when possible.</a:t>
            </a:r>
          </a:p>
          <a:p>
            <a:r>
              <a:rPr lang="en-US" dirty="0"/>
              <a:t>For composite types (e.g., arrays or records), we need to do additional work in method </a:t>
            </a:r>
            <a:r>
              <a:rPr lang="en-US" dirty="0">
                <a:latin typeface="Consolas" panose="020B0609020204030204" pitchFamily="49" charset="0"/>
              </a:rPr>
              <a:t>checkConstraints()</a:t>
            </a:r>
            <a:r>
              <a:rPr lang="en-US" dirty="0"/>
              <a:t>.</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50</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Constructor for </a:t>
            </a:r>
            <a:r>
              <a:rPr lang="en-US" dirty="0" err="1">
                <a:latin typeface="Consolas" panose="020B0609020204030204" pitchFamily="49" charset="0"/>
              </a:rPr>
              <a:t>RelationalExpr</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a:t>
            </a:r>
            <a:r>
              <a:rPr lang="en-US" sz="1800" dirty="0" err="1">
                <a:latin typeface="Consolas" panose="020B0609020204030204" pitchFamily="49" charset="0"/>
              </a:rPr>
              <a:t>RelationalExpr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Token      operator,</a:t>
            </a:r>
          </a:p>
          <a:p>
            <a:pPr marL="457200" lvl="1" indent="0">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a:t>
            </a:r>
          </a:p>
          <a:p>
            <a:pPr marL="457200" lvl="1" indent="0">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Type.Boolean</a:t>
            </a:r>
            <a:r>
              <a:rPr lang="en-US" sz="1800" b="1" dirty="0">
                <a:latin typeface="Consolas" panose="020B0609020204030204" pitchFamily="49" charset="0"/>
              </a:rPr>
              <a:t>);</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51</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52</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Constructor for </a:t>
            </a:r>
            <a:r>
              <a:rPr lang="en-US" dirty="0" err="1">
                <a:latin typeface="Consolas" panose="020B0609020204030204" pitchFamily="49" charset="0"/>
              </a:rPr>
              <a:t>AddingExpr</a:t>
            </a:r>
            <a:endParaRPr lang="en-US" dirty="0">
              <a:latin typeface="Consolas" panose="020B0609020204030204" pitchFamily="49" charset="0"/>
            </a:endParaRPr>
          </a:p>
          <a:p>
            <a:pPr marL="457200" indent="0">
              <a:buNone/>
            </a:pPr>
            <a:r>
              <a:rPr lang="en-US" sz="1800" dirty="0">
                <a:latin typeface="Consolas" panose="020B0609020204030204" pitchFamily="49" charset="0"/>
              </a:rPr>
              <a:t>public </a:t>
            </a:r>
            <a:r>
              <a:rPr lang="en-US" sz="1800" dirty="0" err="1">
                <a:latin typeface="Consolas" panose="020B0609020204030204" pitchFamily="49" charset="0"/>
              </a:rPr>
              <a:t>AddingExpr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Token operator, </a:t>
            </a:r>
          </a:p>
          <a:p>
            <a:pPr marL="457200" indent="0">
              <a:spcBef>
                <a:spcPts val="200"/>
              </a:spcBef>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Type.Integer</a:t>
            </a:r>
            <a:r>
              <a:rPr lang="en-US" sz="1800" b="1"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53</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variable expression) is initialized to the type specified in the variable’s declaration.</a:t>
            </a:r>
          </a:p>
          <a:p>
            <a:r>
              <a:rPr lang="en-US" dirty="0"/>
              <a:t>Constructor for </a:t>
            </a:r>
            <a:r>
              <a:rPr lang="en-US" dirty="0">
                <a:latin typeface="Consolas" panose="020B0609020204030204" pitchFamily="49" charset="0"/>
              </a:rPr>
              <a:t>Variable</a:t>
            </a:r>
            <a:endParaRPr lang="en-US" sz="1800"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public Variable(</a:t>
            </a:r>
            <a:r>
              <a:rPr lang="en-US" sz="1800" dirty="0" err="1">
                <a:latin typeface="Consolas" panose="020B0609020204030204" pitchFamily="49" charset="0"/>
              </a:rPr>
              <a:t>VariableDecl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Position </a:t>
            </a:r>
            <a:r>
              <a:rPr lang="en-US" sz="1800" dirty="0" err="1">
                <a:latin typeface="Consolas" panose="020B0609020204030204" pitchFamily="49" charset="0"/>
              </a:rPr>
              <a:t>position</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List&lt;Expression&gt; </a:t>
            </a:r>
            <a:r>
              <a:rPr lang="en-US" sz="1800" dirty="0" err="1">
                <a:latin typeface="Consolas" panose="020B0609020204030204" pitchFamily="49" charset="0"/>
              </a:rPr>
              <a:t>selectorExprs</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p>
          <a:p>
            <a:pPr marL="457200" lvl="1" indent="0">
              <a:spcBef>
                <a:spcPts val="400"/>
              </a:spcBef>
              <a:buNone/>
            </a:pPr>
            <a:r>
              <a:rPr lang="en-US" sz="1800" dirty="0">
                <a:latin typeface="Consolas" panose="020B0609020204030204" pitchFamily="49" charset="0"/>
              </a:rPr>
              <a:t>    super(</a:t>
            </a:r>
            <a:r>
              <a:rPr lang="en-US" sz="1800" b="1" dirty="0" err="1">
                <a:latin typeface="Consolas" panose="020B0609020204030204" pitchFamily="49" charset="0"/>
              </a:rPr>
              <a:t>decl.getType</a:t>
            </a:r>
            <a:r>
              <a:rPr lang="en-US" sz="1800" b="1" dirty="0">
                <a:latin typeface="Consolas" panose="020B0609020204030204" pitchFamily="49" charset="0"/>
              </a:rPr>
              <a:t>()</a:t>
            </a:r>
            <a:r>
              <a:rPr lang="en-US" sz="1800" dirty="0">
                <a:latin typeface="Consolas" panose="020B0609020204030204" pitchFamily="49" charset="0"/>
              </a:rPr>
              <a:t>, position);</a:t>
            </a:r>
          </a:p>
          <a:p>
            <a:pPr marL="457200" lvl="1" indent="0">
              <a:spcBef>
                <a:spcPts val="400"/>
              </a:spcBef>
              <a:buNone/>
            </a:pPr>
            <a:r>
              <a:rPr lang="en-US" sz="1800" dirty="0">
                <a:latin typeface="Consolas" panose="020B0609020204030204" pitchFamily="49" charset="0"/>
              </a:rPr>
              <a:t>    </a:t>
            </a:r>
            <a:r>
              <a:rPr lang="en-US" sz="1800" dirty="0" err="1">
                <a:latin typeface="Consolas" panose="020B0609020204030204" pitchFamily="49" charset="0"/>
              </a:rPr>
              <a:t>this.decl</a:t>
            </a:r>
            <a:r>
              <a:rPr lang="en-US" sz="1800" dirty="0">
                <a:latin typeface="Consolas" panose="020B0609020204030204" pitchFamily="49" charset="0"/>
              </a:rPr>
              <a:t> = </a:t>
            </a:r>
            <a:r>
              <a:rPr lang="en-US" sz="1800" dirty="0" err="1">
                <a:latin typeface="Consolas" panose="020B0609020204030204" pitchFamily="49" charset="0"/>
              </a:rPr>
              <a:t>decl</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r>
              <a:rPr lang="en-US" sz="1800" dirty="0" err="1">
                <a:latin typeface="Consolas" panose="020B0609020204030204" pitchFamily="49" charset="0"/>
              </a:rPr>
              <a:t>this.selectorExprs</a:t>
            </a:r>
            <a:r>
              <a:rPr lang="en-US" sz="1800" dirty="0">
                <a:latin typeface="Consolas" panose="020B0609020204030204" pitchFamily="49" charset="0"/>
              </a:rPr>
              <a:t> = </a:t>
            </a:r>
            <a:r>
              <a:rPr lang="en-US" sz="1800" dirty="0" err="1">
                <a:latin typeface="Consolas" panose="020B0609020204030204" pitchFamily="49" charset="0"/>
              </a:rPr>
              <a:t>selectorExprs</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54</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scalar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composite types; i.e., for arrays, strings, and records.</a:t>
            </a:r>
          </a:p>
          <a:p>
            <a:r>
              <a:rPr lang="en-US" dirty="0"/>
              <a:t>Variables of composite types can be followed by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a:t>
            </a:r>
          </a:p>
          <a:p>
            <a:r>
              <a:rPr lang="en-US" dirty="0"/>
              <a:t>A selector expression effectively changes the type of the variable.</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55</a:t>
            </a:fld>
            <a:endParaRPr lang="en-US" dirty="0"/>
          </a:p>
        </p:txBody>
      </p:sp>
      <p:sp>
        <p:nvSpPr>
          <p:cNvPr id="2" name="TextBox 1">
            <a:extLst>
              <a:ext uri="{FF2B5EF4-FFF2-40B4-BE49-F238E27FC236}">
                <a16:creationId xmlns:a16="http://schemas.microsoft.com/office/drawing/2014/main" id="{27E494BE-5302-062D-0EEA-8747BDF41400}"/>
              </a:ext>
            </a:extLst>
          </p:cNvPr>
          <p:cNvSpPr txBox="1"/>
          <p:nvPr/>
        </p:nvSpPr>
        <p:spPr>
          <a:xfrm>
            <a:off x="838446" y="5314890"/>
            <a:ext cx="7467109" cy="400110"/>
          </a:xfrm>
          <a:prstGeom prst="rect">
            <a:avLst/>
          </a:prstGeom>
          <a:noFill/>
          <a:ln>
            <a:solidFill>
              <a:schemeClr val="tx1"/>
            </a:solidFill>
          </a:ln>
        </p:spPr>
        <p:txBody>
          <a:bodyPr wrap="none" rtlCol="0">
            <a:spAutoFit/>
          </a:bodyPr>
          <a:lstStyle/>
          <a:p>
            <a:pPr algn="l"/>
            <a:r>
              <a:rPr lang="en-US" sz="2000" dirty="0"/>
              <a:t>This idea will be explored in more detail in subsequent chapters.</a:t>
            </a:r>
          </a:p>
        </p:txBody>
      </p:sp>
    </p:spTree>
    <p:extLst>
      <p:ext uri="{BB962C8B-B14F-4D97-AF65-F5344CB8AC3E}">
        <p14:creationId xmlns:p14="http://schemas.microsoft.com/office/powerpoint/2010/main" val="30204427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dirty="0">
                <a:latin typeface="Consolas" panose="020B0609020204030204" pitchFamily="49" charset="0"/>
              </a:rPr>
              <a:t>type </a:t>
            </a:r>
            <a:r>
              <a:rPr lang="en-US" dirty="0" err="1">
                <a:latin typeface="Consolas" panose="020B0609020204030204" pitchFamily="49" charset="0"/>
              </a:rPr>
              <a:t>MonthName</a:t>
            </a:r>
            <a:r>
              <a:rPr lang="en-US" dirty="0">
                <a:latin typeface="Consolas" panose="020B0609020204030204" pitchFamily="49" charset="0"/>
              </a:rPr>
              <a:t> = string[9];</a:t>
            </a:r>
          </a:p>
          <a:p>
            <a:pPr marL="457200" lvl="1" indent="0">
              <a:buNone/>
            </a:pPr>
            <a:r>
              <a:rPr lang="en-US" dirty="0">
                <a:latin typeface="Consolas" panose="020B0609020204030204" pitchFamily="49" charset="0"/>
              </a:rPr>
              <a:t>type Month = record</a:t>
            </a:r>
          </a:p>
          <a:p>
            <a:pPr marL="457200" lvl="1" indent="0">
              <a:buNone/>
            </a:pPr>
            <a:r>
              <a:rPr lang="en-US" dirty="0">
                <a:latin typeface="Consolas" panose="020B0609020204030204" pitchFamily="49" charset="0"/>
              </a:rPr>
              <a:t>  {</a:t>
            </a:r>
          </a:p>
          <a:p>
            <a:pPr marL="457200" lvl="1" indent="0">
              <a:buNone/>
            </a:pPr>
            <a:r>
              <a:rPr lang="en-US" dirty="0">
                <a:latin typeface="Consolas" panose="020B0609020204030204" pitchFamily="49" charset="0"/>
              </a:rPr>
              <a:t>    name    : </a:t>
            </a:r>
            <a:r>
              <a:rPr lang="en-US" dirty="0" err="1">
                <a:latin typeface="Consolas" panose="020B0609020204030204" pitchFamily="49" charset="0"/>
              </a:rPr>
              <a:t>MonthName</a:t>
            </a:r>
            <a:r>
              <a:rPr lang="en-US" dirty="0">
                <a:latin typeface="Consolas" panose="020B0609020204030204" pitchFamily="49" charset="0"/>
              </a:rPr>
              <a:t>;</a:t>
            </a:r>
          </a:p>
          <a:p>
            <a:pPr marL="457200" lvl="1" indent="0">
              <a:buNone/>
            </a:pPr>
            <a:r>
              <a:rPr lang="en-US" dirty="0">
                <a:latin typeface="Consolas" panose="020B0609020204030204" pitchFamily="49" charset="0"/>
              </a:rPr>
              <a:t>    </a:t>
            </a:r>
            <a:r>
              <a:rPr lang="en-US" dirty="0" err="1">
                <a:latin typeface="Consolas" panose="020B0609020204030204" pitchFamily="49" charset="0"/>
              </a:rPr>
              <a:t>maxDays</a:t>
            </a:r>
            <a:r>
              <a:rPr lang="en-US" dirty="0">
                <a:latin typeface="Consolas" panose="020B0609020204030204" pitchFamily="49" charset="0"/>
              </a:rPr>
              <a:t> : Integer;</a:t>
            </a:r>
          </a:p>
          <a:p>
            <a:pPr marL="457200" lvl="1" indent="0">
              <a:buNone/>
            </a:pPr>
            <a:r>
              <a:rPr lang="en-US" dirty="0">
                <a:latin typeface="Consolas" panose="020B0609020204030204" pitchFamily="49" charset="0"/>
              </a:rPr>
              <a:t>  };</a:t>
            </a:r>
          </a:p>
          <a:p>
            <a:pPr marL="457200" lvl="1" indent="0">
              <a:buNone/>
            </a:pPr>
            <a:r>
              <a:rPr lang="en-US" dirty="0">
                <a:latin typeface="Consolas" panose="020B0609020204030204" pitchFamily="49" charset="0"/>
              </a:rPr>
              <a:t>type Months = array[13] of Month;   // 1 for "January"</a:t>
            </a:r>
          </a:p>
          <a:p>
            <a:pPr marL="457200" lvl="1" indent="0">
              <a:buNone/>
            </a:pPr>
            <a:r>
              <a:rPr lang="en-US"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56</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Variable</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57</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Selector expressions in method </a:t>
            </a:r>
            <a:r>
              <a:rPr lang="en-US" dirty="0">
                <a:latin typeface="Consolas" panose="020B0609020204030204" pitchFamily="49" charset="0"/>
              </a:rPr>
              <a:t>checkConstraints()</a:t>
            </a:r>
            <a:r>
              <a:rPr lang="en-US" dirty="0"/>
              <a:t>.</a:t>
            </a:r>
          </a:p>
          <a:p>
            <a:pPr marL="457200" lvl="1" indent="0">
              <a:buNone/>
            </a:pPr>
            <a:r>
              <a:rPr lang="en-US" sz="1750" dirty="0">
                <a:latin typeface="Consolas" panose="020B0609020204030204" pitchFamily="49" charset="0"/>
              </a:rPr>
              <a:t>for (Expression expr : </a:t>
            </a:r>
            <a:r>
              <a:rPr lang="en-US" sz="1750" dirty="0" err="1">
                <a:latin typeface="Consolas" panose="020B0609020204030204" pitchFamily="49" charset="0"/>
              </a:rPr>
              <a:t>selectorExprs</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expr.checkConstraints</a:t>
            </a:r>
            <a:r>
              <a:rPr lang="en-US" sz="1750" dirty="0">
                <a:latin typeface="Consolas" panose="020B0609020204030204" pitchFamily="49" charset="0"/>
              </a:rPr>
              <a:t>();</a:t>
            </a:r>
          </a:p>
          <a:p>
            <a:pPr marL="457200" lvl="1" indent="0">
              <a:spcBef>
                <a:spcPts val="100"/>
              </a:spcBef>
              <a:buNone/>
            </a:pPr>
            <a:endParaRPr lang="en-US" sz="1750" dirty="0">
              <a:latin typeface="Consolas" panose="020B0609020204030204" pitchFamily="49" charset="0"/>
            </a:endParaRPr>
          </a:p>
          <a:p>
            <a:pPr marL="457200" lvl="1" indent="0">
              <a:spcBef>
                <a:spcPts val="100"/>
              </a:spcBef>
              <a:buNone/>
            </a:pPr>
            <a:r>
              <a:rPr lang="en-US" sz="1750" dirty="0">
                <a:latin typeface="Consolas" panose="020B0609020204030204" pitchFamily="49" charset="0"/>
              </a:rPr>
              <a:t>    if (</a:t>
            </a:r>
            <a:r>
              <a:rPr lang="en-US" sz="1750" dirty="0" err="1">
                <a:latin typeface="Consolas" panose="020B0609020204030204" pitchFamily="49" charset="0"/>
              </a:rPr>
              <a:t>getType</a:t>
            </a:r>
            <a:r>
              <a:rPr lang="en-US" sz="1750" dirty="0">
                <a:latin typeface="Consolas" panose="020B0609020204030204" pitchFamily="49" charset="0"/>
              </a:rPr>
              <a:t>() </a:t>
            </a:r>
            <a:r>
              <a:rPr lang="en-US" sz="1750" dirty="0" err="1">
                <a:latin typeface="Consolas" panose="020B0609020204030204" pitchFamily="49" charset="0"/>
              </a:rPr>
              <a:t>instanceof</a:t>
            </a:r>
            <a:r>
              <a:rPr lang="en-US" sz="1750" dirty="0">
                <a:latin typeface="Consolas" panose="020B0609020204030204" pitchFamily="49" charset="0"/>
              </a:rPr>
              <a:t> </a:t>
            </a:r>
            <a:r>
              <a:rPr lang="en-US" sz="1750" dirty="0" err="1">
                <a:latin typeface="Consolas" panose="020B0609020204030204" pitchFamily="49" charset="0"/>
              </a:rPr>
              <a:t>ArrayType</a:t>
            </a:r>
            <a:r>
              <a:rPr lang="en-US" sz="1750" dirty="0">
                <a:latin typeface="Consolas" panose="020B0609020204030204" pitchFamily="49" charset="0"/>
              </a:rPr>
              <a:t> </a:t>
            </a:r>
            <a:r>
              <a:rPr lang="en-US" sz="1750" dirty="0" err="1">
                <a:latin typeface="Consolas" panose="020B0609020204030204" pitchFamily="49" charset="0"/>
              </a:rPr>
              <a:t>arrayType</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 Applying the selector effectively changes the</a:t>
            </a:r>
          </a:p>
          <a:p>
            <a:pPr marL="457200" lvl="1" indent="0">
              <a:spcBef>
                <a:spcPts val="100"/>
              </a:spcBef>
              <a:buNone/>
            </a:pPr>
            <a:r>
              <a:rPr lang="en-US" sz="1750" dirty="0">
                <a:latin typeface="Consolas" panose="020B0609020204030204" pitchFamily="49" charset="0"/>
              </a:rPr>
              <a:t>        // variable's type to the element type of the array.</a:t>
            </a:r>
          </a:p>
          <a:p>
            <a:pPr marL="457200" lvl="1"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setType</a:t>
            </a:r>
            <a:r>
              <a:rPr lang="en-US" sz="1750" dirty="0">
                <a:latin typeface="Consolas" panose="020B0609020204030204" pitchFamily="49" charset="0"/>
              </a:rPr>
              <a:t>(</a:t>
            </a:r>
            <a:r>
              <a:rPr lang="en-US" sz="1750" dirty="0" err="1">
                <a:latin typeface="Consolas" panose="020B0609020204030204" pitchFamily="49" charset="0"/>
              </a:rPr>
              <a:t>arrayType.getElementType</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58</a:t>
            </a:fld>
            <a:endParaRPr lang="en-US" dirty="0"/>
          </a:p>
        </p:txBody>
      </p:sp>
      <p:sp>
        <p:nvSpPr>
          <p:cNvPr id="6" name="TextBox 5">
            <a:extLst>
              <a:ext uri="{FF2B5EF4-FFF2-40B4-BE49-F238E27FC236}">
                <a16:creationId xmlns:a16="http://schemas.microsoft.com/office/drawing/2014/main" id="{41DF7C19-DD4B-C06B-E08F-F88EDEC48DEF}"/>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5617244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pPr marL="457200" lvl="1" indent="0">
              <a:spcBef>
                <a:spcPts val="100"/>
              </a:spcBef>
              <a:buNone/>
            </a:pPr>
            <a:r>
              <a:rPr lang="en-US" sz="1750" dirty="0">
                <a:latin typeface="Consolas" panose="020B0609020204030204" pitchFamily="49" charset="0"/>
              </a:rPr>
              <a:t>    else if (</a:t>
            </a:r>
            <a:r>
              <a:rPr lang="en-US" sz="1750" dirty="0" err="1">
                <a:latin typeface="Consolas" panose="020B0609020204030204" pitchFamily="49" charset="0"/>
              </a:rPr>
              <a:t>getType</a:t>
            </a:r>
            <a:r>
              <a:rPr lang="en-US" sz="1750" dirty="0">
                <a:latin typeface="Consolas" panose="020B0609020204030204" pitchFamily="49" charset="0"/>
              </a:rPr>
              <a:t>() </a:t>
            </a:r>
            <a:r>
              <a:rPr lang="en-US" sz="1750" dirty="0" err="1">
                <a:latin typeface="Consolas" panose="020B0609020204030204" pitchFamily="49" charset="0"/>
              </a:rPr>
              <a:t>instanceof</a:t>
            </a:r>
            <a:r>
              <a:rPr lang="en-US" sz="1750" dirty="0">
                <a:latin typeface="Consolas" panose="020B0609020204030204" pitchFamily="49" charset="0"/>
              </a:rPr>
              <a:t> </a:t>
            </a:r>
            <a:r>
              <a:rPr lang="en-US" sz="1750" dirty="0" err="1">
                <a:latin typeface="Consolas" panose="020B0609020204030204" pitchFamily="49" charset="0"/>
              </a:rPr>
              <a:t>RecordType</a:t>
            </a:r>
            <a:r>
              <a:rPr lang="en-US" sz="1750" dirty="0">
                <a:latin typeface="Consolas" panose="020B0609020204030204" pitchFamily="49" charset="0"/>
              </a:rPr>
              <a:t> </a:t>
            </a:r>
            <a:r>
              <a:rPr lang="en-US" sz="1750" dirty="0" err="1">
                <a:latin typeface="Consolas" panose="020B0609020204030204" pitchFamily="49" charset="0"/>
              </a:rPr>
              <a:t>recType</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 change type to the type of the field</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else if (</a:t>
            </a:r>
            <a:r>
              <a:rPr lang="en-US" sz="1750" dirty="0" err="1">
                <a:latin typeface="Consolas" panose="020B0609020204030204" pitchFamily="49" charset="0"/>
              </a:rPr>
              <a:t>getType</a:t>
            </a:r>
            <a:r>
              <a:rPr lang="en-US" sz="1750" dirty="0">
                <a:latin typeface="Consolas" panose="020B0609020204030204" pitchFamily="49" charset="0"/>
              </a:rPr>
              <a:t>() </a:t>
            </a:r>
            <a:r>
              <a:rPr lang="en-US" sz="1750" dirty="0" err="1">
                <a:latin typeface="Consolas" panose="020B0609020204030204" pitchFamily="49" charset="0"/>
              </a:rPr>
              <a:t>instanceof</a:t>
            </a:r>
            <a:r>
              <a:rPr lang="en-US" sz="1750" dirty="0">
                <a:latin typeface="Consolas" panose="020B0609020204030204" pitchFamily="49" charset="0"/>
              </a:rPr>
              <a:t> </a:t>
            </a:r>
            <a:r>
              <a:rPr lang="en-US" sz="1750" dirty="0" err="1">
                <a:latin typeface="Consolas" panose="020B0609020204030204" pitchFamily="49" charset="0"/>
              </a:rPr>
              <a:t>StringType</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 Selector can be field expression .length (Integer)</a:t>
            </a:r>
          </a:p>
          <a:p>
            <a:pPr marL="457200" lvl="1" indent="0">
              <a:spcBef>
                <a:spcPts val="100"/>
              </a:spcBef>
              <a:buNone/>
            </a:pPr>
            <a:r>
              <a:rPr lang="en-US" sz="1750" dirty="0">
                <a:latin typeface="Consolas" panose="020B0609020204030204" pitchFamily="49" charset="0"/>
              </a:rPr>
              <a:t>        // or an index expression for the characters (Char).</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else</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var </a:t>
            </a:r>
            <a:r>
              <a:rPr lang="en-US" sz="1750" dirty="0" err="1">
                <a:latin typeface="Consolas" panose="020B0609020204030204" pitchFamily="49" charset="0"/>
              </a:rPr>
              <a:t>errorMsg</a:t>
            </a:r>
            <a:r>
              <a:rPr lang="en-US" sz="1750" dirty="0">
                <a:latin typeface="Consolas" panose="020B0609020204030204" pitchFamily="49" charset="0"/>
              </a:rPr>
              <a:t> = "Selector expression not allowed ..."</a:t>
            </a:r>
          </a:p>
          <a:p>
            <a:pPr marL="457200" lvl="1" indent="0">
              <a:spcBef>
                <a:spcPts val="100"/>
              </a:spcBef>
              <a:buNone/>
            </a:pPr>
            <a:r>
              <a:rPr lang="en-US" sz="1750" dirty="0">
                <a:latin typeface="Consolas" panose="020B0609020204030204" pitchFamily="49" charset="0"/>
              </a:rPr>
              <a:t>        throw error(</a:t>
            </a:r>
            <a:r>
              <a:rPr lang="en-US" sz="1750" dirty="0" err="1">
                <a:latin typeface="Consolas" panose="020B0609020204030204" pitchFamily="49" charset="0"/>
              </a:rPr>
              <a:t>expr.getPosition</a:t>
            </a:r>
            <a:r>
              <a:rPr lang="en-US" sz="1750" dirty="0">
                <a:latin typeface="Consolas" panose="020B0609020204030204" pitchFamily="49" charset="0"/>
              </a:rPr>
              <a:t>(), </a:t>
            </a:r>
            <a:r>
              <a:rPr lang="en-US" sz="1750" dirty="0" err="1">
                <a:latin typeface="Consolas" panose="020B0609020204030204" pitchFamily="49" charset="0"/>
              </a:rPr>
              <a:t>errorMsg</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endParaRPr lang="en-US" sz="175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59</a:t>
            </a:fld>
            <a:endParaRPr lang="en-US" dirty="0"/>
          </a:p>
        </p:txBody>
      </p:sp>
    </p:spTree>
    <p:extLst>
      <p:ext uri="{BB962C8B-B14F-4D97-AF65-F5344CB8AC3E}">
        <p14:creationId xmlns:p14="http://schemas.microsoft.com/office/powerpoint/2010/main" val="2658881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rule for a loop statement.</a:t>
            </a:r>
          </a:p>
          <a:p>
            <a:pPr marL="457200" lvl="1" indent="0">
              <a:spcBef>
                <a:spcPts val="1200"/>
              </a:spcBef>
              <a:buNone/>
            </a:pPr>
            <a:r>
              <a:rPr lang="en-US" sz="1900" dirty="0" err="1">
                <a:latin typeface="Consolas" pitchFamily="49" charset="0"/>
                <a:cs typeface="Consolas" pitchFamily="49" charset="0"/>
              </a:rPr>
              <a:t>loopStmt</a:t>
            </a:r>
            <a:r>
              <a:rPr lang="en-US" sz="1900" dirty="0">
                <a:latin typeface="Consolas" pitchFamily="49" charset="0"/>
                <a:cs typeface="Consolas" pitchFamily="49" charset="0"/>
              </a:rPr>
              <a:t> = [ "while" </a:t>
            </a:r>
            <a:r>
              <a:rPr lang="en-US" sz="1900" dirty="0" err="1">
                <a:latin typeface="Consolas" pitchFamily="49" charset="0"/>
                <a:cs typeface="Consolas" pitchFamily="49" charset="0"/>
              </a:rPr>
              <a:t>booleanExpr</a:t>
            </a:r>
            <a:r>
              <a:rPr lang="en-US" sz="1900" dirty="0">
                <a:latin typeface="Consolas" pitchFamily="49" charset="0"/>
                <a:cs typeface="Consolas" pitchFamily="49" charset="0"/>
              </a:rPr>
              <a:t> ] "loop" statement .</a:t>
            </a:r>
            <a:endParaRPr lang="en-US" sz="1900" dirty="0"/>
          </a:p>
          <a:p>
            <a:r>
              <a:rPr lang="en-US" dirty="0"/>
              <a:t>Once a loop statement has been parsed, we don’t need to retain the 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15" name="Group 14">
            <a:extLst>
              <a:ext uri="{FF2B5EF4-FFF2-40B4-BE49-F238E27FC236}">
                <a16:creationId xmlns:a16="http://schemas.microsoft.com/office/drawing/2014/main" id="{26816AC2-9E58-4E66-8595-299E7B8F6B44}"/>
              </a:ext>
            </a:extLst>
          </p:cNvPr>
          <p:cNvGrpSpPr/>
          <p:nvPr/>
        </p:nvGrpSpPr>
        <p:grpSpPr>
          <a:xfrm>
            <a:off x="3210493" y="4413485"/>
            <a:ext cx="2723014" cy="1377715"/>
            <a:chOff x="4676785" y="2758207"/>
            <a:chExt cx="2723014" cy="1377715"/>
          </a:xfrm>
        </p:grpSpPr>
        <p:sp>
          <p:nvSpPr>
            <p:cNvPr id="16" name="Text Box 1028">
              <a:extLst>
                <a:ext uri="{FF2B5EF4-FFF2-40B4-BE49-F238E27FC236}">
                  <a16:creationId xmlns:a16="http://schemas.microsoft.com/office/drawing/2014/main" id="{79D63DC6-FD90-4930-A928-9927118D6A4D}"/>
                </a:ext>
              </a:extLst>
            </p:cNvPr>
            <p:cNvSpPr txBox="1">
              <a:spLocks noChangeArrowheads="1"/>
            </p:cNvSpPr>
            <p:nvPr/>
          </p:nvSpPr>
          <p:spPr bwMode="auto">
            <a:xfrm>
              <a:off x="5544567" y="275820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17" name="Text Box 1029">
              <a:extLst>
                <a:ext uri="{FF2B5EF4-FFF2-40B4-BE49-F238E27FC236}">
                  <a16:creationId xmlns:a16="http://schemas.microsoft.com/office/drawing/2014/main" id="{4A2958A0-75DD-4C27-9432-6F28B372801D}"/>
                </a:ext>
              </a:extLst>
            </p:cNvPr>
            <p:cNvSpPr txBox="1">
              <a:spLocks noChangeArrowheads="1"/>
            </p:cNvSpPr>
            <p:nvPr/>
          </p:nvSpPr>
          <p:spPr bwMode="auto">
            <a:xfrm>
              <a:off x="4676785" y="3796726"/>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8" name="Text Box 1030">
              <a:extLst>
                <a:ext uri="{FF2B5EF4-FFF2-40B4-BE49-F238E27FC236}">
                  <a16:creationId xmlns:a16="http://schemas.microsoft.com/office/drawing/2014/main" id="{18D797CD-43A8-44F5-B63C-576B871DC55C}"/>
                </a:ext>
              </a:extLst>
            </p:cNvPr>
            <p:cNvSpPr txBox="1">
              <a:spLocks noChangeArrowheads="1"/>
            </p:cNvSpPr>
            <p:nvPr/>
          </p:nvSpPr>
          <p:spPr bwMode="auto">
            <a:xfrm>
              <a:off x="6277697" y="3796726"/>
              <a:ext cx="1122102"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Statement</a:t>
              </a:r>
            </a:p>
          </p:txBody>
        </p:sp>
        <p:cxnSp>
          <p:nvCxnSpPr>
            <p:cNvPr id="19" name="AutoShape 1031">
              <a:extLst>
                <a:ext uri="{FF2B5EF4-FFF2-40B4-BE49-F238E27FC236}">
                  <a16:creationId xmlns:a16="http://schemas.microsoft.com/office/drawing/2014/main" id="{73CD01D5-D5A9-4244-8DBD-C99A950B30BF}"/>
                </a:ext>
              </a:extLst>
            </p:cNvPr>
            <p:cNvCxnSpPr>
              <a:cxnSpLocks noChangeShapeType="1"/>
              <a:stCxn id="21" idx="2"/>
              <a:endCxn id="17" idx="0"/>
            </p:cNvCxnSpPr>
            <p:nvPr/>
          </p:nvCxnSpPr>
          <p:spPr bwMode="auto">
            <a:xfrm rot="5400000">
              <a:off x="5424067" y="3144027"/>
              <a:ext cx="504941" cy="800457"/>
            </a:xfrm>
            <a:prstGeom prst="bentConnector3">
              <a:avLst>
                <a:gd name="adj1" fmla="val 50000"/>
              </a:avLst>
            </a:prstGeom>
            <a:noFill/>
            <a:ln w="9525">
              <a:solidFill>
                <a:schemeClr val="tx1"/>
              </a:solidFill>
              <a:miter lim="800000"/>
              <a:headEnd type="none" w="lg" len="lg"/>
              <a:tailEnd type="none" w="lg" len="lg"/>
            </a:ln>
          </p:spPr>
        </p:cxnSp>
        <p:cxnSp>
          <p:nvCxnSpPr>
            <p:cNvPr id="20" name="AutoShape 1032">
              <a:extLst>
                <a:ext uri="{FF2B5EF4-FFF2-40B4-BE49-F238E27FC236}">
                  <a16:creationId xmlns:a16="http://schemas.microsoft.com/office/drawing/2014/main" id="{F2E68EAE-8480-4339-AA94-50645C74207F}"/>
                </a:ext>
              </a:extLst>
            </p:cNvPr>
            <p:cNvCxnSpPr>
              <a:cxnSpLocks noChangeShapeType="1"/>
              <a:stCxn id="21" idx="2"/>
              <a:endCxn id="18" idx="0"/>
            </p:cNvCxnSpPr>
            <p:nvPr/>
          </p:nvCxnSpPr>
          <p:spPr bwMode="auto">
            <a:xfrm rot="16200000" flipH="1">
              <a:off x="6205286" y="3163263"/>
              <a:ext cx="504941" cy="761983"/>
            </a:xfrm>
            <a:prstGeom prst="bentConnector3">
              <a:avLst>
                <a:gd name="adj1" fmla="val 50000"/>
              </a:avLst>
            </a:prstGeom>
            <a:noFill/>
            <a:ln w="9525">
              <a:solidFill>
                <a:schemeClr val="tx1"/>
              </a:solidFill>
              <a:miter lim="800000"/>
              <a:headEnd type="none" w="lg" len="lg"/>
              <a:tailEnd type="none" w="lg" len="lg"/>
            </a:ln>
          </p:spPr>
        </p:cxnSp>
        <p:sp>
          <p:nvSpPr>
            <p:cNvPr id="21" name="AutoShape 1033">
              <a:extLst>
                <a:ext uri="{FF2B5EF4-FFF2-40B4-BE49-F238E27FC236}">
                  <a16:creationId xmlns:a16="http://schemas.microsoft.com/office/drawing/2014/main" id="{45662397-3363-43A0-87B2-9061E59CE7D2}"/>
                </a:ext>
              </a:extLst>
            </p:cNvPr>
            <p:cNvSpPr>
              <a:spLocks noChangeArrowheads="1"/>
            </p:cNvSpPr>
            <p:nvPr/>
          </p:nvSpPr>
          <p:spPr bwMode="auto">
            <a:xfrm>
              <a:off x="6008502" y="3109222"/>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FD2AF9C1-4EF6-48B3-8E49-4CA3F3A80E93}"/>
                </a:ext>
              </a:extLst>
            </p:cNvPr>
            <p:cNvSpPr txBox="1"/>
            <p:nvPr/>
          </p:nvSpPr>
          <p:spPr>
            <a:xfrm>
              <a:off x="6858341" y="3462056"/>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3" name="TextBox 22">
              <a:extLst>
                <a:ext uri="{FF2B5EF4-FFF2-40B4-BE49-F238E27FC236}">
                  <a16:creationId xmlns:a16="http://schemas.microsoft.com/office/drawing/2014/main" id="{8A993187-6313-44C6-AC79-0A64B3C0A5ED}"/>
                </a:ext>
              </a:extLst>
            </p:cNvPr>
            <p:cNvSpPr txBox="1"/>
            <p:nvPr/>
          </p:nvSpPr>
          <p:spPr>
            <a:xfrm>
              <a:off x="4754786" y="3462056"/>
              <a:ext cx="52770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0..1</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anose="020B0609020204030204" pitchFamily="49" charset="0"/>
              </a:rPr>
              <a:t>exit when n &gt; 10;</a:t>
            </a:r>
          </a:p>
          <a:p>
            <a:r>
              <a:rPr lang="en-US" dirty="0"/>
              <a:t>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anose="020B0609020204030204" pitchFamily="49" charset="0"/>
              </a:rPr>
              <a:t>SubprogramContext</a:t>
            </a:r>
            <a:r>
              <a:rPr lang="en-US" dirty="0"/>
              <a:t> will be used to maintain contextual information in these cases.</a:t>
            </a:r>
          </a:p>
        </p:txBody>
      </p:sp>
      <p:sp>
        <p:nvSpPr>
          <p:cNvPr id="22530" name="Footer Placeholder 3"/>
          <p:cNvSpPr>
            <a:spLocks noGrp="1"/>
          </p:cNvSpPr>
          <p:nvPr>
            <p:ph type="ftr" sz="quarter" idx="10"/>
          </p:nvPr>
        </p:nvSpPr>
        <p:spPr/>
        <p:txBody>
          <a:bodyPr/>
          <a:lstStyle/>
          <a:p>
            <a:r>
              <a:rPr lang="en-US" dirty="0"/>
              <a:t>©SoftMoore Consulting</a:t>
            </a:r>
          </a:p>
        </p:txBody>
      </p:sp>
      <p:sp>
        <p:nvSpPr>
          <p:cNvPr id="22531" name="Slide Number Placeholder 4"/>
          <p:cNvSpPr>
            <a:spLocks noGrp="1"/>
          </p:cNvSpPr>
          <p:nvPr>
            <p:ph type="sldNum" sz="quarter" idx="11"/>
          </p:nvPr>
        </p:nvSpPr>
        <p:spPr/>
        <p:txBody>
          <a:bodyPr/>
          <a:lstStyle/>
          <a:p>
            <a:r>
              <a:rPr lang="en-US" dirty="0"/>
              <a:t>Slide </a:t>
            </a:r>
            <a:fld id="{E181C637-EA7A-4AA2-BD9E-5103699E8BC5}"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61</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loop statement currently being parsed.</a:t>
            </a:r>
          </a:p>
          <a:p>
            <a:pPr marL="91440" indent="0">
              <a:spcBef>
                <a:spcPts val="100"/>
              </a:spcBef>
              <a:buFontTx/>
              <a:buNone/>
            </a:pPr>
            <a:r>
              <a:rPr lang="en-US" sz="1800" dirty="0">
                <a:latin typeface="Consolas" pitchFamily="49" charset="0"/>
              </a:rPr>
              <a:t>  * Returns null if not currently parsing a loop.</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LoopStmt getLoopStmt()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beginLoop(LoopStmt 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endLoop()</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62</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subprogram declaration currently being</a:t>
            </a:r>
          </a:p>
          <a:p>
            <a:pPr marL="91440" indent="0">
              <a:spcBef>
                <a:spcPts val="100"/>
              </a:spcBef>
              <a:buFontTx/>
              <a:buNone/>
            </a:pPr>
            <a:r>
              <a:rPr lang="en-US" sz="1800" dirty="0">
                <a:latin typeface="Consolas" pitchFamily="49" charset="0"/>
              </a:rPr>
              <a:t> * parsed.  Returns null if no such procedure exists.</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SubprogramDecl getSubprogramDecl()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beginSubprogramDecl(SubprogramDecl subprogDecl)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endSubprogramDecl()</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new LoopStmt();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b="1" dirty="0">
                <a:latin typeface="Consolas" pitchFamily="49" charset="0"/>
                <a:cs typeface="Consolas" pitchFamily="49" charset="0"/>
              </a:rPr>
              <a:t>loopContext.beginLoop(stmt);</a:t>
            </a:r>
          </a:p>
          <a:p>
            <a:pPr lvl="1">
              <a:spcBef>
                <a:spcPts val="200"/>
              </a:spcBef>
              <a:buNone/>
            </a:pPr>
            <a:r>
              <a:rPr lang="en-US" sz="1800" dirty="0">
                <a:latin typeface="Consolas" pitchFamily="49" charset="0"/>
                <a:cs typeface="Consolas" pitchFamily="49" charset="0"/>
              </a:rPr>
              <a:t>stmt.setStatements(parseStatements());</a:t>
            </a:r>
          </a:p>
          <a:p>
            <a:pPr lvl="1">
              <a:spcBef>
                <a:spcPts val="200"/>
              </a:spcBef>
              <a:buNone/>
            </a:pPr>
            <a:r>
              <a:rPr lang="en-US" sz="1800" b="1" dirty="0">
                <a:latin typeface="Consolas" pitchFamily="49" charset="0"/>
                <a:cs typeface="Consolas" pitchFamily="49" charset="0"/>
              </a:rPr>
              <a:t>loopContext.endLoop();</a:t>
            </a:r>
          </a:p>
          <a:p>
            <a:r>
              <a:rPr lang="en-US" dirty="0"/>
              <a:t>When parsing an exit statement:</a:t>
            </a:r>
          </a:p>
          <a:p>
            <a:pPr marL="457200" lvl="1" indent="0">
              <a:buNone/>
            </a:pPr>
            <a:r>
              <a:rPr lang="en-US" sz="1800" dirty="0">
                <a:latin typeface="Consolas" pitchFamily="49" charset="0"/>
                <a:cs typeface="Consolas" pitchFamily="49" charset="0"/>
              </a:rPr>
              <a:t>// save position for error reporting</a:t>
            </a:r>
          </a:p>
          <a:p>
            <a:pPr lvl="1">
              <a:spcBef>
                <a:spcPts val="200"/>
              </a:spcBef>
              <a:buNone/>
            </a:pPr>
            <a:r>
              <a:rPr lang="en-US" sz="1800" dirty="0">
                <a:latin typeface="Consolas" pitchFamily="49" charset="0"/>
                <a:cs typeface="Consolas" pitchFamily="49" charset="0"/>
              </a:rPr>
              <a:t>Position </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scanner.getPosition</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b="1" dirty="0" err="1">
                <a:latin typeface="Consolas" pitchFamily="49" charset="0"/>
                <a:cs typeface="Consolas" pitchFamily="49" charset="0"/>
              </a:rPr>
              <a:t>loopContext.getLoopStmt</a:t>
            </a:r>
            <a:r>
              <a:rPr lang="en-US" sz="1800" b="1" dirty="0">
                <a:latin typeface="Consolas" pitchFamily="49" charset="0"/>
                <a:cs typeface="Consolas" pitchFamily="49" charset="0"/>
              </a:rPr>
              <a: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if (loopStmt == null)</a:t>
            </a:r>
          </a:p>
          <a:p>
            <a:pPr lvl="1">
              <a:spcBef>
                <a:spcPts val="200"/>
              </a:spcBef>
              <a:buNone/>
            </a:pPr>
            <a:r>
              <a:rPr lang="en-US" sz="1800" dirty="0">
                <a:latin typeface="Consolas" pitchFamily="49" charset="0"/>
                <a:cs typeface="Consolas" pitchFamily="49" charset="0"/>
              </a:rPr>
              <a:t>    throw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"Exit statement is not ...");</a:t>
            </a:r>
          </a:p>
          <a:p>
            <a:pPr lvl="1">
              <a:spcBef>
                <a:spcPts val="200"/>
              </a:spcBef>
              <a:buNone/>
            </a:pPr>
            <a:r>
              <a:rPr lang="en-US" sz="1800" dirty="0">
                <a:latin typeface="Consolas" pitchFamily="49" charset="0"/>
                <a:cs typeface="Consolas" pitchFamily="49" charset="0"/>
              </a:rPr>
              <a:t>match(Symbol.semicolon);</a:t>
            </a:r>
          </a:p>
          <a:p>
            <a:pPr lvl="1">
              <a:spcBef>
                <a:spcPts val="200"/>
              </a:spcBef>
              <a:buNone/>
            </a:pPr>
            <a:r>
              <a:rPr lang="en-US" sz="1800" dirty="0">
                <a:latin typeface="Consolas" pitchFamily="49" charset="0"/>
                <a:cs typeface="Consolas" pitchFamily="49" charset="0"/>
              </a:rPr>
              <a:t>return new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whenExpr</a:t>
            </a:r>
            <a:r>
              <a:rPr lang="en-US" sz="1800" dirty="0">
                <a:latin typeface="Consolas" pitchFamily="49" charset="0"/>
                <a:cs typeface="Consolas" pitchFamily="49" charset="0"/>
              </a:rPr>
              <a:t>, loopStmt);</a:t>
            </a:r>
            <a:endParaRPr lang="en-US" sz="1800" dirty="0"/>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64</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modified versions of </a:t>
            </a:r>
            <a:r>
              <a:rPr lang="en-US" dirty="0">
                <a:latin typeface="Consolas" panose="020B0609020204030204" pitchFamily="49" charset="0"/>
              </a:rPr>
              <a:t>Scope</a:t>
            </a:r>
            <a:r>
              <a:rPr lang="en-US" dirty="0"/>
              <a:t> and </a:t>
            </a:r>
            <a:r>
              <a:rPr lang="en-US" dirty="0">
                <a:latin typeface="Consolas" pitchFamily="49" charset="0"/>
                <a:cs typeface="Consolas" pitchFamily="49" charset="0"/>
              </a:rPr>
              <a:t>IdTable</a:t>
            </a:r>
            <a:r>
              <a:rPr lang="en-US" dirty="0"/>
              <a:t> to check for scope errors.</a:t>
            </a:r>
          </a:p>
          <a:p>
            <a:r>
              <a:rPr lang="en-US" dirty="0"/>
              <a:t>Use context classes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229600" cy="4935537"/>
          </a:xfrm>
        </p:spPr>
        <p:txBody>
          <a:bodyPr lIns="182880" tIns="91440"/>
          <a:lstStyle/>
          <a:p>
            <a:pPr marL="182880" indent="0">
              <a:spcBef>
                <a:spcPts val="200"/>
              </a:spcBef>
              <a:buNone/>
            </a:pPr>
            <a:r>
              <a:rPr lang="en-US" sz="1800" dirty="0">
                <a:latin typeface="Consolas" pitchFamily="49" charset="0"/>
                <a:cs typeface="Consolas" pitchFamily="49" charset="0"/>
              </a:rPr>
              <a:t>public class LoopStmt extends Statement</a:t>
            </a: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private Expression whileExpr;</a:t>
            </a:r>
          </a:p>
          <a:p>
            <a:pPr marL="182880" indent="0">
              <a:spcBef>
                <a:spcPts val="200"/>
              </a:spcBef>
              <a:buNone/>
            </a:pPr>
            <a:r>
              <a:rPr lang="en-US" sz="1800" dirty="0">
                <a:latin typeface="Consolas" pitchFamily="49" charset="0"/>
                <a:cs typeface="Consolas" pitchFamily="49" charset="0"/>
              </a:rPr>
              <a:t>    private Statement  statement;</a:t>
            </a:r>
          </a:p>
          <a:p>
            <a:pPr marL="182880" indent="0">
              <a:spcBef>
                <a:spcPts val="200"/>
              </a:spcBef>
              <a:buNone/>
            </a:pP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8" name="TextBox 7"/>
          <p:cNvSpPr txBox="1"/>
          <p:nvPr/>
        </p:nvSpPr>
        <p:spPr>
          <a:xfrm>
            <a:off x="875796" y="3831431"/>
            <a:ext cx="7392408" cy="2308324"/>
          </a:xfrm>
          <a:prstGeom prst="rect">
            <a:avLst/>
          </a:prstGeom>
          <a:noFill/>
          <a:ln>
            <a:solidFill>
              <a:schemeClr val="tx1"/>
            </a:solidFill>
          </a:ln>
        </p:spPr>
        <p:txBody>
          <a:bodyPr wrap="none" rtlCol="0">
            <a:spAutoFit/>
          </a:bodyPr>
          <a:lstStyle/>
          <a:p>
            <a:pPr algn="l"/>
            <a:r>
              <a:rPr lang="en-US" dirty="0"/>
              <a:t>Note that </a:t>
            </a:r>
            <a:r>
              <a:rPr lang="en-US" dirty="0" err="1">
                <a:latin typeface="Consolas" panose="020B0609020204030204" pitchFamily="49" charset="0"/>
              </a:rPr>
              <a:t>whileExpr</a:t>
            </a:r>
            <a:r>
              <a:rPr lang="en-US" dirty="0"/>
              <a:t> can be null to indicate that the</a:t>
            </a:r>
          </a:p>
          <a:p>
            <a:pPr algn="l"/>
            <a:r>
              <a:rPr lang="en-US" dirty="0"/>
              <a:t>optional </a:t>
            </a:r>
            <a:r>
              <a:rPr lang="en-US" dirty="0" err="1"/>
              <a:t>boolean</a:t>
            </a:r>
            <a:r>
              <a:rPr lang="en-US" dirty="0"/>
              <a:t> expression is not present.  Also, the</a:t>
            </a:r>
          </a:p>
          <a:p>
            <a:pPr algn="l"/>
            <a:r>
              <a:rPr lang="en-US" dirty="0"/>
              <a:t>default constructor initializes field </a:t>
            </a:r>
            <a:r>
              <a:rPr lang="en-US" dirty="0">
                <a:latin typeface="Consolas" panose="020B0609020204030204" pitchFamily="49" charset="0"/>
              </a:rPr>
              <a:t>statement</a:t>
            </a:r>
            <a:r>
              <a:rPr lang="en-US" dirty="0"/>
              <a:t> to an</a:t>
            </a:r>
          </a:p>
          <a:p>
            <a:pPr algn="l"/>
            <a:r>
              <a:rPr lang="en-US" dirty="0"/>
              <a:t>instance of </a:t>
            </a:r>
            <a:r>
              <a:rPr lang="en-US" dirty="0" err="1">
                <a:latin typeface="Consolas" panose="020B0609020204030204" pitchFamily="49" charset="0"/>
              </a:rPr>
              <a:t>EmptyStatement</a:t>
            </a:r>
            <a:r>
              <a:rPr lang="en-US" dirty="0"/>
              <a:t>, which is a subclass of</a:t>
            </a:r>
          </a:p>
          <a:p>
            <a:pPr algn="l"/>
            <a:r>
              <a:rPr lang="en-US" dirty="0">
                <a:latin typeface="Consolas" panose="020B0609020204030204" pitchFamily="49" charset="0"/>
              </a:rPr>
              <a:t>Statement</a:t>
            </a:r>
            <a:r>
              <a:rPr lang="en-US" dirty="0"/>
              <a:t> that passes all constraint checks and</a:t>
            </a:r>
          </a:p>
          <a:p>
            <a:pPr algn="l"/>
            <a:r>
              <a:rPr lang="en-US" dirty="0"/>
              <a:t>generates no code.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9</a:t>
            </a:fld>
            <a:endParaRPr lang="en-US" dirty="0"/>
          </a:p>
        </p:txBody>
      </p:sp>
      <p:grpSp>
        <p:nvGrpSpPr>
          <p:cNvPr id="15" name="Group 14">
            <a:extLst>
              <a:ext uri="{FF2B5EF4-FFF2-40B4-BE49-F238E27FC236}">
                <a16:creationId xmlns:a16="http://schemas.microsoft.com/office/drawing/2014/main" id="{C8A3755B-D419-47C8-A080-2DED264F9261}"/>
              </a:ext>
            </a:extLst>
          </p:cNvPr>
          <p:cNvGrpSpPr/>
          <p:nvPr/>
        </p:nvGrpSpPr>
        <p:grpSpPr>
          <a:xfrm>
            <a:off x="2126218" y="2269293"/>
            <a:ext cx="4891564" cy="1900212"/>
            <a:chOff x="3716950" y="2269293"/>
            <a:chExt cx="4891564" cy="1900212"/>
          </a:xfrm>
        </p:grpSpPr>
        <p:sp>
          <p:nvSpPr>
            <p:cNvPr id="16" name="Text Box 4">
              <a:extLst>
                <a:ext uri="{FF2B5EF4-FFF2-40B4-BE49-F238E27FC236}">
                  <a16:creationId xmlns:a16="http://schemas.microsoft.com/office/drawing/2014/main" id="{4D4A4CCA-FD6D-4CD1-B476-852541893F22}"/>
                </a:ext>
              </a:extLst>
            </p:cNvPr>
            <p:cNvSpPr txBox="1">
              <a:spLocks noChangeArrowheads="1"/>
            </p:cNvSpPr>
            <p:nvPr/>
          </p:nvSpPr>
          <p:spPr bwMode="auto">
            <a:xfrm>
              <a:off x="5467836" y="2269293"/>
              <a:ext cx="1371600" cy="457200"/>
            </a:xfrm>
            <a:prstGeom prst="rect">
              <a:avLst/>
            </a:prstGeom>
            <a:noFill/>
            <a:ln w="9525">
              <a:solidFill>
                <a:schemeClr val="tx1"/>
              </a:solidFill>
              <a:miter lim="800000"/>
              <a:headEnd/>
              <a:tailEnd/>
            </a:ln>
          </p:spPr>
          <p:txBody>
            <a:bodyPr wrap="none" lIns="92075" tIns="46038" rIns="92075" bIns="46038"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charset="0"/>
                </a:rPr>
                <a:t>BinaryExpr</a:t>
              </a:r>
              <a:endParaRPr kumimoji="0" lang="en-US" sz="1600" b="0" i="1" u="none" strike="noStrike" kern="0" cap="none" spc="0" normalizeH="0" baseline="0" noProof="0" dirty="0">
                <a:ln>
                  <a:noFill/>
                </a:ln>
                <a:effectLst/>
                <a:uLnTx/>
                <a:uFillTx/>
                <a:latin typeface="Arial" charset="0"/>
              </a:endParaRPr>
            </a:p>
          </p:txBody>
        </p:sp>
        <p:sp>
          <p:nvSpPr>
            <p:cNvPr id="17" name="Text Box 5">
              <a:extLst>
                <a:ext uri="{FF2B5EF4-FFF2-40B4-BE49-F238E27FC236}">
                  <a16:creationId xmlns:a16="http://schemas.microsoft.com/office/drawing/2014/main" id="{A1E2291F-A0E0-4B68-91E1-2CB50AC7792D}"/>
                </a:ext>
              </a:extLst>
            </p:cNvPr>
            <p:cNvSpPr txBox="1">
              <a:spLocks noChangeArrowheads="1"/>
            </p:cNvSpPr>
            <p:nvPr/>
          </p:nvSpPr>
          <p:spPr bwMode="auto">
            <a:xfrm>
              <a:off x="3716950"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 </a:t>
              </a:r>
              <a:r>
                <a:rPr kumimoji="0" lang="en-US" sz="1600" b="0" i="1" u="none" strike="noStrike" kern="0" cap="none" spc="0" normalizeH="0" baseline="0" noProof="0" dirty="0">
                  <a:ln>
                    <a:noFill/>
                  </a:ln>
                  <a:effectLst/>
                  <a:uLnTx/>
                  <a:uFillTx/>
                  <a:latin typeface="Arial" charset="0"/>
                </a:rPr>
                <a:t>Expression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kumimoji="0" lang="en-US" sz="1600" b="0" i="0" u="none" strike="noStrike" kern="0" cap="none" spc="0" normalizeH="0" baseline="0" noProof="0" dirty="0" err="1">
                  <a:ln>
                    <a:noFill/>
                  </a:ln>
                  <a:effectLst/>
                  <a:uLnTx/>
                  <a:uFillTx/>
                  <a:latin typeface="Arial" charset="0"/>
                </a:rPr>
                <a:t>leftOperand</a:t>
              </a:r>
              <a:r>
                <a:rPr kumimoji="0" lang="en-US" sz="1600" b="0" i="0" u="none" strike="noStrike" kern="0" cap="none" spc="0" normalizeH="0" baseline="0" noProof="0" dirty="0">
                  <a:ln>
                    <a:noFill/>
                  </a:ln>
                  <a:effectLst/>
                  <a:uLnTx/>
                  <a:uFillTx/>
                  <a:latin typeface="Arial" charset="0"/>
                </a:rPr>
                <a:t>)</a:t>
              </a:r>
            </a:p>
          </p:txBody>
        </p:sp>
        <p:sp>
          <p:nvSpPr>
            <p:cNvPr id="18" name="Text Box 6">
              <a:extLst>
                <a:ext uri="{FF2B5EF4-FFF2-40B4-BE49-F238E27FC236}">
                  <a16:creationId xmlns:a16="http://schemas.microsoft.com/office/drawing/2014/main" id="{875EF3FC-747E-4FBF-8F71-D2389FA9A9BF}"/>
                </a:ext>
              </a:extLst>
            </p:cNvPr>
            <p:cNvSpPr txBox="1">
              <a:spLocks noChangeArrowheads="1"/>
            </p:cNvSpPr>
            <p:nvPr/>
          </p:nvSpPr>
          <p:spPr bwMode="auto">
            <a:xfrm>
              <a:off x="7145474"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defPPr>
                <a:defRPr lang="en-US"/>
              </a:defPPr>
              <a:lvl1pPr marR="0" lvl="0" indent="0" algn="ctr" eaLnBrk="0" fontAlgn="base" hangingPunct="0">
                <a:lnSpc>
                  <a:spcPct val="100000"/>
                </a:lnSpc>
                <a:spcBef>
                  <a:spcPct val="0"/>
                </a:spcBef>
                <a:spcAft>
                  <a:spcPct val="0"/>
                </a:spcAft>
                <a:buClrTx/>
                <a:buSzTx/>
                <a:buFontTx/>
                <a:buNone/>
                <a:tabLst/>
                <a:defRPr kumimoji="0" sz="1600" b="0" i="0" u="none" strike="noStrike" kern="0" cap="none" spc="0" normalizeH="0" baseline="0">
                  <a:ln>
                    <a:noFill/>
                  </a:ln>
                  <a:effectLst/>
                  <a:uLnTx/>
                  <a:uFillTx/>
                  <a:latin typeface="Arial" charset="0"/>
                </a:defRPr>
              </a:lvl1pPr>
            </a:lstStyle>
            <a:p>
              <a:r>
                <a:rPr lang="en-US" i="1" dirty="0"/>
                <a:t>Expression</a:t>
              </a:r>
            </a:p>
            <a:p>
              <a:r>
                <a:rPr lang="en-US" dirty="0"/>
                <a:t>(</a:t>
              </a:r>
              <a:r>
                <a:rPr lang="en-US" dirty="0" err="1"/>
                <a:t>rightOperand</a:t>
              </a:r>
              <a:r>
                <a:rPr lang="en-US" dirty="0"/>
                <a:t>)</a:t>
              </a:r>
            </a:p>
          </p:txBody>
        </p:sp>
        <p:cxnSp>
          <p:nvCxnSpPr>
            <p:cNvPr id="19" name="AutoShape 7">
              <a:extLst>
                <a:ext uri="{FF2B5EF4-FFF2-40B4-BE49-F238E27FC236}">
                  <a16:creationId xmlns:a16="http://schemas.microsoft.com/office/drawing/2014/main" id="{6F154E98-E43E-4F9A-A31F-EFDDDFF695AC}"/>
                </a:ext>
              </a:extLst>
            </p:cNvPr>
            <p:cNvCxnSpPr>
              <a:cxnSpLocks noChangeShapeType="1"/>
              <a:stCxn id="22" idx="2"/>
              <a:endCxn id="17" idx="0"/>
            </p:cNvCxnSpPr>
            <p:nvPr/>
          </p:nvCxnSpPr>
          <p:spPr bwMode="auto">
            <a:xfrm rot="5400000">
              <a:off x="4979990" y="2392402"/>
              <a:ext cx="651224" cy="1714263"/>
            </a:xfrm>
            <a:prstGeom prst="bentConnector3">
              <a:avLst>
                <a:gd name="adj1" fmla="val 50000"/>
              </a:avLst>
            </a:prstGeom>
            <a:noFill/>
            <a:ln w="9525">
              <a:solidFill>
                <a:schemeClr val="tx1"/>
              </a:solidFill>
              <a:miter lim="800000"/>
              <a:headEnd/>
              <a:tailEnd type="none" w="med" len="med"/>
            </a:ln>
          </p:spPr>
        </p:cxnSp>
        <p:cxnSp>
          <p:nvCxnSpPr>
            <p:cNvPr id="20" name="AutoShape 8">
              <a:extLst>
                <a:ext uri="{FF2B5EF4-FFF2-40B4-BE49-F238E27FC236}">
                  <a16:creationId xmlns:a16="http://schemas.microsoft.com/office/drawing/2014/main" id="{22C13BE4-B86F-4DA4-A8CC-10EE54212BAA}"/>
                </a:ext>
              </a:extLst>
            </p:cNvPr>
            <p:cNvCxnSpPr>
              <a:cxnSpLocks noChangeShapeType="1"/>
              <a:stCxn id="22" idx="2"/>
              <a:endCxn id="18" idx="0"/>
            </p:cNvCxnSpPr>
            <p:nvPr/>
          </p:nvCxnSpPr>
          <p:spPr bwMode="auto">
            <a:xfrm rot="16200000" flipH="1">
              <a:off x="6694251" y="2392402"/>
              <a:ext cx="651224" cy="1714261"/>
            </a:xfrm>
            <a:prstGeom prst="bentConnector3">
              <a:avLst>
                <a:gd name="adj1" fmla="val 50000"/>
              </a:avLst>
            </a:prstGeom>
            <a:noFill/>
            <a:ln w="9525">
              <a:solidFill>
                <a:schemeClr val="tx1"/>
              </a:solidFill>
              <a:miter lim="800000"/>
              <a:headEnd/>
              <a:tailEnd type="none" w="med" len="med"/>
            </a:ln>
          </p:spPr>
        </p:cxnSp>
        <p:sp>
          <p:nvSpPr>
            <p:cNvPr id="21" name="Text Box 9">
              <a:extLst>
                <a:ext uri="{FF2B5EF4-FFF2-40B4-BE49-F238E27FC236}">
                  <a16:creationId xmlns:a16="http://schemas.microsoft.com/office/drawing/2014/main" id="{5C04B0D8-B62A-469C-B35D-BF5C6AAB5126}"/>
                </a:ext>
              </a:extLst>
            </p:cNvPr>
            <p:cNvSpPr txBox="1">
              <a:spLocks noChangeArrowheads="1"/>
            </p:cNvSpPr>
            <p:nvPr/>
          </p:nvSpPr>
          <p:spPr bwMode="auto">
            <a:xfrm>
              <a:off x="5614092" y="3575145"/>
              <a:ext cx="109728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Token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(operator)</a:t>
              </a:r>
            </a:p>
          </p:txBody>
        </p:sp>
        <p:sp>
          <p:nvSpPr>
            <p:cNvPr id="22" name="AutoShape 1033">
              <a:extLst>
                <a:ext uri="{FF2B5EF4-FFF2-40B4-BE49-F238E27FC236}">
                  <a16:creationId xmlns:a16="http://schemas.microsoft.com/office/drawing/2014/main" id="{EA4D53A6-F691-4601-AB75-6128C2B47431}"/>
                </a:ext>
              </a:extLst>
            </p:cNvPr>
            <p:cNvSpPr>
              <a:spLocks noChangeArrowheads="1"/>
            </p:cNvSpPr>
            <p:nvPr/>
          </p:nvSpPr>
          <p:spPr bwMode="auto">
            <a:xfrm>
              <a:off x="6094470" y="274135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23" name="Straight Connector 22">
              <a:extLst>
                <a:ext uri="{FF2B5EF4-FFF2-40B4-BE49-F238E27FC236}">
                  <a16:creationId xmlns:a16="http://schemas.microsoft.com/office/drawing/2014/main" id="{58407CC4-A3B1-4EBD-B755-1E896D020DAC}"/>
                </a:ext>
              </a:extLst>
            </p:cNvPr>
            <p:cNvCxnSpPr>
              <a:stCxn id="22" idx="2"/>
              <a:endCxn id="21" idx="0"/>
            </p:cNvCxnSpPr>
            <p:nvPr/>
          </p:nvCxnSpPr>
          <p:spPr bwMode="auto">
            <a:xfrm flipH="1">
              <a:off x="6162732" y="2923921"/>
              <a:ext cx="1" cy="651224"/>
            </a:xfrm>
            <a:prstGeom prst="line">
              <a:avLst/>
            </a:prstGeom>
            <a:noFill/>
            <a:ln w="9525" cap="flat" cmpd="sng" algn="ctr">
              <a:solidFill>
                <a:schemeClr val="tx1"/>
              </a:solidFill>
              <a:prstDash val="solid"/>
              <a:round/>
              <a:headEnd type="none" w="med" len="med"/>
              <a:tailEnd type="none" w="med" len="med"/>
            </a:ln>
            <a:effectLst/>
          </p:spPr>
        </p:cxnSp>
        <p:sp>
          <p:nvSpPr>
            <p:cNvPr id="24" name="TextBox 23">
              <a:extLst>
                <a:ext uri="{FF2B5EF4-FFF2-40B4-BE49-F238E27FC236}">
                  <a16:creationId xmlns:a16="http://schemas.microsoft.com/office/drawing/2014/main" id="{C7527664-6D7C-4179-A7BB-7C9A979AB056}"/>
                </a:ext>
              </a:extLst>
            </p:cNvPr>
            <p:cNvSpPr txBox="1"/>
            <p:nvPr/>
          </p:nvSpPr>
          <p:spPr>
            <a:xfrm>
              <a:off x="793410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BD2AB72C-0240-4FB5-959B-849B6A430361}"/>
                </a:ext>
              </a:extLst>
            </p:cNvPr>
            <p:cNvSpPr txBox="1"/>
            <p:nvPr/>
          </p:nvSpPr>
          <p:spPr>
            <a:xfrm>
              <a:off x="4186850"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6" name="TextBox 25">
              <a:extLst>
                <a:ext uri="{FF2B5EF4-FFF2-40B4-BE49-F238E27FC236}">
                  <a16:creationId xmlns:a16="http://schemas.microsoft.com/office/drawing/2014/main" id="{2313021C-F794-4C8E-A7AB-6E9259DF5605}"/>
                </a:ext>
              </a:extLst>
            </p:cNvPr>
            <p:cNvSpPr txBox="1"/>
            <p:nvPr/>
          </p:nvSpPr>
          <p:spPr>
            <a:xfrm>
              <a:off x="585876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7711</TotalTime>
  <Words>5415</Words>
  <Application>Microsoft Office PowerPoint</Application>
  <PresentationFormat>On-screen Show (4:3)</PresentationFormat>
  <Paragraphs>857</Paragraphs>
  <Slides>64</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Methods parseWriteStmt() and parseWritelnStmt()</vt:lpstr>
      <vt:lpstr>Method parseLiteral()</vt:lpstr>
      <vt:lpstr>Partial AST Inheritance Diagram for the Language CPRL</vt:lpstr>
      <vt:lpstr>Language Constraints Associated With Identifiers</vt:lpstr>
      <vt:lpstr>Class Scope</vt:lpstr>
      <vt:lpstr>Selected Methods in Class IdTable</vt:lpstr>
      <vt:lpstr>Selected Methods in Class IdTable (continued)</vt:lpstr>
      <vt:lpstr>VarDecl versus SingleVarDecl</vt:lpstr>
      <vt:lpstr>Class SingleVarDecl</vt:lpstr>
      <vt:lpstr>Class VarDecl</vt:lpstr>
      <vt:lpstr>Interface VariableDecl</vt:lpstr>
      <vt:lpstr>Interface VariableDecl (continued)</vt:lpstr>
      <vt:lpstr>Clarifying the Relationships</vt:lpstr>
      <vt:lpstr>Example: Using Interface VariableDecl</vt:lpstr>
      <vt:lpstr>Adding Declarations to IdTable</vt:lpstr>
      <vt:lpstr>Adding Declarations to IdTable (continued)</vt:lpstr>
      <vt:lpstr>Using IdTable to Check Applied Occurrences of Identifiers</vt:lpstr>
      <vt:lpstr>Using IdTable to Check Applied Occurrences of Identifiers (continued)</vt:lpstr>
      <vt:lpstr>Types in CPRL</vt:lpstr>
      <vt:lpstr>Class Type</vt:lpstr>
      <vt:lpstr>Class Type (continued)</vt:lpstr>
      <vt:lpstr>Class ArrayType</vt:lpstr>
      <vt:lpstr>Classes StringType and RecordType</vt:lpstr>
      <vt:lpstr>Example: Parsing a ConstDecl</vt:lpstr>
      <vt:lpstr>Example: Parsing a ConstDecl (continued)</vt:lpstr>
      <vt:lpstr>The Scope Level of a Variable Declaration</vt:lpstr>
      <vt:lpstr>Example: Scope Levels</vt:lpstr>
      <vt:lpstr>Example: Scope Levels (continued)</vt:lpstr>
      <vt:lpstr>Structural AST References</vt:lpstr>
      <vt:lpstr>Nonstructural AST References</vt:lpstr>
      <vt:lpstr>Nonstructural References</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Example: Variable (continued)</vt:lpstr>
      <vt:lpstr>Example: Variable (continued)</vt:lpstr>
      <vt:lpstr>Example: Variable (continued)</vt:lpstr>
      <vt:lpstr>Maintaining Context During Parsing</vt:lpstr>
      <vt:lpstr>Class LoopContext</vt:lpstr>
      <vt:lpstr>Class SubprogramContext</vt:lpstr>
      <vt:lpstr>Example: Using Context During Parsing</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392</cp:revision>
  <cp:lastPrinted>2020-08-26T14:35:11Z</cp:lastPrinted>
  <dcterms:created xsi:type="dcterms:W3CDTF">2005-01-12T21:47:45Z</dcterms:created>
  <dcterms:modified xsi:type="dcterms:W3CDTF">2023-06-12T14:35:35Z</dcterms:modified>
</cp:coreProperties>
</file>