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0" r:id="rId4"/>
    <p:sldId id="258" r:id="rId5"/>
    <p:sldId id="273" r:id="rId6"/>
    <p:sldId id="271" r:id="rId7"/>
    <p:sldId id="270" r:id="rId8"/>
    <p:sldId id="263" r:id="rId9"/>
    <p:sldId id="264" r:id="rId10"/>
    <p:sldId id="259" r:id="rId11"/>
    <p:sldId id="261" r:id="rId12"/>
    <p:sldId id="262" r:id="rId13"/>
    <p:sldId id="265" r:id="rId14"/>
    <p:sldId id="267" r:id="rId15"/>
    <p:sldId id="274" r:id="rId16"/>
    <p:sldId id="275" r:id="rId17"/>
    <p:sldId id="276" r:id="rId18"/>
    <p:sldId id="278" r:id="rId19"/>
    <p:sldId id="277" r:id="rId20"/>
    <p:sldId id="268" r:id="rId21"/>
    <p:sldId id="269" r:id="rId22"/>
    <p:sldId id="272" r:id="rId23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12" autoAdjust="0"/>
    <p:restoredTop sz="97055" autoAdjust="0"/>
  </p:normalViewPr>
  <p:slideViewPr>
    <p:cSldViewPr>
      <p:cViewPr varScale="1">
        <p:scale>
          <a:sx n="73" d="100"/>
          <a:sy n="73" d="100"/>
        </p:scale>
        <p:origin x="82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3842" y="0"/>
            <a:ext cx="3171358" cy="48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t" anchorCtr="0" compatLnSpc="1">
            <a:prstTxWarp prst="textNoShape">
              <a:avLst/>
            </a:prstTxWarp>
          </a:bodyPr>
          <a:lstStyle>
            <a:lvl1pPr algn="r" defTabSz="966322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Optimization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842" y="9120157"/>
            <a:ext cx="3171358" cy="481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b" anchorCtr="0" compatLnSpc="1">
            <a:prstTxWarp prst="textNoShape">
              <a:avLst/>
            </a:prstTxWarp>
          </a:bodyPr>
          <a:lstStyle>
            <a:lvl1pPr algn="r" defTabSz="966322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12-</a:t>
            </a:r>
            <a:fld id="{A7BB4B4F-49D5-4086-8C93-C6836978119F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3453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1359" cy="48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t" anchorCtr="0" compatLnSpc="1">
            <a:prstTxWarp prst="textNoShape">
              <a:avLst/>
            </a:prstTxWarp>
          </a:bodyPr>
          <a:lstStyle>
            <a:lvl1pPr algn="l" defTabSz="966322">
              <a:defRPr sz="1200"/>
            </a:lvl1pPr>
          </a:lstStyle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842" y="0"/>
            <a:ext cx="3171358" cy="48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t" anchorCtr="0" compatLnSpc="1">
            <a:prstTxWarp prst="textNoShape">
              <a:avLst/>
            </a:prstTxWarp>
          </a:bodyPr>
          <a:lstStyle>
            <a:lvl1pPr algn="r" defTabSz="966322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803" y="4560898"/>
            <a:ext cx="5363595" cy="4321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0157"/>
            <a:ext cx="3171359" cy="481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b" anchorCtr="0" compatLnSpc="1">
            <a:prstTxWarp prst="textNoShape">
              <a:avLst/>
            </a:prstTxWarp>
          </a:bodyPr>
          <a:lstStyle>
            <a:lvl1pPr algn="l" defTabSz="966322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842" y="9120157"/>
            <a:ext cx="3171358" cy="481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b" anchorCtr="0" compatLnSpc="1">
            <a:prstTxWarp prst="textNoShape">
              <a:avLst/>
            </a:prstTxWarp>
          </a:bodyPr>
          <a:lstStyle>
            <a:lvl1pPr algn="r" defTabSz="966322">
              <a:defRPr sz="1200"/>
            </a:lvl1pPr>
          </a:lstStyle>
          <a:p>
            <a:pPr>
              <a:defRPr/>
            </a:pPr>
            <a:fld id="{EC975209-3D93-4A1C-8563-8BC2E4D0C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8149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Optimization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0934BB-C480-412D-AAA6-EDC9DE6E35B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70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7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55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27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87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53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98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58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3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94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7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1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78ED195D-2838-472F-BC21-29860207D0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D00A347-8F78-49AE-ABD5-3752D5F686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B5B30273-CF96-46CD-9AC6-89C9529F6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DE2E3F51-0E58-41F7-9594-2D8BBE109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20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1556" name="Rectangle 205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151557" name="Rectangle 205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7F45F8C9-AC73-48E6-9759-D44085C29E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1558" name="Line 2054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1559" name="Line 2055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2" r:id="rId3"/>
    <p:sldLayoutId id="2147483704" r:id="rId4"/>
    <p:sldLayoutId id="2147483705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EF68361-C677-4A50-A6F0-316228B73E7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Optimization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93390AD-2F84-42B9-921C-A8D6E303B68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Constant Folding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Compile-time evaluation of arithmetic expressions involving constants</a:t>
            </a:r>
          </a:p>
          <a:p>
            <a:r>
              <a:rPr lang="en-US" dirty="0"/>
              <a:t>Example: Consider the assignment statement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 c = 2*PI*r;</a:t>
            </a:r>
            <a:br>
              <a:rPr lang="en-US" dirty="0"/>
            </a:br>
            <a:r>
              <a:rPr lang="en-US" dirty="0"/>
              <a:t>Assuming </a:t>
            </a:r>
            <a:r>
              <a:rPr lang="en-US" sz="2000" dirty="0">
                <a:latin typeface="Consolas" pitchFamily="49" charset="0"/>
              </a:rPr>
              <a:t>PI</a:t>
            </a:r>
            <a:r>
              <a:rPr lang="en-US" dirty="0"/>
              <a:t> has been declared as a named constant, evaluation of </a:t>
            </a:r>
            <a:r>
              <a:rPr lang="en-US" sz="2000" dirty="0">
                <a:latin typeface="Consolas" pitchFamily="49" charset="0"/>
              </a:rPr>
              <a:t>2*PI</a:t>
            </a:r>
            <a:r>
              <a:rPr lang="en-US" dirty="0"/>
              <a:t> can be performed by the compiler rather computed at runtime, and the resulting product can be used in the expression.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D6EA351-1796-4136-9ED3-C0F40DCD83C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Algebraic Identities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of algebraic identities to simplify certain expressions</a:t>
            </a:r>
          </a:p>
          <a:p>
            <a:r>
              <a:rPr lang="en-US" dirty="0"/>
              <a:t>Examples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x + 0 = 0 + x = x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x - 0 = x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0 – x = -x</a:t>
            </a:r>
            <a:endParaRPr lang="en-US" dirty="0">
              <a:latin typeface="Consolas" pitchFamily="49" charset="0"/>
            </a:endParaRP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x*1 = 1*x = x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0/x = 0 (provided x </a:t>
            </a:r>
            <a:r>
              <a:rPr lang="en-US" dirty="0">
                <a:latin typeface="Consolas" pitchFamily="49" charset="0"/>
                <a:cs typeface="Arial" charset="0"/>
              </a:rPr>
              <a:t>≠ 0)</a:t>
            </a:r>
          </a:p>
          <a:p>
            <a:pPr lvl="1">
              <a:buFontTx/>
              <a:buNone/>
            </a:pPr>
            <a:endParaRPr lang="en-US" dirty="0"/>
          </a:p>
          <a:p>
            <a:pPr lvl="1"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A427F1C-CC12-42D8-936C-C3052DD401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Strength Reduction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/>
          <a:lstStyle/>
          <a:p>
            <a:r>
              <a:rPr lang="en-US" dirty="0"/>
              <a:t>Replacing operations with simpler, more efficient operations</a:t>
            </a:r>
          </a:p>
          <a:p>
            <a:r>
              <a:rPr lang="en-US" dirty="0"/>
              <a:t>Use of machine-specific instructions can be considered a form of strength reduction.</a:t>
            </a:r>
          </a:p>
          <a:p>
            <a:r>
              <a:rPr lang="en-US" dirty="0"/>
              <a:t>Examples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i = i + 1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inc</a:t>
            </a:r>
            <a:r>
              <a:rPr lang="en-US" dirty="0">
                <a:latin typeface="Consolas" pitchFamily="49" charset="0"/>
              </a:rPr>
              <a:t> i   </a:t>
            </a:r>
            <a:r>
              <a:rPr lang="en-US" dirty="0"/>
              <a:t>(use increment instruction)</a:t>
            </a:r>
            <a:endParaRPr lang="en-US" dirty="0">
              <a:latin typeface="Consolas" pitchFamily="49" charset="0"/>
            </a:endParaRP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i*2 or 2*i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Consolas" pitchFamily="49" charset="0"/>
              </a:rPr>
              <a:t> i + i   </a:t>
            </a:r>
            <a:r>
              <a:rPr lang="en-US" dirty="0"/>
              <a:t>(replace multiplication by 2 with addition)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x/8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Consolas" pitchFamily="49" charset="0"/>
              </a:rPr>
              <a:t> x &gt;&gt; 3  </a:t>
            </a:r>
            <a:r>
              <a:rPr lang="en-US" dirty="0"/>
              <a:t>(replace division by 2</a:t>
            </a:r>
            <a:r>
              <a:rPr lang="en-US" baseline="30000" dirty="0"/>
              <a:t>n</a:t>
            </a:r>
            <a:r>
              <a:rPr lang="en-US" dirty="0"/>
              <a:t> with right-shift n)</a:t>
            </a:r>
          </a:p>
          <a:p>
            <a:pPr lvl="1">
              <a:buFontTx/>
              <a:buNone/>
            </a:pPr>
            <a:r>
              <a:rPr lang="en-US" dirty="0">
                <a:latin typeface="Consolas" panose="020B0609020204030204" pitchFamily="49" charset="0"/>
              </a:rPr>
              <a:t>MOV EAX, 0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Consolas" panose="020B0609020204030204" pitchFamily="49" charset="0"/>
              </a:rPr>
              <a:t> XOR EAX </a:t>
            </a:r>
            <a:r>
              <a:rPr lang="en-US" dirty="0"/>
              <a:t>(usually smaller and faster)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21CC4E7-04D4-4C22-A6FA-5F6C158E747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Common</a:t>
            </a:r>
            <a:br>
              <a:rPr lang="en-US" dirty="0"/>
            </a:br>
            <a:r>
              <a:rPr lang="en-US" dirty="0"/>
              <a:t>Subexpression Elimination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Detecting a common </a:t>
            </a:r>
            <a:r>
              <a:rPr lang="en-US" dirty="0" err="1"/>
              <a:t>subexpression</a:t>
            </a:r>
            <a:r>
              <a:rPr lang="en-US" dirty="0"/>
              <a:t>, evaluating it only once, and then referencing the common value</a:t>
            </a:r>
          </a:p>
          <a:p>
            <a:r>
              <a:rPr lang="en-US" dirty="0"/>
              <a:t>Example: Consider the two following sets of statements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	a = x + y;			a = x + y;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dirty="0">
                <a:latin typeface="Consolas" pitchFamily="49" charset="0"/>
              </a:rPr>
              <a:t>	...				...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dirty="0">
                <a:latin typeface="Consolas" pitchFamily="49" charset="0"/>
              </a:rPr>
              <a:t>	b = (x + y)/2;			b = a/2;</a:t>
            </a:r>
          </a:p>
          <a:p>
            <a:r>
              <a:rPr lang="en-US" dirty="0"/>
              <a:t>These two sets of statement are equivalent provided that x and y do not change values in the intermediate statements.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Loop-Invariant Code Motion</a:t>
            </a:r>
            <a:br>
              <a:rPr lang="en-US" dirty="0"/>
            </a:br>
            <a:r>
              <a:rPr lang="en-US" sz="2400" dirty="0"/>
              <a:t>(a.k.a. Code Hoisting)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calculations outside of a loop (usually before the loop) without affecting the semantics of the program.</a:t>
            </a:r>
          </a:p>
          <a:p>
            <a:pPr lvl="1"/>
            <a:r>
              <a:rPr lang="en-US" dirty="0"/>
              <a:t>also facilitates storing constant values in registers</a:t>
            </a:r>
          </a:p>
          <a:p>
            <a:r>
              <a:rPr lang="en-US" dirty="0"/>
              <a:t> Example </a:t>
            </a:r>
            <a:r>
              <a:rPr lang="en-US" sz="2000" dirty="0"/>
              <a:t>(from Wikipedia)</a:t>
            </a:r>
            <a:endParaRPr lang="en-US" dirty="0"/>
          </a:p>
          <a:p>
            <a:pPr lvl="1"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while j &lt; maximum - 1 loop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    j = j + (4+a[k])*PI+5;   // a is an array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end loop;</a:t>
            </a:r>
          </a:p>
          <a:p>
            <a:pPr>
              <a:buFontTx/>
              <a:buNone/>
            </a:pPr>
            <a:r>
              <a:rPr lang="en-US" dirty="0"/>
              <a:t>	The calculation of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maximum - 1</a:t>
            </a:r>
            <a:r>
              <a:rPr lang="en-US" dirty="0"/>
              <a:t>” and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(4+a[k])*PI+5</a:t>
            </a:r>
            <a:r>
              <a:rPr lang="en-US" dirty="0"/>
              <a:t>” can be moved outside the loop and precalculated.</a:t>
            </a:r>
          </a:p>
          <a:p>
            <a:pPr lvl="1">
              <a:buFontTx/>
              <a:buNone/>
            </a:pPr>
            <a:r>
              <a:rPr lang="en-US" sz="175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50" dirty="0" err="1">
                <a:latin typeface="Consolas" pitchFamily="49" charset="0"/>
                <a:cs typeface="Consolas" pitchFamily="49" charset="0"/>
              </a:rPr>
              <a:t>maxval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 = maximum - 1;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50" dirty="0" err="1">
                <a:latin typeface="Consolas" pitchFamily="49" charset="0"/>
                <a:cs typeface="Consolas" pitchFamily="49" charset="0"/>
              </a:rPr>
              <a:t>calcval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= (4+a[k])*PI+5;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while j &lt; </a:t>
            </a:r>
            <a:r>
              <a:rPr lang="en-US" sz="1750" dirty="0" err="1">
                <a:latin typeface="Consolas" pitchFamily="49" charset="0"/>
                <a:cs typeface="Consolas" pitchFamily="49" charset="0"/>
              </a:rPr>
              <a:t>maxval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loop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    j = j + </a:t>
            </a:r>
            <a:r>
              <a:rPr lang="en-US" sz="1750" dirty="0" err="1">
                <a:latin typeface="Consolas" pitchFamily="49" charset="0"/>
                <a:cs typeface="Consolas" pitchFamily="49" charset="0"/>
              </a:rPr>
              <a:t>calcval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end loop;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C704E4A-DBDE-4744-9E78-C0F43DBC8B8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3DB1-B4E5-4ED7-BA20-3A065104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Code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27648-B838-4616-BEDF-EA255963A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 (a.k.a., unreachable) code is code that can never be executed.</a:t>
            </a:r>
          </a:p>
          <a:p>
            <a:r>
              <a:rPr lang="en-US" dirty="0"/>
              <a:t>Example.  The following Java code adds debugging feedback to a program based on the value of a boolean variable.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static final boolean DEBUG = false;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if (DEBUG)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3165D-63A9-4C79-81C5-337E304D23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BD15C-6D6B-4914-9755-DE81F58F7A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86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3DB1-B4E5-4ED7-BA20-3A065104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Code Elimination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27648-B838-4616-BEDF-EA255963A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</a:t>
            </a:r>
            <a:r>
              <a:rPr lang="en-US" dirty="0">
                <a:latin typeface="Consolas" panose="020B0609020204030204" pitchFamily="49" charset="0"/>
              </a:rPr>
              <a:t>DEBUG</a:t>
            </a:r>
            <a:r>
              <a:rPr lang="en-US" dirty="0"/>
              <a:t> is final, both the declaration of </a:t>
            </a:r>
            <a:r>
              <a:rPr lang="en-US" dirty="0">
                <a:latin typeface="Consolas" panose="020B0609020204030204" pitchFamily="49" charset="0"/>
              </a:rPr>
              <a:t>DEBUG</a:t>
            </a:r>
            <a:r>
              <a:rPr lang="en-US" dirty="0"/>
              <a:t> and the entire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 can be removed without affecting the program results.</a:t>
            </a:r>
          </a:p>
          <a:p>
            <a:r>
              <a:rPr lang="en-US" dirty="0"/>
              <a:t>Like many other compilers, the Java compiler will perform this optimization.</a:t>
            </a:r>
          </a:p>
          <a:p>
            <a:r>
              <a:rPr lang="en-US" dirty="0"/>
              <a:t>An analogous example in Kotlin is similarly optimized by the Kotlin compiler.</a:t>
            </a:r>
          </a:p>
          <a:p>
            <a:r>
              <a:rPr lang="en-US" dirty="0"/>
              <a:t>Note that dead code elimination affects only the size of the generated code, not the speed at which it executes.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3165D-63A9-4C79-81C5-337E304D23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BD15C-6D6B-4914-9755-DE81F58F7A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55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D7A6-E6F7-C968-E0D5-590D79EC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 Inlining</a:t>
            </a:r>
            <a:br>
              <a:rPr lang="en-US" dirty="0"/>
            </a:br>
            <a:r>
              <a:rPr lang="en-US" sz="2400" dirty="0"/>
              <a:t>(a.k.a. Function Inlining)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9DB40-E06B-90B1-349A-458277AC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 the call/return/parameter passing overhead of subprograms by expanding the body of the called subprogram inline.</a:t>
            </a:r>
          </a:p>
          <a:p>
            <a:pPr lvl="1"/>
            <a:r>
              <a:rPr lang="en-US" dirty="0"/>
              <a:t>similar to macro expansion available in C and many assemblers except that the optimization is performed by the compiler</a:t>
            </a:r>
          </a:p>
          <a:p>
            <a:pPr lvl="1"/>
            <a:r>
              <a:rPr lang="en-US" dirty="0"/>
              <a:t>can improve runtime performance, but there is a risk increased object code size in certain cases</a:t>
            </a:r>
          </a:p>
          <a:p>
            <a:pPr lvl="1"/>
            <a:r>
              <a:rPr lang="en-US" dirty="0"/>
              <a:t>added advantage: subprogram inlining often reveals opportunities for additional optimizations</a:t>
            </a:r>
          </a:p>
          <a:p>
            <a:pPr lvl="1"/>
            <a:r>
              <a:rPr lang="en-US" dirty="0"/>
              <a:t>works best for small subprograms or for larger subprograms that are called infrequently</a:t>
            </a:r>
          </a:p>
          <a:p>
            <a:r>
              <a:rPr lang="en-US" dirty="0"/>
              <a:t>Recursive subprograms are not usually </a:t>
            </a:r>
            <a:r>
              <a:rPr lang="en-US" dirty="0" err="1"/>
              <a:t>inlined</a:t>
            </a:r>
            <a:r>
              <a:rPr lang="en-US" dirty="0"/>
              <a:t> unless the recursive call can be eliminated; e.g., tail recursion.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4232A-2827-8FFD-9B59-74E02D459D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3FF97-F9A3-3BAF-3186-9DA7B2B849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21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D7A6-E6F7-C968-E0D5-590D79EC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Subprogram Inlining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9DB40-E06B-90B1-349A-458277AC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proc </a:t>
            </a:r>
            <a:r>
              <a:rPr lang="en-US" sz="1800" dirty="0" err="1">
                <a:latin typeface="Consolas" panose="020B0609020204030204" pitchFamily="49" charset="0"/>
              </a:rPr>
              <a:t>inc</a:t>
            </a:r>
            <a:r>
              <a:rPr lang="en-US" sz="1800" dirty="0">
                <a:latin typeface="Consolas" panose="020B0609020204030204" pitchFamily="49" charset="0"/>
              </a:rPr>
              <a:t>(var x : Integer)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x := x + 1;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/>
              <a:t>For an integer variable n, replacing a call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inc</a:t>
            </a:r>
            <a:r>
              <a:rPr lang="en-US" dirty="0">
                <a:latin typeface="Consolas" panose="020B0609020204030204" pitchFamily="49" charset="0"/>
              </a:rPr>
              <a:t>(n)</a:t>
            </a:r>
          </a:p>
          <a:p>
            <a:pPr marL="457200" lvl="1" indent="0">
              <a:buNone/>
            </a:pPr>
            <a:r>
              <a:rPr lang="en-US" dirty="0"/>
              <a:t>by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n := n + 1</a:t>
            </a:r>
          </a:p>
          <a:p>
            <a:pPr marL="457200" lvl="1" indent="0">
              <a:buNone/>
            </a:pPr>
            <a:r>
              <a:rPr lang="en-US" dirty="0"/>
              <a:t>is not only faster at runtime, but in this case, it also results in smaller object code.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4232A-2827-8FFD-9B59-74E02D459D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3FF97-F9A3-3BAF-3186-9DA7B2B849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61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A953-5729-95DA-0A13-320B87A0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E3EC-B2F2-D42B-551D-DB949AFE8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 branches to other branches.</a:t>
            </a:r>
          </a:p>
          <a:p>
            <a:r>
              <a:rPr lang="en-US" dirty="0"/>
              <a:t>Example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BR L10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...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L10: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BR L14</a:t>
            </a:r>
          </a:p>
          <a:p>
            <a:pPr marL="457200" lvl="1" indent="0">
              <a:buNone/>
            </a:pPr>
            <a:r>
              <a:rPr lang="en-US" dirty="0"/>
              <a:t>Assuming that L14 is within the reachable range of the first branch instruction, we can rewrite the above as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BR L14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...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L10:              // other code might still need this label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BR L14</a:t>
            </a:r>
          </a:p>
          <a:p>
            <a:r>
              <a:rPr lang="en-US" dirty="0"/>
              <a:t>See also the following slides on peephole optimization.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2CF4F-FE0A-E569-8418-A310C12763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5B640-410E-04EE-8CF2-444BEFB477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6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4B8238C-0742-4F84-9EEA-A97E2EE10F8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Optimization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optimization refers to code generation techniques and transformations that result in a semantically equivalent program that runs more efficiently.</a:t>
            </a:r>
          </a:p>
          <a:p>
            <a:pPr lvl="1"/>
            <a:r>
              <a:rPr lang="en-US" dirty="0"/>
              <a:t>faster</a:t>
            </a:r>
          </a:p>
          <a:p>
            <a:pPr lvl="1"/>
            <a:r>
              <a:rPr lang="en-US" dirty="0"/>
              <a:t>uses less memory</a:t>
            </a:r>
          </a:p>
          <a:p>
            <a:pPr lvl="1"/>
            <a:r>
              <a:rPr lang="en-US" dirty="0"/>
              <a:t>or both</a:t>
            </a:r>
          </a:p>
          <a:p>
            <a:r>
              <a:rPr lang="en-US" dirty="0"/>
              <a:t>Often involves a time-space tradeoff.  Techniques that make the code faster often require additional memory, and conversely</a:t>
            </a:r>
          </a:p>
          <a:p>
            <a:r>
              <a:rPr lang="en-US" dirty="0"/>
              <a:t>Term “optimization” is actually used improperly</a:t>
            </a:r>
          </a:p>
          <a:p>
            <a:pPr lvl="1"/>
            <a:r>
              <a:rPr lang="en-US" dirty="0"/>
              <a:t>generated code is rarely optimal</a:t>
            </a:r>
          </a:p>
          <a:p>
            <a:pPr lvl="1"/>
            <a:r>
              <a:rPr lang="en-US" dirty="0"/>
              <a:t>better name might be “code improvements”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to the generated target machine code or a</a:t>
            </a:r>
            <a:br>
              <a:rPr lang="en-US" dirty="0"/>
            </a:br>
            <a:r>
              <a:rPr lang="en-US" dirty="0"/>
              <a:t>low-level intermediate representation.</a:t>
            </a:r>
          </a:p>
          <a:p>
            <a:r>
              <a:rPr lang="en-US" dirty="0"/>
              <a:t>Basic idea: Analyze a small sequence of instructions at a time (the peephole) for possible performance improvements.</a:t>
            </a:r>
          </a:p>
          <a:p>
            <a:r>
              <a:rPr lang="en-US" dirty="0"/>
              <a:t>The peephole is a small window into the generated code.</a:t>
            </a:r>
          </a:p>
          <a:p>
            <a:r>
              <a:rPr lang="en-US" dirty="0"/>
              <a:t>Examples of peephole optimizations</a:t>
            </a:r>
          </a:p>
          <a:p>
            <a:pPr lvl="1"/>
            <a:r>
              <a:rPr lang="en-US" dirty="0"/>
              <a:t>elimination of redundant loads and stores</a:t>
            </a:r>
          </a:p>
          <a:p>
            <a:pPr lvl="1"/>
            <a:r>
              <a:rPr lang="en-US" dirty="0"/>
              <a:t>elimination of branch instructions to other branch instructions</a:t>
            </a:r>
          </a:p>
          <a:p>
            <a:pPr lvl="1"/>
            <a:r>
              <a:rPr lang="en-US" dirty="0"/>
              <a:t>algebraic identities and strength reduction</a:t>
            </a:r>
          </a:p>
          <a:p>
            <a:pPr lvl="2">
              <a:buNone/>
            </a:pPr>
            <a:r>
              <a:rPr lang="en-US" dirty="0"/>
              <a:t>(can be easier to detect in the target machine code)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Peephole Optimization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74320" indent="0">
              <a:spcBef>
                <a:spcPts val="0"/>
              </a:spcBef>
              <a:buNone/>
            </a:pPr>
            <a:r>
              <a:rPr lang="en-US" sz="2000" b="1" dirty="0">
                <a:cs typeface="Consolas" pitchFamily="49" charset="0"/>
              </a:rPr>
              <a:t>Source Code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loop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exit when x &gt; 0;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74320" indent="0">
              <a:spcBef>
                <a:spcPts val="0"/>
              </a:spcBef>
              <a:buNone/>
            </a:pPr>
            <a:r>
              <a:rPr lang="en-US" sz="2000" b="1" dirty="0">
                <a:cs typeface="Consolas" pitchFamily="49" charset="0"/>
              </a:rPr>
              <a:t>Target Code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L4:   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LDLADDR 0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LOADW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LDCINT 0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BG L5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BR L4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L5: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BR L9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L8: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LDLADDR 0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LOADW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LDCINT 0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800600" y="3093156"/>
            <a:ext cx="2729089" cy="5486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96045" y="3093156"/>
            <a:ext cx="11336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peephole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62200" y="3655874"/>
            <a:ext cx="16594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1" dirty="0">
                <a:latin typeface="+mn-lt"/>
              </a:rPr>
              <a:t>Optimization:</a:t>
            </a:r>
          </a:p>
          <a:p>
            <a:pPr algn="l"/>
            <a:r>
              <a:rPr lang="en-US" sz="1800" b="1" dirty="0">
                <a:latin typeface="+mn-lt"/>
              </a:rPr>
              <a:t>Replace </a:t>
            </a: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   BG L5</a:t>
            </a: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   BR L4</a:t>
            </a:r>
          </a:p>
          <a:p>
            <a:pPr algn="l"/>
            <a:r>
              <a:rPr lang="en-US" sz="1800" b="1" dirty="0">
                <a:latin typeface="+mn-lt"/>
              </a:rPr>
              <a:t>with</a:t>
            </a: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   BLE L4</a:t>
            </a:r>
            <a:endParaRPr lang="en-US" sz="1800" b="1" dirty="0">
              <a:latin typeface="Consolas" panose="020B0609020204030204" pitchFamily="49" charset="0"/>
              <a:cs typeface="Consolas" pitchFamily="49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E765E84-FE66-4F82-D336-0BAE5A35C843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 bwMode="auto">
          <a:xfrm flipV="1">
            <a:off x="4021629" y="3368040"/>
            <a:ext cx="797797" cy="116499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97182237-4967-0BE2-1394-1B89B6510A18}"/>
              </a:ext>
            </a:extLst>
          </p:cNvPr>
          <p:cNvSpPr/>
          <p:nvPr/>
        </p:nvSpPr>
        <p:spPr bwMode="auto">
          <a:xfrm>
            <a:off x="4819426" y="3276600"/>
            <a:ext cx="182880" cy="18288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 Performed by CVM Assembler</a:t>
            </a:r>
            <a:br>
              <a:rPr lang="en-US" dirty="0"/>
            </a:br>
            <a:r>
              <a:rPr lang="en-US" dirty="0"/>
              <a:t>(peephole optimizer)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reduction (as illustrated in previous slide)</a:t>
            </a:r>
          </a:p>
          <a:p>
            <a:r>
              <a:rPr lang="en-US" dirty="0"/>
              <a:t>Constant folding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LDCINT 5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LDCINT 7     –&gt;   LDCINT 12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ADD</a:t>
            </a:r>
          </a:p>
          <a:p>
            <a:r>
              <a:rPr lang="en-US" dirty="0"/>
              <a:t>Strength reduction</a:t>
            </a:r>
          </a:p>
          <a:p>
            <a:pPr lvl="1"/>
            <a:r>
              <a:rPr lang="en-US" sz="1900" dirty="0"/>
              <a:t>use </a:t>
            </a:r>
            <a:r>
              <a:rPr lang="en-US" sz="1900" dirty="0" err="1">
                <a:latin typeface="Consolas" panose="020B0609020204030204" pitchFamily="49" charset="0"/>
              </a:rPr>
              <a:t>inc</a:t>
            </a:r>
            <a:r>
              <a:rPr lang="en-US" sz="1900" dirty="0"/>
              <a:t> and dec</a:t>
            </a:r>
          </a:p>
          <a:p>
            <a:pPr lvl="1"/>
            <a:r>
              <a:rPr lang="en-US" sz="1900" dirty="0"/>
              <a:t>use special constant instructions </a:t>
            </a:r>
            <a:r>
              <a:rPr lang="en-US" sz="1900" dirty="0">
                <a:latin typeface="Consolas" panose="020B0609020204030204" pitchFamily="49" charset="0"/>
              </a:rPr>
              <a:t>LDCINT0</a:t>
            </a:r>
            <a:r>
              <a:rPr lang="en-US" sz="1900" dirty="0"/>
              <a:t>, </a:t>
            </a:r>
            <a:r>
              <a:rPr lang="en-US" sz="1900" dirty="0">
                <a:latin typeface="Consolas" panose="020B0609020204030204" pitchFamily="49" charset="0"/>
              </a:rPr>
              <a:t>LDCINT1</a:t>
            </a:r>
            <a:r>
              <a:rPr lang="en-US" sz="1900" dirty="0"/>
              <a:t>, etc.</a:t>
            </a:r>
          </a:p>
          <a:p>
            <a:r>
              <a:rPr lang="en-US" dirty="0"/>
              <a:t>Dead code elimination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RET 4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BR L7    –&gt; unreachable and can be removed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D00A347-8F78-49AE-ABD5-3752D5F686C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15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E5D2BD8-BDB9-4DDC-B654-E8A7D88C4D4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Optimization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Optimizing compilers</a:t>
            </a:r>
          </a:p>
          <a:p>
            <a:r>
              <a:rPr lang="en-US" dirty="0"/>
              <a:t>May be performed on intermediate representations of the program</a:t>
            </a:r>
          </a:p>
          <a:p>
            <a:pPr lvl="1"/>
            <a:r>
              <a:rPr lang="en-US" dirty="0"/>
              <a:t>high level representation such as abstract syntax trees</a:t>
            </a:r>
          </a:p>
          <a:p>
            <a:pPr lvl="1"/>
            <a:r>
              <a:rPr lang="en-US" dirty="0"/>
              <a:t>machine code or a low-level representation</a:t>
            </a:r>
          </a:p>
          <a:p>
            <a:r>
              <a:rPr lang="en-US" dirty="0"/>
              <a:t>Local versus global optimizations (DEC Ada PL/I story)</a:t>
            </a:r>
          </a:p>
          <a:p>
            <a:r>
              <a:rPr lang="en-US" dirty="0"/>
              <a:t>Machine-dependent versus machine-independent optimizations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0329" y="5181600"/>
            <a:ext cx="588334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“There is no such thing as a machine-independent</a:t>
            </a:r>
          </a:p>
          <a:p>
            <a:pPr algn="l"/>
            <a:r>
              <a:rPr lang="en-US" sz="2000" dirty="0"/>
              <a:t>optimization.”  –  William A. </a:t>
            </a:r>
            <a:r>
              <a:rPr lang="en-US" sz="2000" dirty="0" err="1"/>
              <a:t>Wulf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D223243-F4B1-436D-B9B4-CB75BBF6B36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Optimization</a:t>
            </a:r>
          </a:p>
        </p:txBody>
      </p:sp>
      <p:sp>
        <p:nvSpPr>
          <p:cNvPr id="6149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it correct before making it faster.</a:t>
            </a:r>
          </a:p>
          <a:p>
            <a:r>
              <a:rPr lang="en-US" dirty="0"/>
              <a:t>The best source of optimization is often the programmer.</a:t>
            </a:r>
          </a:p>
          <a:p>
            <a:pPr lvl="1"/>
            <a:r>
              <a:rPr lang="en-US" dirty="0"/>
              <a:t>better algorithm (bubble sort versus quick sort)</a:t>
            </a:r>
          </a:p>
          <a:p>
            <a:pPr lvl="1"/>
            <a:r>
              <a:rPr lang="en-US" dirty="0"/>
              <a:t>profiling to determine areas where optimization matters</a:t>
            </a:r>
          </a:p>
          <a:p>
            <a:pPr lvl="1"/>
            <a:r>
              <a:rPr lang="en-US" dirty="0"/>
              <a:t>rewriting time-critical code in assembly language</a:t>
            </a:r>
          </a:p>
          <a:p>
            <a:r>
              <a:rPr lang="en-US" dirty="0"/>
              <a:t>Test compiler both with and without optimizations.</a:t>
            </a:r>
          </a:p>
          <a:p>
            <a:r>
              <a:rPr lang="en-US" dirty="0"/>
              <a:t>Let someone else do it.</a:t>
            </a:r>
          </a:p>
          <a:p>
            <a:pPr lvl="1"/>
            <a:r>
              <a:rPr lang="en-US" dirty="0"/>
              <a:t>e.g., use a common, low-level intermediate language (LLVM)</a:t>
            </a:r>
          </a:p>
          <a:p>
            <a:r>
              <a:rPr lang="en-US" dirty="0"/>
              <a:t>Remember that occasionally, especially during development, faster compile times can be more important that more efficient object code.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D223243-F4B1-436D-B9B4-CB75BBF6B36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</a:t>
            </a:r>
            <a:endParaRPr lang="en-US" sz="2400" dirty="0"/>
          </a:p>
        </p:txBody>
      </p:sp>
      <p:sp>
        <p:nvSpPr>
          <p:cNvPr id="6149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LLVM for code generation and optimization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1F0E84-1470-4167-B9F7-767DF45FC3DE}"/>
              </a:ext>
            </a:extLst>
          </p:cNvPr>
          <p:cNvGrpSpPr/>
          <p:nvPr/>
        </p:nvGrpSpPr>
        <p:grpSpPr>
          <a:xfrm>
            <a:off x="1377672" y="2020793"/>
            <a:ext cx="6388656" cy="4227607"/>
            <a:chOff x="2907536" y="1424205"/>
            <a:chExt cx="6388656" cy="422760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D69776-4156-4617-9993-A3BDDE5E38D9}"/>
                </a:ext>
              </a:extLst>
            </p:cNvPr>
            <p:cNvSpPr txBox="1"/>
            <p:nvPr/>
          </p:nvSpPr>
          <p:spPr>
            <a:xfrm>
              <a:off x="2907536" y="1424205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C#</a:t>
              </a:r>
            </a:p>
            <a:p>
              <a:pPr algn="ctr"/>
              <a:r>
                <a:rPr lang="en-US" sz="2000" dirty="0"/>
                <a:t>Compiler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00C243-F0AF-4441-A75C-9060C93D5C3E}"/>
                </a:ext>
              </a:extLst>
            </p:cNvPr>
            <p:cNvSpPr txBox="1"/>
            <p:nvPr/>
          </p:nvSpPr>
          <p:spPr>
            <a:xfrm>
              <a:off x="2907536" y="3616240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Rust</a:t>
              </a:r>
            </a:p>
            <a:p>
              <a:pPr algn="ctr"/>
              <a:r>
                <a:rPr lang="en-US" sz="2000" dirty="0"/>
                <a:t>Compiler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70810DE-DA5D-49A5-9EF2-4F4ADC3EAAC4}"/>
                </a:ext>
              </a:extLst>
            </p:cNvPr>
            <p:cNvSpPr txBox="1"/>
            <p:nvPr/>
          </p:nvSpPr>
          <p:spPr>
            <a:xfrm>
              <a:off x="5698452" y="2674111"/>
              <a:ext cx="83567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LLVM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3882196-8781-4394-8C36-981168AD4A83}"/>
                </a:ext>
              </a:extLst>
            </p:cNvPr>
            <p:cNvSpPr txBox="1"/>
            <p:nvPr/>
          </p:nvSpPr>
          <p:spPr>
            <a:xfrm>
              <a:off x="8112855" y="1424205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x86</a:t>
              </a:r>
            </a:p>
            <a:p>
              <a:pPr algn="ctr"/>
              <a:r>
                <a:rPr lang="en-US" sz="2000" dirty="0"/>
                <a:t>Backend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6845093-71F6-4098-8FE9-67866BCD8B97}"/>
                </a:ext>
              </a:extLst>
            </p:cNvPr>
            <p:cNvSpPr txBox="1"/>
            <p:nvPr/>
          </p:nvSpPr>
          <p:spPr>
            <a:xfrm>
              <a:off x="8112855" y="3616240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ARM</a:t>
              </a:r>
            </a:p>
            <a:p>
              <a:pPr algn="ctr"/>
              <a:r>
                <a:rPr lang="en-US" sz="2000" dirty="0"/>
                <a:t>Backend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2FB1A0E-5A3F-4843-8175-239B63990978}"/>
                </a:ext>
              </a:extLst>
            </p:cNvPr>
            <p:cNvCxnSpPr>
              <a:cxnSpLocks/>
              <a:stCxn id="23" idx="3"/>
            </p:cNvCxnSpPr>
            <p:nvPr/>
          </p:nvCxnSpPr>
          <p:spPr bwMode="auto">
            <a:xfrm>
              <a:off x="4119727" y="1778148"/>
              <a:ext cx="1578725" cy="89596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1AC5164-2921-47B7-8529-1F1DE0D20CB7}"/>
                </a:ext>
              </a:extLst>
            </p:cNvPr>
            <p:cNvCxnSpPr>
              <a:cxnSpLocks/>
              <a:stCxn id="24" idx="3"/>
            </p:cNvCxnSpPr>
            <p:nvPr/>
          </p:nvCxnSpPr>
          <p:spPr bwMode="auto">
            <a:xfrm flipV="1">
              <a:off x="4119727" y="3074220"/>
              <a:ext cx="1578725" cy="89596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677CA59-D7CF-4B6D-BFF8-6094D86B21E9}"/>
                </a:ext>
              </a:extLst>
            </p:cNvPr>
            <p:cNvCxnSpPr>
              <a:cxnSpLocks/>
              <a:endCxn id="26" idx="1"/>
            </p:cNvCxnSpPr>
            <p:nvPr/>
          </p:nvCxnSpPr>
          <p:spPr bwMode="auto">
            <a:xfrm flipV="1">
              <a:off x="6528267" y="1778148"/>
              <a:ext cx="1584588" cy="89596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110723A-5D48-4134-80BA-8FD0EED0D087}"/>
                </a:ext>
              </a:extLst>
            </p:cNvPr>
            <p:cNvCxnSpPr>
              <a:cxnSpLocks/>
              <a:endCxn id="27" idx="1"/>
            </p:cNvCxnSpPr>
            <p:nvPr/>
          </p:nvCxnSpPr>
          <p:spPr bwMode="auto">
            <a:xfrm>
              <a:off x="6528267" y="3074220"/>
              <a:ext cx="1584588" cy="89596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C20DF1-5DA0-428A-AA14-AE1C420F756B}"/>
                </a:ext>
              </a:extLst>
            </p:cNvPr>
            <p:cNvSpPr txBox="1"/>
            <p:nvPr/>
          </p:nvSpPr>
          <p:spPr>
            <a:xfrm>
              <a:off x="3909929" y="4943926"/>
              <a:ext cx="17288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/>
                <a:t>You write one</a:t>
              </a:r>
            </a:p>
            <a:p>
              <a:pPr algn="l"/>
              <a:r>
                <a:rPr lang="en-US" sz="2000" dirty="0"/>
                <a:t>of these.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74DA2BE-C901-46FC-B1FC-9D5381D3F27F}"/>
                </a:ext>
              </a:extLst>
            </p:cNvPr>
            <p:cNvSpPr txBox="1"/>
            <p:nvPr/>
          </p:nvSpPr>
          <p:spPr>
            <a:xfrm>
              <a:off x="6134240" y="4943926"/>
              <a:ext cx="21611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/>
                <a:t>Most of these are</a:t>
              </a:r>
            </a:p>
            <a:p>
              <a:pPr algn="l"/>
              <a:r>
                <a:rPr lang="en-US" sz="2000" dirty="0"/>
                <a:t>already written.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7D751941-51DC-42D1-85B4-43AD2EC1C7FD}"/>
                </a:ext>
              </a:extLst>
            </p:cNvPr>
            <p:cNvCxnSpPr>
              <a:cxnSpLocks/>
              <a:stCxn id="32" idx="1"/>
            </p:cNvCxnSpPr>
            <p:nvPr/>
          </p:nvCxnSpPr>
          <p:spPr bwMode="auto">
            <a:xfrm rot="10800000">
              <a:off x="3489961" y="4441007"/>
              <a:ext cx="419969" cy="856863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FBF674DD-C5CF-41A3-A1EB-E01859983FA1}"/>
                </a:ext>
              </a:extLst>
            </p:cNvPr>
            <p:cNvCxnSpPr>
              <a:cxnSpLocks/>
              <a:stCxn id="33" idx="3"/>
            </p:cNvCxnSpPr>
            <p:nvPr/>
          </p:nvCxnSpPr>
          <p:spPr bwMode="auto">
            <a:xfrm flipV="1">
              <a:off x="8295409" y="4441006"/>
              <a:ext cx="406631" cy="856863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8B9D8F1-309A-42E2-BBA7-AB3CCD9CDCD4}"/>
                </a:ext>
              </a:extLst>
            </p:cNvPr>
            <p:cNvSpPr txBox="1"/>
            <p:nvPr/>
          </p:nvSpPr>
          <p:spPr>
            <a:xfrm>
              <a:off x="2907536" y="2520222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Swift</a:t>
              </a:r>
            </a:p>
            <a:p>
              <a:pPr algn="ctr"/>
              <a:r>
                <a:rPr lang="en-US" sz="2000" dirty="0"/>
                <a:t>Compiler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56EFB9B-3592-450E-854F-27DD4FF8EABF}"/>
                </a:ext>
              </a:extLst>
            </p:cNvPr>
            <p:cNvSpPr txBox="1"/>
            <p:nvPr/>
          </p:nvSpPr>
          <p:spPr>
            <a:xfrm>
              <a:off x="8112855" y="2520223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RISC-V</a:t>
              </a:r>
            </a:p>
            <a:p>
              <a:pPr algn="ctr"/>
              <a:r>
                <a:rPr lang="en-US" sz="2000" dirty="0"/>
                <a:t>Backend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AC6DA92-7F9F-4801-B4DD-8F62D46FD205}"/>
                </a:ext>
              </a:extLst>
            </p:cNvPr>
            <p:cNvCxnSpPr>
              <a:stCxn id="36" idx="3"/>
              <a:endCxn id="25" idx="1"/>
            </p:cNvCxnSpPr>
            <p:nvPr/>
          </p:nvCxnSpPr>
          <p:spPr>
            <a:xfrm>
              <a:off x="4119727" y="2874165"/>
              <a:ext cx="157872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E6B6560-31FE-4256-95FF-F5DEF3F6DDF5}"/>
                </a:ext>
              </a:extLst>
            </p:cNvPr>
            <p:cNvCxnSpPr>
              <a:cxnSpLocks/>
              <a:stCxn id="25" idx="3"/>
              <a:endCxn id="37" idx="1"/>
            </p:cNvCxnSpPr>
            <p:nvPr/>
          </p:nvCxnSpPr>
          <p:spPr>
            <a:xfrm>
              <a:off x="6534130" y="2874166"/>
              <a:ext cx="15787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532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Optimization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difficult to improve algorithmic complexity</a:t>
            </a:r>
          </a:p>
          <a:p>
            <a:r>
              <a:rPr lang="en-US" dirty="0"/>
              <a:t>Compilers must support a variety of conflicting objectives</a:t>
            </a:r>
          </a:p>
          <a:p>
            <a:pPr lvl="1"/>
            <a:r>
              <a:rPr lang="en-US" dirty="0"/>
              <a:t>cost of implementation	–  schedule for implementation</a:t>
            </a:r>
          </a:p>
          <a:p>
            <a:pPr lvl="1"/>
            <a:r>
              <a:rPr lang="en-US" dirty="0"/>
              <a:t>compilation speed	–  runtime performance	</a:t>
            </a:r>
          </a:p>
          <a:p>
            <a:pPr lvl="1"/>
            <a:r>
              <a:rPr lang="en-US" dirty="0"/>
              <a:t>size of object code</a:t>
            </a:r>
          </a:p>
          <a:p>
            <a:r>
              <a:rPr lang="en-US" dirty="0"/>
              <a:t>Overhead of compiler optimization</a:t>
            </a:r>
          </a:p>
          <a:p>
            <a:pPr lvl="1"/>
            <a:r>
              <a:rPr lang="en-US" dirty="0"/>
              <a:t>extra work takes time</a:t>
            </a:r>
          </a:p>
          <a:p>
            <a:pPr lvl="1"/>
            <a:r>
              <a:rPr lang="en-US" dirty="0"/>
              <a:t>whole-program optimization is time consuming and often difficult or impractical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6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Optimization 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 the common case</a:t>
            </a:r>
          </a:p>
          <a:p>
            <a:pPr lvl="1"/>
            <a:r>
              <a:rPr lang="en-US" dirty="0"/>
              <a:t>even at the expense of a slow path</a:t>
            </a:r>
          </a:p>
          <a:p>
            <a:r>
              <a:rPr lang="en-US" dirty="0"/>
              <a:t>Less code</a:t>
            </a:r>
          </a:p>
          <a:p>
            <a:pPr lvl="1"/>
            <a:r>
              <a:rPr lang="en-US" dirty="0"/>
              <a:t>usually results in faster execution</a:t>
            </a:r>
          </a:p>
          <a:p>
            <a:pPr lvl="1"/>
            <a:r>
              <a:rPr lang="en-US" dirty="0"/>
              <a:t>lower product cost for embedded systems</a:t>
            </a:r>
          </a:p>
          <a:p>
            <a:r>
              <a:rPr lang="en-US" dirty="0"/>
              <a:t>Exploit the memory hierarchy</a:t>
            </a:r>
          </a:p>
          <a:p>
            <a:pPr lvl="1"/>
            <a:r>
              <a:rPr lang="en-US" dirty="0"/>
              <a:t>registers first, then cache, then main memory, then disk</a:t>
            </a:r>
          </a:p>
          <a:p>
            <a:r>
              <a:rPr lang="en-US" dirty="0"/>
              <a:t>Parallelize</a:t>
            </a:r>
          </a:p>
          <a:p>
            <a:pPr lvl="1"/>
            <a:r>
              <a:rPr lang="en-US" dirty="0"/>
              <a:t>allow multiple computations to happen in parallel</a:t>
            </a:r>
          </a:p>
          <a:p>
            <a:r>
              <a:rPr lang="en-US" dirty="0"/>
              <a:t>Improve Locality</a:t>
            </a:r>
          </a:p>
          <a:p>
            <a:pPr lvl="1"/>
            <a:r>
              <a:rPr lang="en-US" dirty="0"/>
              <a:t>related code and data placed close together in memory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6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1643246-6083-4204-9808-B56D1A0CC6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Machine-Specific Instructions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of specific instructions available on the target computer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increment and decrement instructions in place of add and subtract instructions</a:t>
            </a:r>
          </a:p>
          <a:p>
            <a:pPr lvl="1"/>
            <a:r>
              <a:rPr lang="en-US" dirty="0"/>
              <a:t>block move instructions</a:t>
            </a:r>
          </a:p>
          <a:p>
            <a:pPr lvl="1"/>
            <a:r>
              <a:rPr lang="en-US" dirty="0"/>
              <a:t>array-addressing instructions</a:t>
            </a:r>
          </a:p>
          <a:p>
            <a:pPr lvl="1"/>
            <a:r>
              <a:rPr lang="en-US" dirty="0"/>
              <a:t>pre/post increment instructions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9551863-1661-4C10-AFAD-BFBCD9409FC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Register Allocation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Efficient use of registers to hold operands</a:t>
            </a:r>
          </a:p>
          <a:p>
            <a:r>
              <a:rPr lang="en-US"/>
              <a:t>Register allocation – selection of variables that will reside in registers (e.g., a loop index)</a:t>
            </a:r>
          </a:p>
          <a:p>
            <a:r>
              <a:rPr lang="en-US"/>
              <a:t>Register assignment – selection of specific registers for the variables</a:t>
            </a:r>
          </a:p>
          <a:p>
            <a:r>
              <a:rPr lang="en-US"/>
              <a:t>Very hard problem – one common approach uses a “graph coloring” algorithm.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3935</TotalTime>
  <Words>1650</Words>
  <Application>Microsoft Office PowerPoint</Application>
  <PresentationFormat>On-screen Show (4:3)</PresentationFormat>
  <Paragraphs>285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Consolas</vt:lpstr>
      <vt:lpstr>SoftMoore2</vt:lpstr>
      <vt:lpstr>Code Optimization</vt:lpstr>
      <vt:lpstr>Code Optimization</vt:lpstr>
      <vt:lpstr>Code Optimization (continued)</vt:lpstr>
      <vt:lpstr>Guidelines for Optimization</vt:lpstr>
      <vt:lpstr>LLVM</vt:lpstr>
      <vt:lpstr>Code Optimization Issues</vt:lpstr>
      <vt:lpstr>Common Optimization Themes</vt:lpstr>
      <vt:lpstr>Optimization: Machine-Specific Instructions</vt:lpstr>
      <vt:lpstr>Optimization: Register Allocation</vt:lpstr>
      <vt:lpstr>Optimization: Constant Folding</vt:lpstr>
      <vt:lpstr>Optimization: Algebraic Identities</vt:lpstr>
      <vt:lpstr>Optimization: Strength Reduction</vt:lpstr>
      <vt:lpstr>Optimization: Common Subexpression Elimination</vt:lpstr>
      <vt:lpstr>Optimization: Loop-Invariant Code Motion (a.k.a. Code Hoisting)</vt:lpstr>
      <vt:lpstr>Dead Code Elimination</vt:lpstr>
      <vt:lpstr>Dead Code Elimination (continued)</vt:lpstr>
      <vt:lpstr>Subprogram Inlining (a.k.a. Function Inlining)</vt:lpstr>
      <vt:lpstr>Example: Subprogram Inlining</vt:lpstr>
      <vt:lpstr>Branch Elimination</vt:lpstr>
      <vt:lpstr>Peephole Optimization</vt:lpstr>
      <vt:lpstr>Example: Peephole Optimization</vt:lpstr>
      <vt:lpstr>Optimizations Performed by CVM Assembler (peephole optimizer)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</dc:title>
  <dc:creator>John I. Moore, Jr.</dc:creator>
  <cp:lastModifiedBy>John Moore</cp:lastModifiedBy>
  <cp:revision>128</cp:revision>
  <cp:lastPrinted>2024-03-27T11:14:51Z</cp:lastPrinted>
  <dcterms:created xsi:type="dcterms:W3CDTF">2005-01-12T21:47:45Z</dcterms:created>
  <dcterms:modified xsi:type="dcterms:W3CDTF">2024-04-06T15:34:31Z</dcterms:modified>
</cp:coreProperties>
</file>