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2" r:id="rId8"/>
    <p:sldId id="276" r:id="rId9"/>
    <p:sldId id="258" r:id="rId10"/>
    <p:sldId id="259" r:id="rId11"/>
    <p:sldId id="269" r:id="rId12"/>
    <p:sldId id="260" r:id="rId13"/>
    <p:sldId id="277" r:id="rId14"/>
    <p:sldId id="262" r:id="rId15"/>
    <p:sldId id="263" r:id="rId16"/>
    <p:sldId id="275" r:id="rId17"/>
    <p:sldId id="270" r:id="rId18"/>
    <p:sldId id="274" r:id="rId19"/>
    <p:sldId id="271"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4" autoAdjust="0"/>
    <p:restoredTop sz="97055" autoAdjust="0"/>
  </p:normalViewPr>
  <p:slideViewPr>
    <p:cSldViewPr>
      <p:cViewPr varScale="1">
        <p:scale>
          <a:sx n="69" d="100"/>
          <a:sy n="69" d="100"/>
        </p:scale>
        <p:origin x="77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anose="020B0609020204030204" pitchFamily="49" charset="0"/>
                <a:cs typeface="Consolas" pitchFamily="49" charset="0"/>
              </a:rPr>
              <a:t>private </a:t>
            </a:r>
            <a:r>
              <a:rPr lang="en-US" sz="2000" dirty="0" err="1">
                <a:latin typeface="Consolas" panose="020B0609020204030204" pitchFamily="49" charset="0"/>
                <a:cs typeface="Consolas" pitchFamily="49" charset="0"/>
              </a:rPr>
              <a:t>InitialDecl</a:t>
            </a:r>
            <a:r>
              <a:rPr lang="en-US" sz="2000" dirty="0">
                <a:latin typeface="Consolas" pitchFamily="49" charset="0"/>
                <a:cs typeface="Consolas" pitchFamily="49" charset="0"/>
              </a:rPr>
              <a:t> parseArrayTypeDecl()</a:t>
            </a:r>
          </a:p>
          <a:p>
            <a:r>
              <a:rPr lang="en-US" sz="2000" dirty="0">
                <a:latin typeface="Consolas" pitchFamily="49" charset="0"/>
                <a:cs typeface="Consolas" pitchFamily="49" charset="0"/>
              </a:rPr>
              <a:t>private Type </a:t>
            </a:r>
            <a:r>
              <a:rPr lang="en-US" sz="2000" dirty="0" err="1">
                <a:latin typeface="Consolas" panose="020B0609020204030204"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anose="020B0609020204030204" pitchFamily="49" charset="0"/>
                <a:cs typeface="Consolas" pitchFamily="49" charset="0"/>
              </a:rPr>
              <a:t>parseVariable</a:t>
            </a:r>
            <a:r>
              <a:rPr lang="en-US" sz="2000" dirty="0">
                <a:latin typeface="Consolas" panose="020B0609020204030204" pitchFamily="49" charset="0"/>
                <a:cs typeface="Consolas" pitchFamily="49" charset="0"/>
              </a:rPr>
              <a:t>()</a:t>
            </a:r>
          </a:p>
          <a:p>
            <a:r>
              <a:rPr lang="fr-FR" sz="2000" dirty="0" err="1">
                <a:latin typeface="Consolas" panose="020B0609020204030204" pitchFamily="49" charset="0"/>
              </a:rPr>
              <a:t>private</a:t>
            </a:r>
            <a:r>
              <a:rPr lang="fr-FR" sz="2000" dirty="0">
                <a:latin typeface="Consolas" panose="020B0609020204030204" pitchFamily="49" charset="0"/>
              </a:rPr>
              <a:t> Expression </a:t>
            </a:r>
            <a:r>
              <a:rPr lang="fr-FR" sz="2000" dirty="0" err="1">
                <a:latin typeface="Consolas" panose="020B0609020204030204" pitchFamily="49" charset="0"/>
              </a:rPr>
              <a:t>parseIndexExpr</a:t>
            </a:r>
            <a:r>
              <a:rPr lang="fr-FR" sz="2000" dirty="0">
                <a:latin typeface="Consolas" panose="020B0609020204030204" pitchFamily="49" charset="0"/>
              </a:rPr>
              <a:t>()</a:t>
            </a:r>
          </a:p>
          <a:p>
            <a:endParaRPr lang="en-US" sz="2000" dirty="0">
              <a:latin typeface="Consolas" panose="020B0609020204030204"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p:cNvGrpSpPr/>
          <p:nvPr/>
        </p:nvGrpSpPr>
        <p:grpSpPr>
          <a:xfrm>
            <a:off x="1524000" y="1905000"/>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int </a:t>
            </a:r>
            <a:r>
              <a:rPr lang="en-US" sz="1800" dirty="0" err="1">
                <a:latin typeface="Consolas" panose="020B0609020204030204" pitchFamily="49" charset="0"/>
              </a:rPr>
              <a:t>numElements</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elementType.getSize</a:t>
            </a:r>
            <a:r>
              <a:rPr lang="en-US" sz="1800" b="1" dirty="0">
                <a:latin typeface="Consolas" panose="020B0609020204030204" pitchFamily="49" charset="0"/>
              </a:rPr>
              <a: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this.elementType</a:t>
            </a:r>
            <a:r>
              <a:rPr lang="en-US" sz="1800" dirty="0">
                <a:latin typeface="Consolas" panose="020B0609020204030204" pitchFamily="49" charset="0"/>
              </a:rPr>
              <a:t> =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4572000" y="3631376"/>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7467600" y="2675313"/>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646880" y="2758441"/>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15</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Tree>
    <p:extLst>
      <p:ext uri="{BB962C8B-B14F-4D97-AF65-F5344CB8AC3E}">
        <p14:creationId xmlns:p14="http://schemas.microsoft.com/office/powerpoint/2010/main" val="4053259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arrayType.getElementType</a:t>
            </a:r>
            <a:r>
              <a:rPr lang="en-US" dirty="0">
                <a:latin typeface="Consolas" panose="020B0609020204030204" pitchFamily="49" charset="0"/>
              </a:rPr>
              <a:t>().</a:t>
            </a:r>
            <a:r>
              <a:rPr lang="en-US" dirty="0" err="1">
                <a:latin typeface="Consolas" panose="020B0609020204030204" pitchFamily="49" charset="0"/>
              </a:rPr>
              <a:t>getSize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arrayType.getElementType</a:t>
            </a:r>
            <a:r>
              <a:rPr lang="en-US" dirty="0">
                <a:latin typeface="Consolas" panose="020B0609020204030204" pitchFamily="49" charset="0"/>
              </a:rPr>
              <a:t>();</a:t>
            </a: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declarations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p:txBody>
          <a:bodyPr tIns="91440"/>
          <a:lstStyle/>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type Row    = array[</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of Integer;</a:t>
            </a:r>
          </a:p>
          <a:p>
            <a:pPr marL="274320" lvl="1" indent="0">
              <a:spcBef>
                <a:spcPts val="200"/>
              </a:spcBef>
              <a:buNone/>
            </a:pPr>
            <a:r>
              <a:rPr lang="en-US" sz="1800" dirty="0">
                <a:latin typeface="Consolas" pitchFamily="49" charset="0"/>
                <a:cs typeface="Consolas" pitchFamily="49" charset="0"/>
              </a:rPr>
              <a:t>type Matrix = array[</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of Row;   // 10x10 matrix</a:t>
            </a:r>
          </a:p>
          <a:p>
            <a:pPr marL="274320" lvl="1" indent="0">
              <a:spcBef>
                <a:spcPts val="200"/>
              </a:spcBef>
              <a:buNone/>
            </a:pPr>
            <a:r>
              <a:rPr lang="en-US" sz="1800" dirty="0">
                <a:latin typeface="Consolas" pitchFamily="49" charset="0"/>
                <a:cs typeface="Consolas" pitchFamily="49" charset="0"/>
              </a:rPr>
              <a:t>                                       // of integers</a:t>
            </a:r>
          </a:p>
          <a:p>
            <a:pPr marL="274320" lvl="1" indent="0">
              <a:spcBef>
                <a:spcPts val="200"/>
              </a:spcBef>
              <a:buNone/>
            </a:pPr>
            <a:r>
              <a:rPr lang="en-US" sz="1800" dirty="0">
                <a:latin typeface="Consolas" pitchFamily="49" charset="0"/>
                <a:cs typeface="Consolas" pitchFamily="49" charset="0"/>
              </a:rPr>
              <a:t>type T      = array[10] of Integer;</a:t>
            </a:r>
          </a:p>
          <a:p>
            <a:pPr marL="274320" lvl="1" indent="0">
              <a:spcBef>
                <a:spcPts val="200"/>
              </a:spcBef>
              <a:buNone/>
            </a:pPr>
            <a:r>
              <a:rPr lang="en-US" sz="1800" dirty="0">
                <a:latin typeface="Consolas" pitchFamily="49" charset="0"/>
                <a:cs typeface="Consolas" pitchFamily="49" charset="0"/>
              </a:rPr>
              <a:t>var r1, r2 : Row;      // r1 and r2 have the same type</a:t>
            </a:r>
          </a:p>
          <a:p>
            <a:pPr marL="274320" lvl="1" indent="0">
              <a:spcBef>
                <a:spcPts val="200"/>
              </a:spcBef>
              <a:buNone/>
            </a:pPr>
            <a:r>
              <a:rPr lang="en-US" sz="1800" dirty="0">
                <a:latin typeface="Consolas" pitchFamily="49" charset="0"/>
                <a:cs typeface="Consolas" pitchFamily="49" charset="0"/>
              </a:rPr>
              <a:t>var m1, m2 : Matrix;   // m1 and m2 have the same type</a:t>
            </a:r>
          </a:p>
          <a:p>
            <a:pPr marL="274320" lvl="1" indent="0">
              <a:spcBef>
                <a:spcPts val="200"/>
              </a:spcBef>
              <a:buNone/>
            </a:pPr>
            <a:r>
              <a:rPr lang="en-US" sz="1800" dirty="0">
                <a:latin typeface="Consolas" pitchFamily="49" charset="0"/>
                <a:cs typeface="Consolas" pitchFamily="49" charset="0"/>
              </a:rPr>
              <a:t>var t : T;</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r>
              <a:rPr lang="en-US" sz="1800" dirty="0">
                <a:latin typeface="Consolas" pitchFamily="49" charset="0"/>
                <a:cs typeface="Consolas" pitchFamily="49" charset="0"/>
              </a:rPr>
              <a:t>r1 := r2;             // legal assignment (same types)</a:t>
            </a:r>
          </a:p>
          <a:p>
            <a:pPr marL="274320" lvl="1" indent="0">
              <a:spcBef>
                <a:spcPts val="200"/>
              </a:spcBef>
              <a:buNone/>
            </a:pPr>
            <a:r>
              <a:rPr lang="en-US" sz="1800" dirty="0">
                <a:latin typeface="Consolas" pitchFamily="49" charset="0"/>
                <a:cs typeface="Consolas" pitchFamily="49" charset="0"/>
              </a:rPr>
              <a:t>m1 := m2;             // legal assignment (same types)</a:t>
            </a:r>
          </a:p>
          <a:p>
            <a:pPr marL="274320" lvl="1" indent="0">
              <a:spcBef>
                <a:spcPts val="200"/>
              </a:spcBef>
              <a:buNone/>
            </a:pPr>
            <a:r>
              <a:rPr lang="en-US" sz="1800" dirty="0">
                <a:latin typeface="Consolas" pitchFamily="49" charset="0"/>
                <a:cs typeface="Consolas" pitchFamily="49" charset="0"/>
              </a:rPr>
              <a:t>r1 := t;              // *** Illegal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6" name="TextBox 5">
            <a:extLst>
              <a:ext uri="{FF2B5EF4-FFF2-40B4-BE49-F238E27FC236}">
                <a16:creationId xmlns:a16="http://schemas.microsoft.com/office/drawing/2014/main" id="{D81148EE-F977-B3D3-5444-D47E976FF2AB}"/>
              </a:ext>
            </a:extLst>
          </p:cNvPr>
          <p:cNvSpPr txBox="1"/>
          <p:nvPr/>
        </p:nvSpPr>
        <p:spPr>
          <a:xfrm>
            <a:off x="1593653" y="5486400"/>
            <a:ext cx="5956695" cy="738664"/>
          </a:xfrm>
          <a:prstGeom prst="rect">
            <a:avLst/>
          </a:prstGeom>
          <a:noFill/>
          <a:ln>
            <a:solidFill>
              <a:schemeClr val="tx1"/>
            </a:solidFill>
          </a:ln>
        </p:spPr>
        <p:txBody>
          <a:bodyPr wrap="none" rtlCol="0">
            <a:spAutoFit/>
          </a:bodyPr>
          <a:lstStyle/>
          <a:p>
            <a:pPr algn="l"/>
            <a:r>
              <a:rPr lang="en-US" sz="2100" dirty="0"/>
              <a:t>The assignment </a:t>
            </a:r>
            <a:r>
              <a:rPr lang="en-US" sz="2100" dirty="0">
                <a:latin typeface="Consolas" panose="020B0609020204030204" pitchFamily="49" charset="0"/>
              </a:rPr>
              <a:t>r1 := t</a:t>
            </a:r>
            <a:r>
              <a:rPr lang="en-US" sz="2100" dirty="0"/>
              <a:t> is illegal in CPRL even</a:t>
            </a:r>
          </a:p>
          <a:p>
            <a:pPr algn="l"/>
            <a:r>
              <a:rPr lang="en-US" sz="2100" dirty="0"/>
              <a:t>though </a:t>
            </a:r>
            <a:r>
              <a:rPr lang="en-US" sz="2100" dirty="0">
                <a:latin typeface="Consolas" panose="020B0609020204030204" pitchFamily="49" charset="0"/>
              </a:rPr>
              <a:t>r1</a:t>
            </a:r>
            <a:r>
              <a:rPr lang="en-US" sz="2100" dirty="0"/>
              <a:t> and </a:t>
            </a:r>
            <a:r>
              <a:rPr lang="en-US" sz="2100" dirty="0">
                <a:latin typeface="Consolas" panose="020B0609020204030204" pitchFamily="49" charset="0"/>
              </a:rPr>
              <a:t>t</a:t>
            </a:r>
            <a:r>
              <a:rPr lang="en-US" sz="2100" dirty="0"/>
              <a:t> are both arrays of </a:t>
            </a:r>
            <a:r>
              <a:rPr lang="en-US" sz="2100" dirty="0">
                <a:latin typeface="Consolas" panose="020B0609020204030204" pitchFamily="49" charset="0"/>
              </a:rPr>
              <a:t>10</a:t>
            </a:r>
            <a:r>
              <a:rPr lang="en-US" sz="21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a:latin typeface="Consolas" pitchFamily="49" charset="0"/>
                <a:cs typeface="Consolas" pitchFamily="49" charset="0"/>
              </a:rPr>
              <a:t>variable  = </a:t>
            </a:r>
            <a:r>
              <a:rPr lang="en-US" sz="1800" dirty="0">
                <a:latin typeface="Consolas" pitchFamily="49" charset="0"/>
                <a:cs typeface="Consolas" pitchFamily="49" charset="0"/>
              </a:rPr>
              <a:t>(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3448</TotalTime>
  <Words>1659</Words>
  <Application>Microsoft Office PowerPoint</Application>
  <PresentationFormat>On-screen Show (4:3)</PresentationFormat>
  <Paragraphs>246</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212</cp:revision>
  <cp:lastPrinted>2020-04-17T14:05:26Z</cp:lastPrinted>
  <dcterms:created xsi:type="dcterms:W3CDTF">2005-01-12T21:47:45Z</dcterms:created>
  <dcterms:modified xsi:type="dcterms:W3CDTF">2023-06-12T15:05:32Z</dcterms:modified>
</cp:coreProperties>
</file>