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5" r:id="rId3"/>
    <p:sldId id="396" r:id="rId4"/>
    <p:sldId id="397" r:id="rId5"/>
    <p:sldId id="275" r:id="rId6"/>
    <p:sldId id="276" r:id="rId7"/>
    <p:sldId id="257" r:id="rId8"/>
    <p:sldId id="289" r:id="rId9"/>
    <p:sldId id="310" r:id="rId10"/>
    <p:sldId id="290" r:id="rId11"/>
    <p:sldId id="315" r:id="rId12"/>
    <p:sldId id="371" r:id="rId13"/>
    <p:sldId id="311" r:id="rId14"/>
    <p:sldId id="384" r:id="rId15"/>
    <p:sldId id="312" r:id="rId16"/>
    <p:sldId id="293" r:id="rId17"/>
    <p:sldId id="294" r:id="rId18"/>
    <p:sldId id="295" r:id="rId19"/>
    <p:sldId id="296" r:id="rId20"/>
    <p:sldId id="372" r:id="rId21"/>
    <p:sldId id="373" r:id="rId22"/>
    <p:sldId id="345" r:id="rId23"/>
    <p:sldId id="339" r:id="rId24"/>
    <p:sldId id="341" r:id="rId25"/>
    <p:sldId id="342" r:id="rId26"/>
    <p:sldId id="346" r:id="rId27"/>
    <p:sldId id="347" r:id="rId28"/>
    <p:sldId id="385" r:id="rId29"/>
    <p:sldId id="298" r:id="rId30"/>
    <p:sldId id="330" r:id="rId31"/>
    <p:sldId id="332" r:id="rId32"/>
    <p:sldId id="337" r:id="rId33"/>
    <p:sldId id="331" r:id="rId34"/>
    <p:sldId id="299" r:id="rId35"/>
    <p:sldId id="300" r:id="rId36"/>
    <p:sldId id="363" r:id="rId37"/>
    <p:sldId id="301" r:id="rId38"/>
    <p:sldId id="302" r:id="rId39"/>
    <p:sldId id="314" r:id="rId40"/>
    <p:sldId id="374" r:id="rId41"/>
    <p:sldId id="386" r:id="rId42"/>
    <p:sldId id="266" r:id="rId43"/>
    <p:sldId id="367" r:id="rId44"/>
    <p:sldId id="369" r:id="rId45"/>
    <p:sldId id="370" r:id="rId46"/>
    <p:sldId id="258" r:id="rId47"/>
    <p:sldId id="271" r:id="rId48"/>
    <p:sldId id="375" r:id="rId49"/>
    <p:sldId id="376" r:id="rId50"/>
    <p:sldId id="377" r:id="rId51"/>
    <p:sldId id="378" r:id="rId52"/>
    <p:sldId id="379" r:id="rId53"/>
    <p:sldId id="387" r:id="rId54"/>
    <p:sldId id="388" r:id="rId55"/>
    <p:sldId id="389" r:id="rId56"/>
    <p:sldId id="381" r:id="rId57"/>
    <p:sldId id="390" r:id="rId58"/>
    <p:sldId id="380" r:id="rId59"/>
    <p:sldId id="320" r:id="rId60"/>
    <p:sldId id="392" r:id="rId61"/>
    <p:sldId id="393" r:id="rId62"/>
    <p:sldId id="324" r:id="rId63"/>
    <p:sldId id="382" r:id="rId64"/>
    <p:sldId id="353" r:id="rId65"/>
    <p:sldId id="366" r:id="rId66"/>
    <p:sldId id="329" r:id="rId67"/>
    <p:sldId id="394" r:id="rId68"/>
    <p:sldId id="328" r:id="rId69"/>
    <p:sldId id="336" r:id="rId70"/>
    <p:sldId id="357" r:id="rId71"/>
    <p:sldId id="383" r:id="rId72"/>
    <p:sldId id="358" r:id="rId73"/>
    <p:sldId id="359" r:id="rId74"/>
    <p:sldId id="360" r:id="rId75"/>
    <p:sldId id="398" r:id="rId76"/>
    <p:sldId id="399" r:id="rId77"/>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9" autoAdjust="0"/>
    <p:restoredTop sz="97017" autoAdjust="0"/>
  </p:normalViewPr>
  <p:slideViewPr>
    <p:cSldViewPr>
      <p:cViewPr varScale="1">
        <p:scale>
          <a:sx n="65" d="100"/>
          <a:sy n="65" d="100"/>
        </p:scale>
        <p:origin x="99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smtClean="0"/>
            </a:lvl1pPr>
          </a:lstStyle>
          <a:p>
            <a:pPr>
              <a:defRPr/>
            </a:pPr>
            <a:r>
              <a:rPr lang="en-US"/>
              <a:t>Parsing</a:t>
            </a:r>
          </a:p>
        </p:txBody>
      </p:sp>
      <p:sp>
        <p:nvSpPr>
          <p:cNvPr id="64515" name="Rectangle 3"/>
          <p:cNvSpPr>
            <a:spLocks noGrp="1" noChangeArrowheads="1"/>
          </p:cNvSpPr>
          <p:nvPr>
            <p:ph type="dt" idx="1"/>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40" y="4416427"/>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smtClean="0"/>
            </a:lvl1pPr>
          </a:lstStyle>
          <a:p>
            <a:pPr>
              <a:defRPr/>
            </a:pPr>
            <a:endParaRPr lang="en-US"/>
          </a:p>
        </p:txBody>
      </p:sp>
      <p:sp>
        <p:nvSpPr>
          <p:cNvPr id="64519" name="Rectangle 7"/>
          <p:cNvSpPr>
            <a:spLocks noGrp="1" noChangeArrowheads="1"/>
          </p:cNvSpPr>
          <p:nvPr>
            <p:ph type="sldNum" sz="quarter" idx="5"/>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The scanner method </a:t>
            </a:r>
            <a:r>
              <a:rPr lang="en-US" dirty="0" err="1">
                <a:latin typeface="Consolas" pitchFamily="49" charset="0"/>
                <a:cs typeface="Consolas" pitchFamily="49" charset="0"/>
              </a:rPr>
              <a:t>getSymbol</a:t>
            </a:r>
            <a:r>
              <a:rPr lang="en-US" dirty="0">
                <a:latin typeface="Consolas" pitchFamily="49" charset="0"/>
                <a:cs typeface="Consolas" pitchFamily="49" charset="0"/>
              </a:rPr>
              <a:t>()</a:t>
            </a:r>
            <a:r>
              <a:rPr lang="en-US" dirty="0"/>
              <a:t> provides one “lookahead” symbol for the parsing methods.</a:t>
            </a:r>
          </a:p>
          <a:p>
            <a:r>
              <a:rPr lang="en-US" dirty="0"/>
              <a:t>Additional lookahead symbols can be examined by using the </a:t>
            </a:r>
            <a:r>
              <a:rPr lang="en-US" dirty="0" err="1">
                <a:latin typeface="Consolas" panose="020B0609020204030204" pitchFamily="49" charset="0"/>
              </a:rPr>
              <a:t>getSymbol</a:t>
            </a:r>
            <a:r>
              <a:rPr lang="en-US" dirty="0">
                <a:latin typeface="Consolas" panose="020B0609020204030204" pitchFamily="49" charset="0"/>
              </a:rPr>
              <a:t>()</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a:t>
            </a:r>
            <a:r>
              <a:rPr lang="en-US" dirty="0" err="1">
                <a:latin typeface="Consolas" panose="020B0609020204030204" pitchFamily="49" charset="0"/>
              </a:rPr>
              <a:t>getSymbol</a:t>
            </a:r>
            <a:r>
              <a:rPr lang="en-US" dirty="0">
                <a:latin typeface="Consolas" panose="020B0609020204030204" pitchFamily="49" charset="0"/>
              </a:rPr>
              <a:t>()</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15</a:t>
            </a:fld>
            <a:endParaRPr lang="en-US"/>
          </a:p>
        </p:txBody>
      </p:sp>
      <p:sp>
        <p:nvSpPr>
          <p:cNvPr id="12292" name="Rectangle 4"/>
          <p:cNvSpPr>
            <a:spLocks noGrp="1" noChangeArrowheads="1"/>
          </p:cNvSpPr>
          <p:nvPr>
            <p:ph type="title"/>
          </p:nvPr>
        </p:nvSpPr>
        <p:spPr/>
        <p:txBody>
          <a:bodyPr/>
          <a:lstStyle/>
          <a:p>
            <a:r>
              <a:rPr lang="en-US" dirty="0"/>
              <a:t>Example: Recursive Descent Parsing</a:t>
            </a:r>
            <a:br>
              <a:rPr lang="en-US" dirty="0"/>
            </a:br>
            <a:r>
              <a:rPr lang="en-US" dirty="0"/>
              <a:t>Refinement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scanner.getSymbol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2" name="Group 1">
            <a:extLst>
              <a:ext uri="{FF2B5EF4-FFF2-40B4-BE49-F238E27FC236}">
                <a16:creationId xmlns:a16="http://schemas.microsoft.com/office/drawing/2014/main" id="{52B13BF4-6223-B476-275F-FA0E6C453436}"/>
              </a:ext>
            </a:extLst>
          </p:cNvPr>
          <p:cNvGrpSpPr/>
          <p:nvPr/>
        </p:nvGrpSpPr>
        <p:grpSpPr>
          <a:xfrm>
            <a:off x="5222158" y="2882900"/>
            <a:ext cx="1331042" cy="1219200"/>
            <a:chOff x="5257800" y="2895600"/>
            <a:chExt cx="1331042" cy="1219200"/>
          </a:xfrm>
        </p:grpSpPr>
        <p:sp>
          <p:nvSpPr>
            <p:cNvPr id="3" name="Right Brace 2">
              <a:extLst>
                <a:ext uri="{FF2B5EF4-FFF2-40B4-BE49-F238E27FC236}">
                  <a16:creationId xmlns:a16="http://schemas.microsoft.com/office/drawing/2014/main" id="{FD2361AD-1D20-5EB8-1690-99EFDA0DCEF5}"/>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 name="TextBox 3">
              <a:extLst>
                <a:ext uri="{FF2B5EF4-FFF2-40B4-BE49-F238E27FC236}">
                  <a16:creationId xmlns:a16="http://schemas.microsoft.com/office/drawing/2014/main" id="{CED35F44-60E4-8E05-E8E9-37DE047E13AE}"/>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arrayTypeDecl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 ( </a:t>
            </a:r>
            <a:r>
              <a:rPr lang="en-US" sz="2000" dirty="0" err="1">
                <a:latin typeface="Consolas" panose="020B0609020204030204" pitchFamily="49" charset="0"/>
              </a:rPr>
              <a:t>arrayTypeDecl</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217071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Follow Sets from CPRL: Example 1</a:t>
            </a:r>
          </a:p>
        </p:txBody>
      </p:sp>
      <p:sp>
        <p:nvSpPr>
          <p:cNvPr id="16389" name="Rectangle 3"/>
          <p:cNvSpPr>
            <a:spLocks noGrp="1" noChangeArrowheads="1"/>
          </p:cNvSpPr>
          <p:nvPr>
            <p:ph type="body" idx="1"/>
          </p:nvPr>
        </p:nvSpPr>
        <p:spPr/>
        <p:txBody>
          <a:bodyPr/>
          <a:lstStyle/>
          <a:p>
            <a:r>
              <a:rPr lang="en-US" dirty="0"/>
              <a:t>What can follow </a:t>
            </a:r>
            <a:r>
              <a:rPr lang="en-US" dirty="0">
                <a:latin typeface="Consolas" panose="020B0609020204030204" pitchFamily="49" charset="0"/>
              </a:rPr>
              <a:t>subprogramDecl</a:t>
            </a:r>
            <a:r>
              <a:rPr lang="en-US" dirty="0"/>
              <a:t>?</a:t>
            </a:r>
          </a:p>
          <a:p>
            <a:pPr lvl="1"/>
            <a:r>
              <a:rPr lang="en-US" dirty="0"/>
              <a:t>From the rule</a:t>
            </a:r>
          </a:p>
          <a:p>
            <a:pPr marL="914400" lvl="2" indent="0">
              <a:buNone/>
            </a:pPr>
            <a:r>
              <a:rPr lang="en-US" dirty="0" err="1"/>
              <a:t>subprogramDecls</a:t>
            </a:r>
            <a:r>
              <a:rPr lang="en-US" dirty="0"/>
              <a:t> = subprogramDecl { subprogramDecl } .</a:t>
            </a:r>
          </a:p>
          <a:p>
            <a:pPr marL="740664" lvl="1" indent="0">
              <a:buNone/>
            </a:pPr>
            <a:r>
              <a:rPr lang="en-US" dirty="0"/>
              <a:t>we know that </a:t>
            </a:r>
            <a:r>
              <a:rPr lang="en-US" dirty="0">
                <a:latin typeface="Consolas" panose="020B0609020204030204" pitchFamily="49" charset="0"/>
              </a:rPr>
              <a:t>subprogramDecl</a:t>
            </a:r>
            <a:r>
              <a:rPr lang="en-US" dirty="0"/>
              <a:t> can follow another   </a:t>
            </a:r>
            <a:r>
              <a:rPr lang="en-US" dirty="0">
                <a:latin typeface="Consolas" panose="020B0609020204030204" pitchFamily="49" charset="0"/>
              </a:rPr>
              <a:t>subprogramDecl</a:t>
            </a:r>
            <a:r>
              <a:rPr lang="en-US" dirty="0"/>
              <a:t>, so the follow set for </a:t>
            </a:r>
            <a:r>
              <a:rPr lang="en-US" dirty="0">
                <a:latin typeface="Consolas" panose="020B0609020204030204" pitchFamily="49" charset="0"/>
              </a:rPr>
              <a:t>subprogramDecl</a:t>
            </a:r>
            <a:r>
              <a:rPr lang="en-US" dirty="0"/>
              <a:t> includes the first set of </a:t>
            </a:r>
            <a:r>
              <a:rPr lang="en-US" dirty="0">
                <a:latin typeface="Consolas" panose="020B0609020204030204" pitchFamily="49" charset="0"/>
              </a:rPr>
              <a:t>subprogramDecl</a:t>
            </a:r>
            <a:r>
              <a:rPr lang="en-US" dirty="0"/>
              <a:t>; i.e.,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From the rule</a:t>
            </a:r>
          </a:p>
          <a:p>
            <a:pPr marL="914400" lvl="2" indent="0">
              <a:buNone/>
            </a:pPr>
            <a:r>
              <a:rPr lang="en-US" dirty="0">
                <a:latin typeface="Consolas" panose="020B0609020204030204" pitchFamily="49" charset="0"/>
              </a:rPr>
              <a:t>program = initialDecls </a:t>
            </a:r>
            <a:r>
              <a:rPr lang="en-US" dirty="0" err="1">
                <a:latin typeface="Consolas" panose="020B0609020204030204" pitchFamily="49" charset="0"/>
              </a:rPr>
              <a:t>subprogramDecls</a:t>
            </a:r>
            <a:r>
              <a:rPr lang="en-US" dirty="0">
                <a:latin typeface="Consolas" panose="020B0609020204030204" pitchFamily="49" charset="0"/>
              </a:rPr>
              <a:t> .</a:t>
            </a:r>
          </a:p>
          <a:p>
            <a:pPr marL="740664" lvl="2" indent="0">
              <a:buNone/>
            </a:pPr>
            <a:r>
              <a:rPr lang="en-US" sz="2000" dirty="0"/>
              <a:t>we know that anything that can follow </a:t>
            </a:r>
            <a:r>
              <a:rPr lang="en-US" sz="2000" dirty="0">
                <a:latin typeface="Consolas" panose="020B0609020204030204" pitchFamily="49" charset="0"/>
              </a:rPr>
              <a:t>program</a:t>
            </a:r>
            <a:r>
              <a:rPr lang="en-US" sz="2000" dirty="0"/>
              <a:t> can also follow</a:t>
            </a:r>
            <a:br>
              <a:rPr lang="en-US" sz="2000" dirty="0"/>
            </a:br>
            <a:r>
              <a:rPr lang="en-US" sz="2000" dirty="0">
                <a:latin typeface="Consolas" panose="020B0609020204030204" pitchFamily="49" charset="0"/>
              </a:rPr>
              <a:t>subprogramDecl</a:t>
            </a:r>
            <a:r>
              <a:rPr lang="en-US" sz="2000" dirty="0"/>
              <a:t>, so the follow set for </a:t>
            </a:r>
            <a:r>
              <a:rPr lang="en-US" sz="2000" dirty="0">
                <a:latin typeface="Consolas" panose="020B0609020204030204" pitchFamily="49" charset="0"/>
              </a:rPr>
              <a:t>subprogramDecl</a:t>
            </a:r>
            <a:r>
              <a:rPr lang="en-US" sz="2000" dirty="0"/>
              <a:t> includes </a:t>
            </a:r>
            <a:r>
              <a:rPr lang="en-US" sz="2000" dirty="0">
                <a:latin typeface="Consolas" panose="020B0609020204030204" pitchFamily="49" charset="0"/>
              </a:rPr>
              <a:t>EOF</a:t>
            </a:r>
            <a:r>
              <a:rPr lang="en-US" sz="2000" dirty="0"/>
              <a:t>.  (remember augmenting rule)</a:t>
            </a:r>
          </a:p>
          <a:p>
            <a:pPr lvl="1"/>
            <a:r>
              <a:rPr lang="en-US" dirty="0"/>
              <a:t>Conclusion:</a:t>
            </a:r>
          </a:p>
          <a:p>
            <a:pPr marL="914400" lvl="2" indent="0">
              <a:buNone/>
            </a:pPr>
            <a:r>
              <a:rPr lang="en-US"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24</a:t>
            </a:fld>
            <a:endParaRPr lang="en-US"/>
          </a:p>
        </p:txBody>
      </p:sp>
    </p:spTree>
    <p:extLst>
      <p:ext uri="{BB962C8B-B14F-4D97-AF65-F5344CB8AC3E}">
        <p14:creationId xmlns:p14="http://schemas.microsoft.com/office/powerpoint/2010/main" val="3071633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r>
              <a:rPr lang="en-US" dirty="0"/>
              <a:t>What can follow </a:t>
            </a:r>
            <a:r>
              <a:rPr lang="en-US" dirty="0" err="1">
                <a:latin typeface="Consolas" panose="020B0609020204030204" pitchFamily="49" charset="0"/>
              </a:rPr>
              <a:t>loopStmt</a:t>
            </a:r>
            <a:r>
              <a:rPr lang="en-US" dirty="0"/>
              <a:t>?</a:t>
            </a:r>
          </a:p>
          <a:p>
            <a:pPr lvl="1"/>
            <a:r>
              <a:rPr lang="en-US" dirty="0"/>
              <a:t>...   (left as an exercise)</a:t>
            </a:r>
            <a:br>
              <a:rPr lang="en-US" dirty="0"/>
            </a:br>
            <a:r>
              <a:rPr lang="en-US" dirty="0"/>
              <a:t>Hints:</a:t>
            </a:r>
          </a:p>
          <a:p>
            <a:pPr lvl="2"/>
            <a:r>
              <a:rPr lang="en-US" dirty="0"/>
              <a:t>Any statement can follow a loop statement.</a:t>
            </a:r>
          </a:p>
          <a:p>
            <a:pPr lvl="2"/>
            <a:r>
              <a:rPr lang="en-US" dirty="0"/>
              <a:t>A loop statement can be the last statement of a procedure.</a:t>
            </a:r>
          </a:p>
          <a:p>
            <a:pPr lvl="1"/>
            <a:r>
              <a:rPr lang="en-US" dirty="0"/>
              <a:t>Conclusion:</a:t>
            </a:r>
          </a:p>
          <a:p>
            <a:pPr marL="914400" lvl="2" indent="0">
              <a:buNone/>
            </a:pPr>
            <a:r>
              <a:rPr lang="en-US" dirty="0">
                <a:latin typeface="Consolas" panose="020B0609020204030204" pitchFamily="49" charset="0"/>
              </a:rPr>
              <a:t>Follow(loopStmt)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4876800"/>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3530960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322334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  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scanner.getSymbol</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Symbol.constRW</a:t>
            </a: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scanner.getSymbol</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Symbol.varRW</a:t>
            </a: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scanner.getSymbol</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Symbol.typeRW</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parseInitialDecl</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(scanner.getSymbol()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(scanner.getSymbol().isInitialDeclStarter())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(scanner.getSymbol()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626156" y="1908244"/>
            <a:ext cx="50800" cy="21779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4864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(scanner.getSymbol()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(scanner.getSymbol()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(scanner.getSymbol()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5052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84934" y="3890474"/>
            <a:ext cx="404336" cy="31980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LL(1)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8" y="1363663"/>
            <a:ext cx="8226425"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err="1">
                <a:latin typeface="Consolas" panose="020B0609020204030204" pitchFamily="49" charset="0"/>
              </a:rPr>
              <a:t>parseLoop</a:t>
            </a:r>
            <a:r>
              <a:rPr lang="en-US" sz="1800" dirty="0">
                <a:latin typeface="Consolas" panose="020B0609020204030204" pitchFamily="49" charset="0"/>
              </a:rPr>
              <a: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parseLoop</a:t>
            </a:r>
            <a:r>
              <a:rPr lang="en-US" sz="1800" dirty="0">
                <a:latin typeface="Consolas" panose="020B0609020204030204" pitchFamily="49" charset="0"/>
              </a:rPr>
              <a:t>()   // called when paring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869712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112758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get(Token </a:t>
            </a:r>
            <a:r>
              <a:rPr lang="en-US" dirty="0" err="1">
                <a:latin typeface="Consolas" panose="020B0609020204030204" pitchFamily="49" charset="0"/>
              </a:rPr>
              <a:t>idToken</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else if (scanner.getSymbol() == Symbol.identifier)</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 Handle identifiers based on how they are declared,</a:t>
            </a:r>
          </a:p>
          <a:p>
            <a:pPr marL="182880" lvl="1" indent="0">
              <a:spcBef>
                <a:spcPts val="100"/>
              </a:spcBef>
              <a:buNone/>
            </a:pPr>
            <a:r>
              <a:rPr lang="en-US" sz="1800" dirty="0">
                <a:latin typeface="Consolas" panose="020B0609020204030204" pitchFamily="49" charset="0"/>
              </a:rPr>
              <a:t>    // or use the lookahead symbol if not declared.</a:t>
            </a:r>
          </a:p>
          <a:p>
            <a:pPr marL="182880" lvl="1" indent="0">
              <a:spcBef>
                <a:spcPts val="100"/>
              </a:spcBef>
              <a:buNone/>
            </a:pPr>
            <a:r>
              <a:rPr lang="en-US" sz="1800" b="1" dirty="0">
                <a:latin typeface="Consolas" panose="020B0609020204030204" pitchFamily="49" charset="0"/>
              </a:rPr>
              <a:t>    String </a:t>
            </a:r>
            <a:r>
              <a:rPr lang="en-US" sz="1800" b="1" dirty="0" err="1">
                <a:latin typeface="Consolas" panose="020B0609020204030204" pitchFamily="49" charset="0"/>
              </a:rPr>
              <a:t>idStr</a:t>
            </a:r>
            <a:r>
              <a:rPr lang="en-US" sz="1800" b="1" dirty="0">
                <a:latin typeface="Consolas" panose="020B0609020204030204" pitchFamily="49" charset="0"/>
              </a:rPr>
              <a:t>  = scanner.getToken().</a:t>
            </a:r>
            <a:r>
              <a:rPr lang="en-US" sz="1800" b="1" dirty="0" err="1">
                <a:latin typeface="Consolas" panose="020B0609020204030204" pitchFamily="49" charset="0"/>
              </a:rPr>
              <a:t>getText</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IdType </a:t>
            </a:r>
            <a:r>
              <a:rPr lang="en-US" sz="1800" b="1" dirty="0" err="1">
                <a:latin typeface="Consolas" panose="020B0609020204030204" pitchFamily="49" charset="0"/>
              </a:rPr>
              <a:t>idType</a:t>
            </a:r>
            <a:r>
              <a:rPr lang="en-US" sz="1800" b="1" dirty="0">
                <a:latin typeface="Consolas" panose="020B0609020204030204" pitchFamily="49" charset="0"/>
              </a:rPr>
              <a:t>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182880" lvl="1" indent="0">
              <a:spcBef>
                <a:spcPts val="100"/>
              </a:spcBef>
              <a:buNone/>
            </a:pPr>
            <a:endParaRPr lang="en-US" sz="1800" b="1" dirty="0">
              <a:latin typeface="Consolas" panose="020B0609020204030204" pitchFamily="49" charset="0"/>
            </a:endParaRPr>
          </a:p>
          <a:p>
            <a:pPr marL="182880" lvl="1" indent="0">
              <a:spcBef>
                <a:spcPts val="100"/>
              </a:spcBef>
              <a:buNone/>
            </a:pPr>
            <a:r>
              <a:rPr lang="en-US" sz="1800" b="1" dirty="0">
                <a:latin typeface="Consolas" panose="020B0609020204030204" pitchFamily="49" charset="0"/>
              </a:rPr>
              <a:t>    if (idType != null)</a:t>
            </a:r>
          </a:p>
          <a:p>
            <a:pPr marL="182880" lvl="1" indent="0">
              <a:spcBef>
                <a:spcPts val="100"/>
              </a:spcBef>
              <a:buNone/>
            </a:pPr>
            <a:r>
              <a:rPr lang="en-US" sz="1800" b="1" dirty="0">
                <a:latin typeface="Consolas" panose="020B0609020204030204" pitchFamily="49" charset="0"/>
              </a:rPr>
              <a:t>      {</a:t>
            </a:r>
          </a:p>
          <a:p>
            <a:pPr marL="182880" lvl="1" indent="0">
              <a:spcBef>
                <a:spcPts val="100"/>
              </a:spcBef>
              <a:buNone/>
            </a:pPr>
            <a:r>
              <a:rPr lang="en-US" sz="1800" b="1" dirty="0">
                <a:latin typeface="Consolas" panose="020B0609020204030204" pitchFamily="49" charset="0"/>
              </a:rPr>
              <a:t>        if (idType == IdType.constantId)</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else if (idType == IdType.variableId)</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else if (idType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833509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b="1" dirty="0">
                <a:latin typeface="Consolas" panose="020B0609020204030204" pitchFamily="49" charset="0"/>
              </a:rPr>
              <a:t>        else</a:t>
            </a:r>
          </a:p>
          <a:p>
            <a:pPr marL="18288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182880" indent="0">
              <a:spcBef>
                <a:spcPts val="100"/>
              </a:spcBef>
              <a:buNone/>
            </a:pPr>
            <a:r>
              <a:rPr lang="en-US" sz="1800" b="1" dirty="0">
                <a:latin typeface="Consolas" panose="020B0609020204030204" pitchFamily="49" charset="0"/>
              </a:rPr>
              <a:t>                      + "\" is not valid as an expression.");</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else</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 Make parsing decision using lookahead symbol.</a:t>
            </a:r>
          </a:p>
          <a:p>
            <a:pPr marL="18288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a:t>
            </a:r>
          </a:p>
          <a:p>
            <a:pPr marL="182880" indent="0">
              <a:spcBef>
                <a:spcPts val="100"/>
              </a:spcBef>
              <a:buNone/>
            </a:pPr>
            <a:r>
              <a:rPr lang="en-US" sz="1800" b="1" dirty="0">
                <a:latin typeface="Consolas" panose="020B0609020204030204" pitchFamily="49" charset="0"/>
              </a:rPr>
              <a:t>                                             Symbol.leftParen)</a:t>
            </a:r>
          </a:p>
          <a:p>
            <a:pPr marL="18288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182880" indent="0">
              <a:spcBef>
                <a:spcPts val="100"/>
              </a:spcBef>
              <a:buNone/>
            </a:pPr>
            <a:r>
              <a:rPr lang="en-US" sz="1800" b="1" dirty="0">
                <a:latin typeface="Consolas" panose="020B0609020204030204" pitchFamily="49" charset="0"/>
              </a:rPr>
              <a:t>        else</a:t>
            </a:r>
          </a:p>
          <a:p>
            <a:pPr marL="182880" indent="0">
              <a:spcBef>
                <a:spcPts val="100"/>
              </a:spcBef>
              <a:buNone/>
            </a:pPr>
            <a:r>
              <a:rPr lang="en-US" sz="1800" b="1" dirty="0">
                <a:latin typeface="Consolas" panose="020B0609020204030204" pitchFamily="49" charset="0"/>
              </a:rPr>
              <a:t>            throw error("Identifier \"" + scanner.getToken()</a:t>
            </a:r>
          </a:p>
          <a:p>
            <a:pPr marL="182880" indent="0">
              <a:spcBef>
                <a:spcPts val="100"/>
              </a:spcBef>
              <a:buNone/>
            </a:pPr>
            <a:r>
              <a:rPr lang="en-US" sz="1800" b="1" dirty="0">
                <a:latin typeface="Consolas" panose="020B0609020204030204" pitchFamily="49" charset="0"/>
              </a:rPr>
              <a:t>                      + "\" has not been declared.");</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a:t>
            </a:r>
          </a:p>
          <a:p>
            <a:pPr marL="18288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23246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750" dirty="0">
                <a:latin typeface="Consolas" pitchFamily="49" charset="0"/>
                <a:cs typeface="Consolas" pitchFamily="49" charset="0"/>
              </a:rPr>
              <a:t>match(</a:t>
            </a:r>
            <a:r>
              <a:rPr lang="en-US" sz="1750" dirty="0" err="1">
                <a:latin typeface="Consolas" pitchFamily="49" charset="0"/>
                <a:cs typeface="Consolas" pitchFamily="49" charset="0"/>
              </a:rPr>
              <a:t>Symbol.procRW</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Token </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 scanner.getToken();</a:t>
            </a:r>
          </a:p>
          <a:p>
            <a:pPr marL="182880" indent="0">
              <a:spcBef>
                <a:spcPts val="0"/>
              </a:spcBef>
              <a:buNone/>
            </a:pPr>
            <a:r>
              <a:rPr lang="en-US" sz="1750" dirty="0">
                <a:latin typeface="Consolas" pitchFamily="49" charset="0"/>
                <a:cs typeface="Consolas" pitchFamily="49" charset="0"/>
              </a:rPr>
              <a:t>match(Symbol.identifier);</a:t>
            </a:r>
          </a:p>
          <a:p>
            <a:pPr marL="182880" indent="0">
              <a:spcBef>
                <a:spcPts val="0"/>
              </a:spcBef>
              <a:buNone/>
            </a:pPr>
            <a:r>
              <a:rPr lang="en-US" sz="1750" dirty="0">
                <a:latin typeface="Consolas" pitchFamily="49" charset="0"/>
                <a:cs typeface="Consolas" pitchFamily="49" charset="0"/>
              </a:rPr>
              <a:t>idTable.add(</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IdType.procedureId);</a:t>
            </a:r>
          </a:p>
          <a:p>
            <a:pPr marL="182880" indent="0">
              <a:spcBef>
                <a:spcPts val="0"/>
              </a:spcBef>
              <a:buNone/>
            </a:pPr>
            <a:r>
              <a:rPr lang="en-US" sz="1750" dirty="0">
                <a:latin typeface="Consolas" pitchFamily="49" charset="0"/>
                <a:cs typeface="Consolas" pitchFamily="49" charset="0"/>
              </a:rPr>
              <a:t>match(Symbol.leftParen);</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try</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r>
              <a:rPr lang="en-US" sz="1750" dirty="0">
                <a:latin typeface="Consolas" pitchFamily="49" charset="0"/>
                <a:cs typeface="Consolas" pitchFamily="49" charset="0"/>
              </a:rPr>
              <a:t>    idTable.openScope(</a:t>
            </a:r>
            <a:r>
              <a:rPr lang="en-US" sz="1750" dirty="0" err="1">
                <a:latin typeface="Consolas" pitchFamily="49" charset="0"/>
                <a:cs typeface="Consolas" pitchFamily="49" charset="0"/>
              </a:rPr>
              <a:t>ScopeLevel.LOCAL</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if (scanner.getSymbol().</a:t>
            </a:r>
            <a:r>
              <a:rPr lang="en-US" sz="1750" dirty="0" err="1">
                <a:latin typeface="Consolas" pitchFamily="49" charset="0"/>
                <a:cs typeface="Consolas" pitchFamily="49" charset="0"/>
              </a:rPr>
              <a:t>isParameterDeclStarter</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parseFormalParameters</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Symbol.rightParen</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Symbol.leftBrace</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parseInitialDecls();</a:t>
            </a:r>
          </a:p>
          <a:p>
            <a:pPr marL="182880" indent="0">
              <a:spcBef>
                <a:spcPts val="0"/>
              </a:spcBef>
              <a:buNone/>
            </a:pPr>
            <a:r>
              <a:rPr lang="en-US" sz="1750" dirty="0">
                <a:latin typeface="Consolas" pitchFamily="49" charset="0"/>
                <a:cs typeface="Consolas" pitchFamily="49" charset="0"/>
              </a:rPr>
              <a:t>    parseStatements();</a:t>
            </a:r>
          </a:p>
          <a:p>
            <a:pPr marL="182880" indent="0">
              <a:spcBef>
                <a:spcPts val="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47653" y="4805174"/>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860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36070" y="2441130"/>
            <a:ext cx="2443860" cy="2286000"/>
          </a:xfrm>
          <a:prstGeom prst="bentConnector2">
            <a:avLst/>
          </a:prstGeom>
          <a:noFill/>
          <a:ln w="9525" cap="flat" cmpd="sng" algn="ctr">
            <a:solidFill>
              <a:schemeClr val="tx1"/>
            </a:solidFill>
            <a:prstDash val="solid"/>
            <a:round/>
            <a:headEnd type="none" w="med" len="med"/>
            <a:tailEnd type="stealth" w="lg" len="lg"/>
          </a:ln>
          <a:effectLst/>
        </p:spPr>
      </p:cxnSp>
      <p:cxnSp>
        <p:nvCxnSpPr>
          <p:cNvPr id="12" name="Elbow Connector 11"/>
          <p:cNvCxnSpPr>
            <a:cxnSpLocks/>
            <a:stCxn id="6" idx="1"/>
            <a:endCxn id="8" idx="3"/>
          </p:cNvCxnSpPr>
          <p:nvPr/>
        </p:nvCxnSpPr>
        <p:spPr bwMode="auto">
          <a:xfrm rot="10800000">
            <a:off x="4690237" y="4506516"/>
            <a:ext cx="657417" cy="1053038"/>
          </a:xfrm>
          <a:prstGeom prst="bentConnector3">
            <a:avLst>
              <a:gd name="adj1" fmla="val 50000"/>
            </a:avLst>
          </a:prstGeom>
          <a:noFill/>
          <a:ln w="9525" cap="flat" cmpd="sng" algn="ctr">
            <a:solidFill>
              <a:schemeClr val="tx1"/>
            </a:solidFill>
            <a:prstDash val="solid"/>
            <a:round/>
            <a:headEnd type="none" w="med" len="med"/>
            <a:tailEnd type="stealth" w="lg" len="lg"/>
          </a:ln>
          <a:effectLst/>
        </p:spPr>
      </p:cxnSp>
      <p:cxnSp>
        <p:nvCxnSpPr>
          <p:cNvPr id="15" name="Elbow Connector 14"/>
          <p:cNvCxnSpPr>
            <a:stCxn id="22" idx="0"/>
            <a:endCxn id="16" idx="3"/>
          </p:cNvCxnSpPr>
          <p:nvPr/>
        </p:nvCxnSpPr>
        <p:spPr bwMode="auto">
          <a:xfrm rot="16200000" flipV="1">
            <a:off x="6303582" y="3108642"/>
            <a:ext cx="1108836" cy="2286000"/>
          </a:xfrm>
          <a:prstGeom prst="bentConnector2">
            <a:avLst/>
          </a:prstGeom>
          <a:noFill/>
          <a:ln w="9525" cap="flat" cmpd="sng" algn="ctr">
            <a:solidFill>
              <a:schemeClr val="tx1"/>
            </a:solidFill>
            <a:prstDash val="solid"/>
            <a:round/>
            <a:headEnd type="none" w="med" len="med"/>
            <a:tailEnd type="stealth" w="lg" len="lg"/>
          </a:ln>
          <a:effectLst/>
        </p:spPr>
      </p:cxnSp>
      <p:sp>
        <p:nvSpPr>
          <p:cNvPr id="16" name="Diamond 15"/>
          <p:cNvSpPr/>
          <p:nvPr/>
        </p:nvSpPr>
        <p:spPr bwMode="auto">
          <a:xfrm>
            <a:off x="5562600" y="362102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80606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3031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560064" y="548335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6" idx="1"/>
            <a:endCxn id="23" idx="3"/>
          </p:cNvCxnSpPr>
          <p:nvPr/>
        </p:nvCxnSpPr>
        <p:spPr bwMode="auto">
          <a:xfrm flipH="1">
            <a:off x="3712464" y="5559554"/>
            <a:ext cx="1635189"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750" dirty="0">
                <a:latin typeface="Consolas" pitchFamily="49" charset="0"/>
              </a:rPr>
              <a:t>finally</a:t>
            </a:r>
          </a:p>
          <a:p>
            <a:pPr marL="182880" indent="0">
              <a:spcBef>
                <a:spcPts val="0"/>
              </a:spcBef>
              <a:buNone/>
            </a:pPr>
            <a:r>
              <a:rPr lang="en-US" sz="1750" dirty="0">
                <a:latin typeface="Consolas" pitchFamily="49" charset="0"/>
              </a:rPr>
              <a:t>  {</a:t>
            </a:r>
          </a:p>
          <a:p>
            <a:pPr marL="182880" indent="0">
              <a:spcBef>
                <a:spcPts val="0"/>
              </a:spcBef>
              <a:buNone/>
            </a:pPr>
            <a:r>
              <a:rPr lang="en-US" sz="1750" dirty="0">
                <a:latin typeface="Consolas" pitchFamily="49" charset="0"/>
              </a:rPr>
              <a:t>    idTable.closeScope();</a:t>
            </a:r>
          </a:p>
          <a:p>
            <a:pPr marL="182880" indent="0">
              <a:spcBef>
                <a:spcPts val="0"/>
              </a:spcBef>
              <a:buNone/>
            </a:pPr>
            <a:r>
              <a:rPr lang="en-US" sz="1750" dirty="0">
                <a:latin typeface="Consolas" pitchFamily="49" charset="0"/>
              </a:rPr>
              <a:t>  }</a:t>
            </a:r>
          </a:p>
          <a:p>
            <a:pPr marL="182880" indent="0">
              <a:spcBef>
                <a:spcPts val="0"/>
              </a:spcBef>
              <a:buNone/>
            </a:pPr>
            <a:endParaRPr lang="en-US" sz="1750" dirty="0">
              <a:latin typeface="Consolas" pitchFamily="49" charset="0"/>
            </a:endParaRPr>
          </a:p>
          <a:p>
            <a:pPr marL="182880" indent="0">
              <a:spcBef>
                <a:spcPts val="0"/>
              </a:spcBef>
              <a:buNone/>
            </a:pPr>
            <a:r>
              <a:rPr lang="en-US" sz="1750" dirty="0">
                <a:latin typeface="Consolas" pitchFamily="49" charset="0"/>
              </a:rPr>
              <a:t>match(</a:t>
            </a:r>
            <a:r>
              <a:rPr lang="en-US" sz="1750" dirty="0" err="1">
                <a:latin typeface="Consolas" pitchFamily="49" charset="0"/>
              </a:rPr>
              <a:t>Symbol.rightBrace</a:t>
            </a:r>
            <a:r>
              <a:rPr lang="en-US" sz="175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Symbol </a:t>
            </a:r>
            <a:r>
              <a:rPr lang="en-US" sz="1800" dirty="0" err="1">
                <a:latin typeface="Consolas" pitchFamily="49" charset="0"/>
                <a:cs typeface="Consolas" pitchFamily="49" charset="0"/>
              </a:rPr>
              <a:t>symbol</a:t>
            </a:r>
            <a:r>
              <a:rPr lang="en-US" sz="1800" dirty="0">
                <a:latin typeface="Consolas" pitchFamily="49" charset="0"/>
                <a:cs typeface="Consolas" pitchFamily="49" charset="0"/>
              </a:rPr>
              <a:t> = scanner.getSymbol();</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String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scanner.getText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IdType </a:t>
            </a:r>
            <a:r>
              <a:rPr lang="en-US" sz="1800" b="1" dirty="0" err="1">
                <a:latin typeface="Consolas" pitchFamily="49" charset="0"/>
                <a:cs typeface="Consolas" pitchFamily="49" charset="0"/>
              </a:rPr>
              <a:t>idType</a:t>
            </a:r>
            <a:r>
              <a:rPr lang="en-US" sz="1800" b="1" dirty="0">
                <a:latin typeface="Consolas" pitchFamily="49" charset="0"/>
                <a:cs typeface="Consolas" pitchFamily="49" charset="0"/>
              </a:rPr>
              <a:t>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scanner.getToken()</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p:cNvSpPr txBox="1"/>
          <p:nvPr/>
        </p:nvSpPr>
        <p:spPr>
          <a:xfrm>
            <a:off x="3083452" y="60006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Symbol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a:t>
            </a:r>
            <a:r>
              <a:rPr lang="en-US" sz="1800" b="1" dirty="0" err="1">
                <a:latin typeface="Consolas" pitchFamily="49" charset="0"/>
                <a:cs typeface="Consolas" pitchFamily="49" charset="0"/>
              </a:rPr>
              <a:t>getSymbol</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Symbol.dot).contains(symbol2))</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06918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parseVariableCommon</a:t>
            </a:r>
            <a:r>
              <a:rPr lang="en-US" sz="1750" dirty="0">
                <a:latin typeface="Consolas" panose="020B0609020204030204" pitchFamily="49" charset="0"/>
              </a:rPr>
              <a:t>() throws ...</a:t>
            </a:r>
          </a:p>
          <a:p>
            <a:pPr marL="91440" indent="0">
              <a:spcBef>
                <a:spcPts val="0"/>
              </a:spcBef>
              <a:buNone/>
            </a:pPr>
            <a:r>
              <a:rPr lang="en-US" sz="1750" dirty="0">
                <a:latin typeface="Consolas" panose="020B0609020204030204" pitchFamily="49" charset="0"/>
              </a:rPr>
              <a:t>  {</a:t>
            </a:r>
          </a:p>
          <a:p>
            <a:pPr marL="91440" indent="0">
              <a:spcBef>
                <a:spcPts val="0"/>
              </a:spcBef>
              <a:buNone/>
            </a:pPr>
            <a:r>
              <a:rPr lang="en-US" sz="1750" dirty="0">
                <a:latin typeface="Consolas" panose="020B0609020204030204" pitchFamily="49" charset="0"/>
              </a:rPr>
              <a:t>    Token </a:t>
            </a:r>
            <a:r>
              <a:rPr lang="en-US" sz="1750" dirty="0" err="1">
                <a:latin typeface="Consolas" panose="020B0609020204030204" pitchFamily="49" charset="0"/>
              </a:rPr>
              <a:t>idToken</a:t>
            </a:r>
            <a:r>
              <a:rPr lang="en-US" sz="1750" dirty="0">
                <a:latin typeface="Consolas" panose="020B0609020204030204" pitchFamily="49" charset="0"/>
              </a:rPr>
              <a:t> = scanner.getToken();</a:t>
            </a:r>
          </a:p>
          <a:p>
            <a:pPr marL="91440" indent="0">
              <a:spcBef>
                <a:spcPts val="0"/>
              </a:spcBef>
              <a:buNone/>
            </a:pPr>
            <a:r>
              <a:rPr lang="en-US" sz="1750" dirty="0">
                <a:latin typeface="Consolas" panose="020B0609020204030204" pitchFamily="49" charset="0"/>
              </a:rPr>
              <a:t>    match(Symbol.identifier);</a:t>
            </a:r>
          </a:p>
          <a:p>
            <a:pPr marL="91440" indent="0">
              <a:spcBef>
                <a:spcPts val="0"/>
              </a:spcBef>
              <a:buNone/>
            </a:pPr>
            <a:r>
              <a:rPr lang="en-US" sz="1750" dirty="0">
                <a:latin typeface="Consolas" panose="020B0609020204030204" pitchFamily="49" charset="0"/>
              </a:rPr>
              <a:t>    IdType </a:t>
            </a:r>
            <a:r>
              <a:rPr lang="en-US" sz="1750" dirty="0" err="1">
                <a:latin typeface="Consolas" panose="020B0609020204030204" pitchFamily="49" charset="0"/>
              </a:rPr>
              <a:t>idType</a:t>
            </a:r>
            <a:r>
              <a:rPr lang="en-US" sz="1750" dirty="0">
                <a:latin typeface="Consolas" panose="020B0609020204030204" pitchFamily="49" charset="0"/>
              </a:rPr>
              <a:t> = idTable.get(</a:t>
            </a:r>
            <a:r>
              <a:rPr lang="en-US" sz="1750" dirty="0" err="1">
                <a:latin typeface="Consolas" panose="020B0609020204030204" pitchFamily="49" charset="0"/>
              </a:rPr>
              <a:t>idToken.getText</a:t>
            </a:r>
            <a:r>
              <a:rPr lang="en-US" sz="1750" dirty="0">
                <a:latin typeface="Consolas" panose="020B0609020204030204" pitchFamily="49" charset="0"/>
              </a:rPr>
              <a:t>());</a:t>
            </a:r>
          </a:p>
          <a:p>
            <a:pPr marL="91440" indent="0">
              <a:spcBef>
                <a:spcPts val="0"/>
              </a:spcBef>
              <a:buNone/>
            </a:pPr>
            <a:endParaRPr lang="en-US" sz="1750" dirty="0">
              <a:latin typeface="Consolas" panose="020B0609020204030204" pitchFamily="49" charset="0"/>
            </a:endParaRPr>
          </a:p>
          <a:p>
            <a:pPr marL="91440" indent="0">
              <a:spcBef>
                <a:spcPts val="0"/>
              </a:spcBef>
              <a:buNone/>
            </a:pPr>
            <a:r>
              <a:rPr lang="en-US" sz="1750" dirty="0">
                <a:latin typeface="Consolas" panose="020B0609020204030204" pitchFamily="49" charset="0"/>
              </a:rPr>
              <a:t>    if (idType == null)</a:t>
            </a:r>
          </a:p>
          <a:p>
            <a:pPr marL="91440" indent="0">
              <a:spcBef>
                <a:spcPts val="0"/>
              </a:spcBef>
              <a:buNone/>
            </a:pPr>
            <a:r>
              <a:rPr lang="en-US" sz="1750" dirty="0">
                <a:latin typeface="Consolas" panose="020B0609020204030204" pitchFamily="49" charset="0"/>
              </a:rPr>
              <a:t>      {</a:t>
            </a:r>
          </a:p>
          <a:p>
            <a:pPr marL="91440" indent="0">
              <a:spcBef>
                <a:spcPts val="0"/>
              </a:spcBef>
              <a:buNone/>
            </a:pPr>
            <a:r>
              <a:rPr lang="en-US" sz="1750" dirty="0">
                <a:latin typeface="Consolas" panose="020B0609020204030204" pitchFamily="49" charset="0"/>
              </a:rPr>
              <a:t>        String </a:t>
            </a:r>
            <a:r>
              <a:rPr lang="en-US" sz="1750" dirty="0" err="1">
                <a:latin typeface="Consolas" panose="020B0609020204030204" pitchFamily="49" charset="0"/>
              </a:rPr>
              <a:t>errorMsg</a:t>
            </a:r>
            <a:r>
              <a:rPr lang="en-US" sz="1750" dirty="0">
                <a:latin typeface="Consolas" panose="020B0609020204030204" pitchFamily="49" charset="0"/>
              </a:rPr>
              <a:t> = "Identifier \"" + </a:t>
            </a:r>
            <a:r>
              <a:rPr lang="en-US" sz="1750" dirty="0" err="1">
                <a:latin typeface="Consolas" panose="020B0609020204030204" pitchFamily="49" charset="0"/>
              </a:rPr>
              <a:t>idToken</a:t>
            </a:r>
            <a:endParaRPr lang="en-US" sz="1750" dirty="0">
              <a:latin typeface="Consolas" panose="020B0609020204030204" pitchFamily="49" charset="0"/>
            </a:endParaRPr>
          </a:p>
          <a:p>
            <a:pPr marL="91440" indent="0">
              <a:spcBef>
                <a:spcPts val="0"/>
              </a:spcBef>
              <a:buNone/>
            </a:pPr>
            <a:r>
              <a:rPr lang="en-US" sz="1750" dirty="0">
                <a:latin typeface="Consolas" panose="020B0609020204030204" pitchFamily="49" charset="0"/>
              </a:rPr>
              <a:t>                        + "\" has not been declared.";</a:t>
            </a:r>
          </a:p>
          <a:p>
            <a:pPr marL="91440" indent="0">
              <a:spcBef>
                <a:spcPts val="0"/>
              </a:spcBef>
              <a:buNone/>
            </a:pPr>
            <a:r>
              <a:rPr lang="en-US" sz="1750" dirty="0">
                <a:latin typeface="Consolas" panose="020B0609020204030204" pitchFamily="49" charset="0"/>
              </a:rPr>
              <a:t>        throw error(</a:t>
            </a:r>
            <a:r>
              <a:rPr lang="en-US" sz="1750" dirty="0" err="1">
                <a:latin typeface="Consolas" panose="020B0609020204030204" pitchFamily="49" charset="0"/>
              </a:rPr>
              <a:t>idToken.getPosition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91440" indent="0">
              <a:spcBef>
                <a:spcPts val="0"/>
              </a:spcBef>
              <a:buNone/>
            </a:pPr>
            <a:r>
              <a:rPr lang="en-US" sz="1750" dirty="0">
                <a:latin typeface="Consolas" panose="020B0609020204030204" pitchFamily="49" charset="0"/>
              </a:rPr>
              <a:t>      }</a:t>
            </a:r>
          </a:p>
          <a:p>
            <a:pPr marL="91440" indent="0">
              <a:spcBef>
                <a:spcPts val="0"/>
              </a:spcBef>
              <a:buNone/>
            </a:pPr>
            <a:r>
              <a:rPr lang="en-US" sz="1750" dirty="0">
                <a:latin typeface="Consolas" panose="020B0609020204030204" pitchFamily="49" charset="0"/>
              </a:rPr>
              <a:t>    else if (idType != IdType.variableId)</a:t>
            </a:r>
          </a:p>
          <a:p>
            <a:pPr marL="91440" indent="0">
              <a:spcBef>
                <a:spcPts val="0"/>
              </a:spcBef>
              <a:buNone/>
            </a:pPr>
            <a:r>
              <a:rPr lang="en-US" sz="1750" dirty="0">
                <a:latin typeface="Consolas" panose="020B0609020204030204" pitchFamily="49" charset="0"/>
              </a:rPr>
              <a:t>      {</a:t>
            </a:r>
          </a:p>
          <a:p>
            <a:pPr marL="91440" indent="0">
              <a:spcBef>
                <a:spcPts val="0"/>
              </a:spcBef>
              <a:buNone/>
            </a:pPr>
            <a:r>
              <a:rPr lang="en-US" sz="1750" dirty="0">
                <a:latin typeface="Consolas" panose="020B0609020204030204" pitchFamily="49" charset="0"/>
              </a:rPr>
              <a:t>        String </a:t>
            </a:r>
            <a:r>
              <a:rPr lang="en-US" sz="1750" dirty="0" err="1">
                <a:latin typeface="Consolas" panose="020B0609020204030204" pitchFamily="49" charset="0"/>
              </a:rPr>
              <a:t>errorMsg</a:t>
            </a:r>
            <a:r>
              <a:rPr lang="en-US" sz="1750" dirty="0">
                <a:latin typeface="Consolas" panose="020B0609020204030204" pitchFamily="49" charset="0"/>
              </a:rPr>
              <a:t> = "Identifier \"" + </a:t>
            </a:r>
            <a:r>
              <a:rPr lang="en-US" sz="1750" dirty="0" err="1">
                <a:latin typeface="Consolas" panose="020B0609020204030204" pitchFamily="49" charset="0"/>
              </a:rPr>
              <a:t>idToken</a:t>
            </a:r>
            <a:endParaRPr lang="en-US" sz="1750" dirty="0">
              <a:latin typeface="Consolas" panose="020B0609020204030204" pitchFamily="49" charset="0"/>
            </a:endParaRPr>
          </a:p>
          <a:p>
            <a:pPr marL="91440" indent="0">
              <a:spcBef>
                <a:spcPts val="0"/>
              </a:spcBef>
              <a:buNone/>
            </a:pPr>
            <a:r>
              <a:rPr lang="en-US" sz="1750" dirty="0">
                <a:latin typeface="Consolas" panose="020B0609020204030204" pitchFamily="49" charset="0"/>
              </a:rPr>
              <a:t>                          + "\" is not a variable.";</a:t>
            </a:r>
          </a:p>
          <a:p>
            <a:pPr marL="91440" indent="0">
              <a:spcBef>
                <a:spcPts val="0"/>
              </a:spcBef>
              <a:buNone/>
            </a:pPr>
            <a:r>
              <a:rPr lang="en-US" sz="1750" dirty="0">
                <a:latin typeface="Consolas" panose="020B0609020204030204" pitchFamily="49" charset="0"/>
              </a:rPr>
              <a:t>        throw error(</a:t>
            </a:r>
            <a:r>
              <a:rPr lang="en-US" sz="1750" dirty="0" err="1">
                <a:latin typeface="Consolas" panose="020B0609020204030204" pitchFamily="49" charset="0"/>
              </a:rPr>
              <a:t>idToken.getPosition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9144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750" dirty="0">
                <a:latin typeface="Consolas" panose="020B0609020204030204" pitchFamily="49" charset="0"/>
              </a:rPr>
              <a:t>    while (scanner.getSymbol().</a:t>
            </a:r>
            <a:r>
              <a:rPr lang="en-US" sz="1750" dirty="0" err="1">
                <a:latin typeface="Consolas" panose="020B0609020204030204" pitchFamily="49" charset="0"/>
              </a:rPr>
              <a:t>isSelectorStarter</a:t>
            </a:r>
            <a:r>
              <a:rPr lang="en-US" sz="1750" dirty="0">
                <a:latin typeface="Consolas" panose="020B0609020204030204" pitchFamily="49" charset="0"/>
              </a:rPr>
              <a:t>())</a:t>
            </a:r>
          </a:p>
          <a:p>
            <a:pPr marL="91440" indent="0">
              <a:spcBef>
                <a:spcPts val="100"/>
              </a:spcBef>
              <a:buNone/>
            </a:pPr>
            <a:r>
              <a:rPr lang="en-US" sz="1750" dirty="0">
                <a:latin typeface="Consolas" panose="020B0609020204030204" pitchFamily="49" charset="0"/>
              </a:rPr>
              <a:t>      {</a:t>
            </a:r>
          </a:p>
          <a:p>
            <a:pPr marL="91440" indent="0">
              <a:spcBef>
                <a:spcPts val="100"/>
              </a:spcBef>
              <a:buNone/>
            </a:pPr>
            <a:r>
              <a:rPr lang="en-US" sz="1750" dirty="0">
                <a:latin typeface="Consolas" panose="020B0609020204030204" pitchFamily="49" charset="0"/>
              </a:rPr>
              <a:t>        if (scanner.getSymbol() == </a:t>
            </a:r>
            <a:r>
              <a:rPr lang="en-US" sz="1750" dirty="0" err="1">
                <a:latin typeface="Consolas" panose="020B0609020204030204" pitchFamily="49" charset="0"/>
              </a:rPr>
              <a:t>Symbol.leftBracket</a:t>
            </a:r>
            <a:r>
              <a:rPr lang="en-US" sz="1750" dirty="0">
                <a:latin typeface="Consolas" panose="020B0609020204030204" pitchFamily="49" charset="0"/>
              </a:rPr>
              <a:t>)</a:t>
            </a:r>
          </a:p>
          <a:p>
            <a:pPr marL="9144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parseIndexExpr</a:t>
            </a:r>
            <a:r>
              <a:rPr lang="en-US" sz="1750" dirty="0">
                <a:latin typeface="Consolas" panose="020B0609020204030204" pitchFamily="49" charset="0"/>
              </a:rPr>
              <a:t>();</a:t>
            </a:r>
          </a:p>
          <a:p>
            <a:pPr marL="91440" indent="0">
              <a:spcBef>
                <a:spcPts val="100"/>
              </a:spcBef>
              <a:buNone/>
            </a:pPr>
            <a:r>
              <a:rPr lang="en-US" sz="1750" dirty="0">
                <a:latin typeface="Consolas" panose="020B0609020204030204" pitchFamily="49" charset="0"/>
              </a:rPr>
              <a:t>        else if (scanner.getSymbol() == Symbol.dot)</a:t>
            </a:r>
          </a:p>
          <a:p>
            <a:pPr marL="9144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parseFieldExpr</a:t>
            </a:r>
            <a:r>
              <a:rPr lang="en-US" sz="1750" dirty="0">
                <a:latin typeface="Consolas" panose="020B0609020204030204" pitchFamily="49" charset="0"/>
              </a:rPr>
              <a:t>();</a:t>
            </a:r>
          </a:p>
          <a:p>
            <a:pPr marL="91440" indent="0">
              <a:spcBef>
                <a:spcPts val="100"/>
              </a:spcBef>
              <a:buNone/>
            </a:pPr>
            <a:r>
              <a:rPr lang="en-US" sz="1750" dirty="0">
                <a:latin typeface="Consolas" panose="020B0609020204030204" pitchFamily="49" charset="0"/>
              </a:rPr>
              <a:t>      }</a:t>
            </a:r>
          </a:p>
          <a:p>
            <a:pPr marL="91440" indent="0">
              <a:spcBef>
                <a:spcPts val="10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18288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StandardCharsets.UTF_8));</a:t>
            </a:r>
          </a:p>
          <a:p>
            <a:pPr marL="182880" indent="0">
              <a:spcBef>
                <a:spcPts val="200"/>
              </a:spcBef>
              <a:buNone/>
            </a:pPr>
            <a:r>
              <a:rPr lang="en-US" sz="1800" dirty="0">
                <a:latin typeface="Consolas" panose="020B0609020204030204" pitchFamily="49" charset="0"/>
              </a:rPr>
              <a:t>var source  = new Source(reader);</a:t>
            </a:r>
          </a:p>
          <a:p>
            <a:pPr marL="18288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7801</TotalTime>
  <Words>6593</Words>
  <Application>Microsoft Office PowerPoint</Application>
  <PresentationFormat>On-screen Show (4:3)</PresentationFormat>
  <Paragraphs>1009</Paragraphs>
  <Slides>76</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Consolas</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Recursive Descent Parsing Refinement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327</cp:revision>
  <cp:lastPrinted>2022-08-02T18:35:40Z</cp:lastPrinted>
  <dcterms:created xsi:type="dcterms:W3CDTF">2005-01-12T21:47:45Z</dcterms:created>
  <dcterms:modified xsi:type="dcterms:W3CDTF">2023-06-12T13:18:51Z</dcterms:modified>
</cp:coreProperties>
</file>