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2" r:id="rId8"/>
    <p:sldId id="276" r:id="rId9"/>
    <p:sldId id="258" r:id="rId10"/>
    <p:sldId id="259" r:id="rId11"/>
    <p:sldId id="269" r:id="rId12"/>
    <p:sldId id="260" r:id="rId13"/>
    <p:sldId id="277" r:id="rId14"/>
    <p:sldId id="262" r:id="rId15"/>
    <p:sldId id="263" r:id="rId16"/>
    <p:sldId id="275" r:id="rId17"/>
    <p:sldId id="270" r:id="rId18"/>
    <p:sldId id="274" r:id="rId19"/>
    <p:sldId id="271"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4" autoAdjust="0"/>
    <p:restoredTop sz="97055" autoAdjust="0"/>
  </p:normalViewPr>
  <p:slideViewPr>
    <p:cSldViewPr>
      <p:cViewPr varScale="1">
        <p:scale>
          <a:sx n="73" d="100"/>
          <a:sy n="73" d="100"/>
        </p:scale>
        <p:origin x="8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anose="020B0609020204030204" pitchFamily="49" charset="0"/>
                <a:cs typeface="Consolas" pitchFamily="49" charset="0"/>
              </a:rPr>
              <a:t>private </a:t>
            </a:r>
            <a:r>
              <a:rPr lang="en-US" sz="2000" dirty="0" err="1">
                <a:latin typeface="Consolas" panose="020B0609020204030204" pitchFamily="49" charset="0"/>
                <a:cs typeface="Consolas" pitchFamily="49" charset="0"/>
              </a:rPr>
              <a:t>InitialDecl</a:t>
            </a:r>
            <a:r>
              <a:rPr lang="en-US" sz="2000" dirty="0">
                <a:latin typeface="Consolas" pitchFamily="49" charset="0"/>
                <a:cs typeface="Consolas" pitchFamily="49" charset="0"/>
              </a:rPr>
              <a:t> parseArrayTypeDecl()</a:t>
            </a:r>
          </a:p>
          <a:p>
            <a:r>
              <a:rPr lang="en-US" sz="2000" dirty="0">
                <a:latin typeface="Consolas" pitchFamily="49" charset="0"/>
                <a:cs typeface="Consolas" pitchFamily="49" charset="0"/>
              </a:rPr>
              <a:t>private Type </a:t>
            </a:r>
            <a:r>
              <a:rPr lang="en-US" sz="2000" dirty="0" err="1">
                <a:latin typeface="Consolas" panose="020B0609020204030204"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anose="020B0609020204030204" pitchFamily="49" charset="0"/>
                <a:cs typeface="Consolas" pitchFamily="49" charset="0"/>
              </a:rPr>
              <a:t>parseVariable</a:t>
            </a:r>
            <a:r>
              <a:rPr lang="en-US" sz="2000" dirty="0">
                <a:latin typeface="Consolas" panose="020B0609020204030204" pitchFamily="49" charset="0"/>
                <a:cs typeface="Consolas" pitchFamily="49" charset="0"/>
              </a:rPr>
              <a:t>()</a:t>
            </a:r>
          </a:p>
          <a:p>
            <a:endParaRPr lang="fr-FR" sz="2000" dirty="0">
              <a:latin typeface="Consolas" panose="020B0609020204030204" pitchFamily="49" charset="0"/>
            </a:endParaRPr>
          </a:p>
          <a:p>
            <a:endParaRPr lang="en-US" sz="2000" dirty="0">
              <a:latin typeface="Consolas" panose="020B0609020204030204"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p:cNvGrpSpPr/>
          <p:nvPr/>
        </p:nvGrpSpPr>
        <p:grpSpPr>
          <a:xfrm>
            <a:off x="1524000" y="1905000"/>
            <a:ext cx="5990491" cy="3513182"/>
            <a:chOff x="1459515" y="1962192"/>
            <a:chExt cx="5990491" cy="3513182"/>
          </a:xfrm>
        </p:grpSpPr>
        <p:sp>
          <p:nvSpPr>
            <p:cNvPr id="11269" name="Text Box 4"/>
            <p:cNvSpPr txBox="1">
              <a:spLocks noChangeArrowheads="1"/>
            </p:cNvSpPr>
            <p:nvPr/>
          </p:nvSpPr>
          <p:spPr bwMode="auto">
            <a:xfrm>
              <a:off x="3059580" y="1977581"/>
              <a:ext cx="634789"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AST</a:t>
              </a:r>
            </a:p>
          </p:txBody>
        </p:sp>
        <p:sp>
          <p:nvSpPr>
            <p:cNvPr id="11271" name="Rectangle 6"/>
            <p:cNvSpPr>
              <a:spLocks noChangeArrowheads="1"/>
            </p:cNvSpPr>
            <p:nvPr/>
          </p:nvSpPr>
          <p:spPr bwMode="auto">
            <a:xfrm>
              <a:off x="1632672" y="2981811"/>
              <a:ext cx="1352935"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Declaration</a:t>
              </a:r>
            </a:p>
          </p:txBody>
        </p:sp>
        <p:sp>
          <p:nvSpPr>
            <p:cNvPr id="11277" name="Rectangle 13"/>
            <p:cNvSpPr>
              <a:spLocks noChangeArrowheads="1"/>
            </p:cNvSpPr>
            <p:nvPr/>
          </p:nvSpPr>
          <p:spPr bwMode="auto">
            <a:xfrm>
              <a:off x="3768343" y="2981811"/>
              <a:ext cx="1327286"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Expression</a:t>
              </a:r>
            </a:p>
          </p:txBody>
        </p:sp>
        <p:cxnSp>
          <p:nvCxnSpPr>
            <p:cNvPr id="11281" name="AutoShape 18"/>
            <p:cNvCxnSpPr>
              <a:cxnSpLocks noChangeShapeType="1"/>
              <a:stCxn id="11271" idx="0"/>
              <a:endCxn id="19" idx="3"/>
            </p:cNvCxnSpPr>
            <p:nvPr/>
          </p:nvCxnSpPr>
          <p:spPr bwMode="auto">
            <a:xfrm rot="5400000" flipH="1" flipV="1">
              <a:off x="2609750" y="2214587"/>
              <a:ext cx="466614" cy="1067835"/>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19" idx="3"/>
            </p:cNvCxnSpPr>
            <p:nvPr/>
          </p:nvCxnSpPr>
          <p:spPr bwMode="auto">
            <a:xfrm rot="16200000" flipV="1">
              <a:off x="3671174" y="2220998"/>
              <a:ext cx="466614" cy="1055011"/>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3924379" y="4067475"/>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cxnSp>
          <p:nvCxnSpPr>
            <p:cNvPr id="11290" name="AutoShape 28"/>
            <p:cNvCxnSpPr>
              <a:cxnSpLocks noChangeShapeType="1"/>
              <a:stCxn id="11286" idx="0"/>
              <a:endCxn id="22" idx="3"/>
            </p:cNvCxnSpPr>
            <p:nvPr/>
          </p:nvCxnSpPr>
          <p:spPr bwMode="auto">
            <a:xfrm flipV="1">
              <a:off x="4431986" y="3511113"/>
              <a:ext cx="1" cy="556362"/>
            </a:xfrm>
            <a:prstGeom prst="straightConnector1">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1716029" y="4067475"/>
              <a:ext cx="1186222"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err="1">
                  <a:latin typeface="+mn-lt"/>
                </a:rPr>
                <a:t>InitialDecl</a:t>
              </a:r>
              <a:endParaRPr lang="en-US" sz="1800" i="1" dirty="0">
                <a:latin typeface="+mn-lt"/>
              </a:endParaRPr>
            </a:p>
          </p:txBody>
        </p:sp>
        <p:cxnSp>
          <p:nvCxnSpPr>
            <p:cNvPr id="32" name="Elbow Connector 31"/>
            <p:cNvCxnSpPr>
              <a:stCxn id="30" idx="0"/>
              <a:endCxn id="20" idx="3"/>
            </p:cNvCxnSpPr>
            <p:nvPr/>
          </p:nvCxnSpPr>
          <p:spPr bwMode="auto">
            <a:xfrm flipV="1">
              <a:off x="2309140" y="3510516"/>
              <a:ext cx="0" cy="556959"/>
            </a:xfrm>
            <a:prstGeom prst="straightConnector1">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59515" y="5105400"/>
              <a:ext cx="1699248"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ArrayTypeDecl</a:t>
              </a:r>
              <a:endParaRPr lang="en-US" sz="1800" dirty="0">
                <a:latin typeface="+mn-lt"/>
              </a:endParaRPr>
            </a:p>
          </p:txBody>
        </p:sp>
        <p:cxnSp>
          <p:nvCxnSpPr>
            <p:cNvPr id="36" name="Elbow Connector 35"/>
            <p:cNvCxnSpPr>
              <a:stCxn id="33" idx="0"/>
              <a:endCxn id="21" idx="3"/>
            </p:cNvCxnSpPr>
            <p:nvPr/>
          </p:nvCxnSpPr>
          <p:spPr bwMode="auto">
            <a:xfrm flipV="1">
              <a:off x="2309139" y="4600562"/>
              <a:ext cx="2" cy="504838"/>
            </a:xfrm>
            <a:prstGeom prst="straightConnector1">
              <a:avLst/>
            </a:prstGeom>
            <a:noFill/>
            <a:ln w="9525">
              <a:solidFill>
                <a:schemeClr val="tx1"/>
              </a:solidFill>
              <a:miter lim="800000"/>
              <a:headEnd/>
              <a:tailEnd type="none" w="lg" len="lg"/>
            </a:ln>
          </p:spPr>
        </p:cxnSp>
        <p:sp>
          <p:nvSpPr>
            <p:cNvPr id="26" name="Rectangle 13"/>
            <p:cNvSpPr>
              <a:spLocks noChangeArrowheads="1"/>
            </p:cNvSpPr>
            <p:nvPr/>
          </p:nvSpPr>
          <p:spPr bwMode="auto">
            <a:xfrm>
              <a:off x="6488139" y="1962192"/>
              <a:ext cx="686150"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latin typeface="+mn-lt"/>
                </a:rPr>
                <a:t>Type</a:t>
              </a:r>
            </a:p>
          </p:txBody>
        </p:sp>
        <p:sp>
          <p:nvSpPr>
            <p:cNvPr id="27" name="Text Box 24"/>
            <p:cNvSpPr txBox="1">
              <a:spLocks noChangeArrowheads="1"/>
            </p:cNvSpPr>
            <p:nvPr/>
          </p:nvSpPr>
          <p:spPr bwMode="auto">
            <a:xfrm>
              <a:off x="6212423" y="2997200"/>
              <a:ext cx="1237583"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a:t>
              </a:r>
              <a:endParaRPr lang="en-US" sz="1800" dirty="0">
                <a:latin typeface="+mn-lt"/>
              </a:endParaRPr>
            </a:p>
          </p:txBody>
        </p:sp>
        <p:cxnSp>
          <p:nvCxnSpPr>
            <p:cNvPr id="28" name="AutoShape 28"/>
            <p:cNvCxnSpPr>
              <a:cxnSpLocks noChangeShapeType="1"/>
              <a:stCxn id="27" idx="0"/>
              <a:endCxn id="23" idx="3"/>
            </p:cNvCxnSpPr>
            <p:nvPr/>
          </p:nvCxnSpPr>
          <p:spPr bwMode="auto">
            <a:xfrm flipV="1">
              <a:off x="6831215" y="2498652"/>
              <a:ext cx="0" cy="498548"/>
            </a:xfrm>
            <a:prstGeom prst="straightConnector1">
              <a:avLst/>
            </a:prstGeom>
            <a:noFill/>
            <a:ln w="9525">
              <a:solidFill>
                <a:schemeClr val="tx1"/>
              </a:solidFill>
              <a:miter lim="800000"/>
              <a:headEnd/>
              <a:tailEnd type="none" w="lg" len="lg"/>
            </a:ln>
          </p:spPr>
        </p:cxnSp>
        <p:sp>
          <p:nvSpPr>
            <p:cNvPr id="19" name="Isosceles Triangle 18"/>
            <p:cNvSpPr/>
            <p:nvPr/>
          </p:nvSpPr>
          <p:spPr bwMode="auto">
            <a:xfrm>
              <a:off x="3288236" y="236220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0" name="Isosceles Triangle 19"/>
            <p:cNvSpPr/>
            <p:nvPr/>
          </p:nvSpPr>
          <p:spPr bwMode="auto">
            <a:xfrm>
              <a:off x="2220401" y="335751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1" name="Isosceles Triangle 20"/>
            <p:cNvSpPr/>
            <p:nvPr/>
          </p:nvSpPr>
          <p:spPr bwMode="auto">
            <a:xfrm>
              <a:off x="2220402" y="444756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Isosceles Triangle 21"/>
            <p:cNvSpPr/>
            <p:nvPr/>
          </p:nvSpPr>
          <p:spPr bwMode="auto">
            <a:xfrm>
              <a:off x="4343248" y="335811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Isosceles Triangle 22"/>
            <p:cNvSpPr/>
            <p:nvPr/>
          </p:nvSpPr>
          <p:spPr bwMode="auto">
            <a:xfrm>
              <a:off x="6742476" y="234565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ArrayType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int </a:t>
            </a:r>
            <a:r>
              <a:rPr lang="en-US" sz="1800" dirty="0" err="1">
                <a:latin typeface="Consolas" panose="020B0609020204030204" pitchFamily="49" charset="0"/>
              </a:rPr>
              <a:t>numElements</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Type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elementType.getSize</a:t>
            </a:r>
            <a:r>
              <a:rPr lang="en-US" sz="1800" b="1" dirty="0">
                <a:latin typeface="Consolas" panose="020B0609020204030204" pitchFamily="49" charset="0"/>
              </a:rPr>
              <a: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this.elementType</a:t>
            </a:r>
            <a:r>
              <a:rPr lang="en-US" sz="1800" dirty="0">
                <a:latin typeface="Consolas" panose="020B0609020204030204" pitchFamily="49" charset="0"/>
              </a:rPr>
              <a:t> =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4572000" y="3631376"/>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7467600" y="2675313"/>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V="1">
            <a:off x="7646880" y="2758441"/>
            <a:ext cx="3600" cy="1072990"/>
          </a:xfrm>
          <a:prstGeom prst="bentConnector3">
            <a:avLst>
              <a:gd name="adj1" fmla="val 64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endParaRPr lang="en-US" sz="1800" dirty="0">
              <a:latin typeface="Consolas" pitchFamily="49" charset="0"/>
              <a:cs typeface="Consolas" pitchFamily="49" charset="0"/>
            </a:endParaRP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15</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21513"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Tree>
    <p:extLst>
      <p:ext uri="{BB962C8B-B14F-4D97-AF65-F5344CB8AC3E}">
        <p14:creationId xmlns:p14="http://schemas.microsoft.com/office/powerpoint/2010/main" val="4053259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T is 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arrayType.getElementType</a:t>
            </a:r>
            <a:r>
              <a:rPr lang="en-US" dirty="0">
                <a:latin typeface="Consolas" panose="020B0609020204030204" pitchFamily="49" charset="0"/>
              </a:rPr>
              <a:t>().</a:t>
            </a:r>
            <a:r>
              <a:rPr lang="en-US" dirty="0" err="1">
                <a:latin typeface="Consolas" panose="020B0609020204030204" pitchFamily="49" charset="0"/>
              </a:rPr>
              <a:t>getSize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arrayType.getElementType</a:t>
            </a:r>
            <a:r>
              <a:rPr lang="en-US" dirty="0">
                <a:latin typeface="Consolas" panose="020B0609020204030204" pitchFamily="49" charset="0"/>
              </a:rPr>
              <a:t>();</a:t>
            </a: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r>
              <a:rPr lang="en-US" dirty="0"/>
              <a:t>An array type declaration specifies</a:t>
            </a:r>
          </a:p>
          <a:p>
            <a:pPr lvl="1"/>
            <a:r>
              <a:rPr lang="en-US" dirty="0"/>
              <a:t>the array type name (an identifier)</a:t>
            </a:r>
          </a:p>
          <a:p>
            <a:pPr lvl="1"/>
            <a:r>
              <a:rPr lang="en-US" dirty="0"/>
              <a:t>the number of elements in the array, which must be an integer literal or constant</a:t>
            </a:r>
          </a:p>
          <a:p>
            <a:pPr lvl="1"/>
            <a:r>
              <a:rPr lang="en-US" dirty="0"/>
              <a:t>the type of the elements in the array</a:t>
            </a:r>
          </a:p>
          <a:p>
            <a:r>
              <a:rPr lang="en-US" dirty="0"/>
              <a:t>Example</a:t>
            </a:r>
          </a:p>
          <a:p>
            <a:pPr lvl="1">
              <a:buFontTx/>
              <a:buNone/>
            </a:pPr>
            <a:r>
              <a:rPr lang="en-US" sz="1800" dirty="0">
                <a:latin typeface="Consolas" pitchFamily="49" charset="0"/>
                <a:cs typeface="Consolas" pitchFamily="49" charset="0"/>
              </a:rPr>
              <a:t>type T1 = array[100] of Integer;</a:t>
            </a:r>
          </a:p>
          <a:p>
            <a:pPr lvl="1">
              <a:buFontTx/>
              <a:buNone/>
            </a:pPr>
            <a:r>
              <a:rPr lang="en-US" sz="1800" dirty="0">
                <a:latin typeface="Consolas" pitchFamily="49" charset="0"/>
                <a:cs typeface="Consolas" pitchFamily="49" charset="0"/>
              </a:rPr>
              <a:t>type T2 = array[10] of T1;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Arrays</a:t>
            </a:r>
          </a:p>
        </p:txBody>
      </p:sp>
      <p:sp>
        <p:nvSpPr>
          <p:cNvPr id="4099" name="Content Placeholder 2"/>
          <p:cNvSpPr>
            <a:spLocks noGrp="1"/>
          </p:cNvSpPr>
          <p:nvPr>
            <p:ph idx="1"/>
          </p:nvPr>
        </p:nvSpPr>
        <p:spPr>
          <a:xfrm>
            <a:off x="458787" y="1363663"/>
            <a:ext cx="8321040" cy="4935537"/>
          </a:xfrm>
        </p:spPr>
        <p:txBody>
          <a:bodyPr/>
          <a:lstStyle/>
          <a:p>
            <a:r>
              <a:rPr lang="en-US" dirty="0"/>
              <a:t>To create array objects, you must first declare an array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T1 = array[100] of Integer;</a:t>
            </a:r>
          </a:p>
          <a:p>
            <a:pPr lvl="1">
              <a:spcBef>
                <a:spcPts val="200"/>
              </a:spcBef>
              <a:buFontTx/>
              <a:buNone/>
            </a:pPr>
            <a:r>
              <a:rPr lang="en-US" sz="1800" dirty="0">
                <a:latin typeface="Consolas" pitchFamily="49" charset="0"/>
                <a:cs typeface="Consolas" pitchFamily="49" charset="0"/>
              </a:rPr>
              <a:t>type T2 = array[10] of T1;</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  // contains 100 integers; indexed from 0 to 99</a:t>
            </a:r>
          </a:p>
          <a:p>
            <a:pPr lvl="1">
              <a:spcBef>
                <a:spcPts val="200"/>
              </a:spcBef>
              <a:buFontTx/>
              <a:buNone/>
            </a:pPr>
            <a:r>
              <a:rPr lang="en-US" sz="1800" dirty="0">
                <a:latin typeface="Consolas" pitchFamily="49" charset="0"/>
                <a:cs typeface="Consolas" pitchFamily="49" charset="0"/>
              </a:rPr>
              <a:t>var a2 : T2;  // contains 10 arrays of integers;</a:t>
            </a:r>
          </a:p>
          <a:p>
            <a:pPr lvl="1">
              <a:spcBef>
                <a:spcPts val="200"/>
              </a:spcBef>
              <a:buFontTx/>
              <a:buNone/>
            </a:pPr>
            <a:r>
              <a:rPr lang="en-US" sz="1800" dirty="0">
                <a:latin typeface="Consolas" pitchFamily="49" charset="0"/>
                <a:cs typeface="Consolas" pitchFamily="49" charset="0"/>
              </a:rPr>
              <a:t>              // indexed from 0 to 9</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a1[0]     // the integer at index 0 of a1 (the first integer)</a:t>
            </a:r>
          </a:p>
          <a:p>
            <a:pPr lvl="1">
              <a:spcBef>
                <a:spcPts val="200"/>
              </a:spcBef>
              <a:buFontTx/>
              <a:buNone/>
            </a:pPr>
            <a:r>
              <a:rPr lang="en-US" sz="1800" dirty="0">
                <a:latin typeface="Consolas" pitchFamily="49" charset="0"/>
                <a:cs typeface="Consolas" pitchFamily="49" charset="0"/>
              </a:rPr>
              <a:t>a2[3]     // the array at index 3 of a2 (the fourth array)</a:t>
            </a:r>
          </a:p>
          <a:p>
            <a:pPr lvl="1">
              <a:spcBef>
                <a:spcPts val="200"/>
              </a:spcBef>
              <a:buFontTx/>
              <a:buNone/>
            </a:pPr>
            <a:r>
              <a:rPr lang="en-US" sz="1800" dirty="0">
                <a:latin typeface="Consolas" pitchFamily="49" charset="0"/>
                <a:cs typeface="Consolas" pitchFamily="49" charset="0"/>
              </a:rPr>
              <a:t>a2[4][3]  // the integer at index 3 of the array</a:t>
            </a:r>
          </a:p>
          <a:p>
            <a:pPr lvl="1">
              <a:spcBef>
                <a:spcPts val="200"/>
              </a:spcBef>
              <a:buFontTx/>
              <a:buNone/>
            </a:pPr>
            <a:r>
              <a:rPr lang="en-US" sz="1800" dirty="0">
                <a:latin typeface="Consolas" pitchFamily="49" charset="0"/>
                <a:cs typeface="Consolas" pitchFamily="49" charset="0"/>
              </a:rPr>
              <a:t>          // at index 4 of a2</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Array objects in CPRL are considered to have the same type only if they have the same type name.  Thus, two distinct array type declarations are considered different even though they may be structurally identical.  This is referred to as “name equivalence” of types.</a:t>
            </a:r>
          </a:p>
          <a:p>
            <a:r>
              <a:rPr lang="en-US" dirty="0"/>
              <a:t>Two array objects with the same type are assignment compatible.  Two array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p:txBody>
          <a:bodyPr tIns="91440"/>
          <a:lstStyle/>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type Row    = array[</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of Integer;</a:t>
            </a:r>
          </a:p>
          <a:p>
            <a:pPr marL="274320" lvl="1" indent="0">
              <a:spcBef>
                <a:spcPts val="200"/>
              </a:spcBef>
              <a:buNone/>
            </a:pPr>
            <a:r>
              <a:rPr lang="en-US" sz="1800" dirty="0">
                <a:latin typeface="Consolas" pitchFamily="49" charset="0"/>
                <a:cs typeface="Consolas" pitchFamily="49" charset="0"/>
              </a:rPr>
              <a:t>type Matrix = array[</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of Row;   // 10x10 matrix</a:t>
            </a:r>
          </a:p>
          <a:p>
            <a:pPr marL="274320" lvl="1" indent="0">
              <a:spcBef>
                <a:spcPts val="200"/>
              </a:spcBef>
              <a:buNone/>
            </a:pPr>
            <a:r>
              <a:rPr lang="en-US" sz="1800" dirty="0">
                <a:latin typeface="Consolas" pitchFamily="49" charset="0"/>
                <a:cs typeface="Consolas" pitchFamily="49" charset="0"/>
              </a:rPr>
              <a:t>                                       // of integers</a:t>
            </a:r>
          </a:p>
          <a:p>
            <a:pPr marL="274320" lvl="1" indent="0">
              <a:spcBef>
                <a:spcPts val="200"/>
              </a:spcBef>
              <a:buNone/>
            </a:pPr>
            <a:r>
              <a:rPr lang="en-US" sz="1800" dirty="0">
                <a:latin typeface="Consolas" pitchFamily="49" charset="0"/>
                <a:cs typeface="Consolas" pitchFamily="49" charset="0"/>
              </a:rPr>
              <a:t>type T      = array[10] of Integer;</a:t>
            </a:r>
          </a:p>
          <a:p>
            <a:pPr marL="274320" lvl="1" indent="0">
              <a:spcBef>
                <a:spcPts val="200"/>
              </a:spcBef>
              <a:buNone/>
            </a:pPr>
            <a:r>
              <a:rPr lang="en-US" sz="1800" dirty="0">
                <a:latin typeface="Consolas" pitchFamily="49" charset="0"/>
                <a:cs typeface="Consolas" pitchFamily="49" charset="0"/>
              </a:rPr>
              <a:t>var r1, r2 : Row;      // r1 and r2 have the same type</a:t>
            </a:r>
          </a:p>
          <a:p>
            <a:pPr marL="274320" lvl="1" indent="0">
              <a:spcBef>
                <a:spcPts val="200"/>
              </a:spcBef>
              <a:buNone/>
            </a:pPr>
            <a:r>
              <a:rPr lang="en-US" sz="1800" dirty="0">
                <a:latin typeface="Consolas" pitchFamily="49" charset="0"/>
                <a:cs typeface="Consolas" pitchFamily="49" charset="0"/>
              </a:rPr>
              <a:t>var m1, m2 : Matrix;   // m1 and m2 have the same type</a:t>
            </a:r>
          </a:p>
          <a:p>
            <a:pPr marL="274320" lvl="1" indent="0">
              <a:spcBef>
                <a:spcPts val="200"/>
              </a:spcBef>
              <a:buNone/>
            </a:pPr>
            <a:r>
              <a:rPr lang="en-US" sz="1800" dirty="0">
                <a:latin typeface="Consolas" pitchFamily="49" charset="0"/>
                <a:cs typeface="Consolas" pitchFamily="49" charset="0"/>
              </a:rPr>
              <a:t>var t : T;</a:t>
            </a:r>
          </a:p>
          <a:p>
            <a:pPr marL="274320" lvl="1" indent="0">
              <a:spcBef>
                <a:spcPts val="200"/>
              </a:spcBef>
              <a:buNone/>
            </a:pPr>
            <a:r>
              <a:rPr lang="en-US" sz="1800" dirty="0">
                <a:latin typeface="Consolas" pitchFamily="49" charset="0"/>
                <a:cs typeface="Consolas" pitchFamily="49" charset="0"/>
              </a:rPr>
              <a:t>...</a:t>
            </a:r>
          </a:p>
          <a:p>
            <a:pPr marL="274320" lvl="1" indent="0">
              <a:spcBef>
                <a:spcPts val="200"/>
              </a:spcBef>
              <a:buNone/>
            </a:pPr>
            <a:r>
              <a:rPr lang="en-US" sz="1800" dirty="0">
                <a:latin typeface="Consolas" pitchFamily="49" charset="0"/>
                <a:cs typeface="Consolas" pitchFamily="49" charset="0"/>
              </a:rPr>
              <a:t>r1 := r2;             // legal assignment (same types)</a:t>
            </a:r>
          </a:p>
          <a:p>
            <a:pPr marL="274320" lvl="1" indent="0">
              <a:spcBef>
                <a:spcPts val="200"/>
              </a:spcBef>
              <a:buNone/>
            </a:pPr>
            <a:r>
              <a:rPr lang="en-US" sz="1800" dirty="0">
                <a:latin typeface="Consolas" pitchFamily="49" charset="0"/>
                <a:cs typeface="Consolas" pitchFamily="49" charset="0"/>
              </a:rPr>
              <a:t>m1 := m2;             // legal assignment (same types)</a:t>
            </a:r>
          </a:p>
          <a:p>
            <a:pPr marL="274320" lvl="1" indent="0">
              <a:spcBef>
                <a:spcPts val="200"/>
              </a:spcBef>
              <a:buNone/>
            </a:pPr>
            <a:r>
              <a:rPr lang="en-US" sz="1800" dirty="0">
                <a:latin typeface="Consolas" pitchFamily="49" charset="0"/>
                <a:cs typeface="Consolas" pitchFamily="49" charset="0"/>
              </a:rPr>
              <a:t>r1 := t;              // *** Illegal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6" name="TextBox 5">
            <a:extLst>
              <a:ext uri="{FF2B5EF4-FFF2-40B4-BE49-F238E27FC236}">
                <a16:creationId xmlns:a16="http://schemas.microsoft.com/office/drawing/2014/main" id="{D81148EE-F977-B3D3-5444-D47E976FF2AB}"/>
              </a:ext>
            </a:extLst>
          </p:cNvPr>
          <p:cNvSpPr txBox="1"/>
          <p:nvPr/>
        </p:nvSpPr>
        <p:spPr>
          <a:xfrm>
            <a:off x="1593653" y="5486400"/>
            <a:ext cx="5956695" cy="738664"/>
          </a:xfrm>
          <a:prstGeom prst="rect">
            <a:avLst/>
          </a:prstGeom>
          <a:noFill/>
          <a:ln>
            <a:solidFill>
              <a:schemeClr val="tx1"/>
            </a:solidFill>
          </a:ln>
        </p:spPr>
        <p:txBody>
          <a:bodyPr wrap="none" rtlCol="0">
            <a:spAutoFit/>
          </a:bodyPr>
          <a:lstStyle/>
          <a:p>
            <a:pPr algn="l"/>
            <a:r>
              <a:rPr lang="en-US" sz="2100" dirty="0"/>
              <a:t>The assignment </a:t>
            </a:r>
            <a:r>
              <a:rPr lang="en-US" sz="2100" dirty="0">
                <a:latin typeface="Consolas" panose="020B0609020204030204" pitchFamily="49" charset="0"/>
              </a:rPr>
              <a:t>r1 := t</a:t>
            </a:r>
            <a:r>
              <a:rPr lang="en-US" sz="2100" dirty="0"/>
              <a:t> is illegal in CPRL even</a:t>
            </a:r>
          </a:p>
          <a:p>
            <a:pPr algn="l"/>
            <a:r>
              <a:rPr lang="en-US" sz="2100" dirty="0"/>
              <a:t>though </a:t>
            </a:r>
            <a:r>
              <a:rPr lang="en-US" sz="2100" dirty="0">
                <a:latin typeface="Consolas" panose="020B0609020204030204" pitchFamily="49" charset="0"/>
              </a:rPr>
              <a:t>r1</a:t>
            </a:r>
            <a:r>
              <a:rPr lang="en-US" sz="2100" dirty="0"/>
              <a:t> and </a:t>
            </a:r>
            <a:r>
              <a:rPr lang="en-US" sz="2100" dirty="0">
                <a:latin typeface="Consolas" panose="020B0609020204030204" pitchFamily="49" charset="0"/>
              </a:rPr>
              <a:t>t</a:t>
            </a:r>
            <a:r>
              <a:rPr lang="en-US" sz="2100" dirty="0"/>
              <a:t> are both arrays of </a:t>
            </a:r>
            <a:r>
              <a:rPr lang="en-US" sz="2100" dirty="0">
                <a:latin typeface="Consolas" panose="020B0609020204030204" pitchFamily="49" charset="0"/>
              </a:rPr>
              <a:t>10</a:t>
            </a:r>
            <a:r>
              <a:rPr lang="en-US" sz="21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dirty="0"/>
              <a:t>(Java 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a:latin typeface="Consolas" pitchFamily="49" charset="0"/>
                <a:cs typeface="Consolas" pitchFamily="49" charset="0"/>
              </a:rPr>
              <a:t> ) </a:t>
            </a:r>
            <a:r>
              <a:rPr lang="en-US" sz="1800" dirty="0">
                <a:latin typeface="Consolas" pitchFamily="49" charset="0"/>
                <a:cs typeface="Consolas" pitchFamily="49" charset="0"/>
              </a:rPr>
              <a:t>{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3448</TotalTime>
  <Words>1655</Words>
  <Application>Microsoft Office PowerPoint</Application>
  <PresentationFormat>On-screen Show (4:3)</PresentationFormat>
  <Paragraphs>245</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Arrays</vt:lpstr>
      <vt:lpstr>Arrays in CPRL</vt:lpstr>
      <vt:lpstr>Using CPRL Arrays</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Address of an Array Object</vt:lpstr>
      <vt:lpstr>Index Example</vt:lpstr>
      <vt:lpstr>Constraint Rules for Arrays</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215</cp:revision>
  <cp:lastPrinted>2020-04-17T14:05:26Z</cp:lastPrinted>
  <dcterms:created xsi:type="dcterms:W3CDTF">2005-01-12T21:47:45Z</dcterms:created>
  <dcterms:modified xsi:type="dcterms:W3CDTF">2024-03-30T19:50:01Z</dcterms:modified>
</cp:coreProperties>
</file>