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1"/>
  </p:notesMasterIdLst>
  <p:handoutMasterIdLst>
    <p:handoutMasterId r:id="rId22"/>
  </p:handoutMasterIdLst>
  <p:sldIdLst>
    <p:sldId id="256" r:id="rId2"/>
    <p:sldId id="257" r:id="rId3"/>
    <p:sldId id="268" r:id="rId4"/>
    <p:sldId id="265" r:id="rId5"/>
    <p:sldId id="267" r:id="rId6"/>
    <p:sldId id="264" r:id="rId7"/>
    <p:sldId id="273" r:id="rId8"/>
    <p:sldId id="258" r:id="rId9"/>
    <p:sldId id="259" r:id="rId10"/>
    <p:sldId id="269" r:id="rId11"/>
    <p:sldId id="260" r:id="rId12"/>
    <p:sldId id="278" r:id="rId13"/>
    <p:sldId id="262" r:id="rId14"/>
    <p:sldId id="263" r:id="rId15"/>
    <p:sldId id="275" r:id="rId16"/>
    <p:sldId id="277" r:id="rId17"/>
    <p:sldId id="270" r:id="rId18"/>
    <p:sldId id="274" r:id="rId19"/>
    <p:sldId id="276" r:id="rId20"/>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17" autoAdjust="0"/>
    <p:restoredTop sz="97055" autoAdjust="0"/>
  </p:normalViewPr>
  <p:slideViewPr>
    <p:cSldViewPr>
      <p:cViewPr varScale="1">
        <p:scale>
          <a:sx n="88" d="100"/>
          <a:sy n="88" d="100"/>
        </p:scale>
        <p:origin x="706"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4" d="100"/>
          <a:sy n="64" d="100"/>
        </p:scale>
        <p:origin x="2486" y="5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Strings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a:t>Arrays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14</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15</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16</a:t>
            </a:fld>
            <a:endParaRPr lang="en-US" dirty="0"/>
          </a:p>
        </p:txBody>
      </p:sp>
    </p:spTree>
    <p:extLst>
      <p:ext uri="{BB962C8B-B14F-4D97-AF65-F5344CB8AC3E}">
        <p14:creationId xmlns:p14="http://schemas.microsoft.com/office/powerpoint/2010/main" val="690119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18</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1457277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4</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8</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482396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Strings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10</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7" name="Group 6">
            <a:extLst>
              <a:ext uri="{FF2B5EF4-FFF2-40B4-BE49-F238E27FC236}">
                <a16:creationId xmlns:a16="http://schemas.microsoft.com/office/drawing/2014/main" id="{76784F2C-C12D-7BEF-7A9F-9F1DE0E6C8E8}"/>
              </a:ext>
            </a:extLst>
          </p:cNvPr>
          <p:cNvGrpSpPr/>
          <p:nvPr/>
        </p:nvGrpSpPr>
        <p:grpSpPr>
          <a:xfrm>
            <a:off x="1761439" y="1866985"/>
            <a:ext cx="5621123" cy="3467015"/>
            <a:chOff x="1761439" y="1866985"/>
            <a:chExt cx="5621123" cy="3467015"/>
          </a:xfrm>
        </p:grpSpPr>
        <p:sp>
          <p:nvSpPr>
            <p:cNvPr id="29" name="Text Box 4">
              <a:extLst>
                <a:ext uri="{FF2B5EF4-FFF2-40B4-BE49-F238E27FC236}">
                  <a16:creationId xmlns:a16="http://schemas.microsoft.com/office/drawing/2014/main" id="{927EF42A-4631-1B83-7DC5-9A2E8389105F}"/>
                </a:ext>
              </a:extLst>
            </p:cNvPr>
            <p:cNvSpPr txBox="1">
              <a:spLocks noChangeArrowheads="1"/>
            </p:cNvSpPr>
            <p:nvPr/>
          </p:nvSpPr>
          <p:spPr bwMode="auto">
            <a:xfrm>
              <a:off x="3329412" y="1866985"/>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31" name="Rectangle 6">
              <a:extLst>
                <a:ext uri="{FF2B5EF4-FFF2-40B4-BE49-F238E27FC236}">
                  <a16:creationId xmlns:a16="http://schemas.microsoft.com/office/drawing/2014/main" id="{0FA6AABA-AAA7-958E-50BE-AF34D25083E0}"/>
                </a:ext>
              </a:extLst>
            </p:cNvPr>
            <p:cNvSpPr>
              <a:spLocks noChangeArrowheads="1"/>
            </p:cNvSpPr>
            <p:nvPr/>
          </p:nvSpPr>
          <p:spPr bwMode="auto">
            <a:xfrm>
              <a:off x="1943381" y="2886604"/>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34" name="Rectangle 13">
              <a:extLst>
                <a:ext uri="{FF2B5EF4-FFF2-40B4-BE49-F238E27FC236}">
                  <a16:creationId xmlns:a16="http://schemas.microsoft.com/office/drawing/2014/main" id="{D6F11D22-25F3-8FF0-AE10-1A815125B6E9}"/>
                </a:ext>
              </a:extLst>
            </p:cNvPr>
            <p:cNvSpPr>
              <a:spLocks noChangeArrowheads="1"/>
            </p:cNvSpPr>
            <p:nvPr/>
          </p:nvSpPr>
          <p:spPr bwMode="auto">
            <a:xfrm>
              <a:off x="4059554" y="2886604"/>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cxnSp>
          <p:nvCxnSpPr>
            <p:cNvPr id="35" name="AutoShape 18">
              <a:extLst>
                <a:ext uri="{FF2B5EF4-FFF2-40B4-BE49-F238E27FC236}">
                  <a16:creationId xmlns:a16="http://schemas.microsoft.com/office/drawing/2014/main" id="{F9FA597C-622F-426F-4505-B6DC705AA294}"/>
                </a:ext>
              </a:extLst>
            </p:cNvPr>
            <p:cNvCxnSpPr>
              <a:cxnSpLocks noChangeShapeType="1"/>
              <a:stCxn id="31" idx="0"/>
              <a:endCxn id="47" idx="3"/>
            </p:cNvCxnSpPr>
            <p:nvPr/>
          </p:nvCxnSpPr>
          <p:spPr bwMode="auto">
            <a:xfrm rot="5400000" flipH="1" flipV="1">
              <a:off x="2831401" y="2096846"/>
              <a:ext cx="512483" cy="1067034"/>
            </a:xfrm>
            <a:prstGeom prst="bentConnector3">
              <a:avLst>
                <a:gd name="adj1" fmla="val 50000"/>
              </a:avLst>
            </a:prstGeom>
            <a:noFill/>
            <a:ln w="9525">
              <a:solidFill>
                <a:schemeClr val="tx1"/>
              </a:solidFill>
              <a:miter lim="800000"/>
              <a:headEnd/>
              <a:tailEnd type="none" w="lg" len="lg"/>
            </a:ln>
          </p:spPr>
        </p:cxnSp>
        <p:cxnSp>
          <p:nvCxnSpPr>
            <p:cNvPr id="37" name="AutoShape 21">
              <a:extLst>
                <a:ext uri="{FF2B5EF4-FFF2-40B4-BE49-F238E27FC236}">
                  <a16:creationId xmlns:a16="http://schemas.microsoft.com/office/drawing/2014/main" id="{A6A2FC3B-EE5E-D8B2-3288-E0623D0361EC}"/>
                </a:ext>
              </a:extLst>
            </p:cNvPr>
            <p:cNvCxnSpPr>
              <a:cxnSpLocks noChangeShapeType="1"/>
              <a:stCxn id="34" idx="0"/>
              <a:endCxn id="47" idx="3"/>
            </p:cNvCxnSpPr>
            <p:nvPr/>
          </p:nvCxnSpPr>
          <p:spPr bwMode="auto">
            <a:xfrm rot="16200000" flipV="1">
              <a:off x="3883877" y="2111404"/>
              <a:ext cx="512483" cy="1037918"/>
            </a:xfrm>
            <a:prstGeom prst="bentConnector3">
              <a:avLst>
                <a:gd name="adj1" fmla="val 50000"/>
              </a:avLst>
            </a:prstGeom>
            <a:noFill/>
            <a:ln w="9525">
              <a:solidFill>
                <a:schemeClr val="tx1"/>
              </a:solidFill>
              <a:miter lim="800000"/>
              <a:headEnd/>
              <a:tailEnd type="none" w="lg" len="lg"/>
            </a:ln>
          </p:spPr>
        </p:cxnSp>
        <p:sp>
          <p:nvSpPr>
            <p:cNvPr id="38" name="Text Box 24">
              <a:extLst>
                <a:ext uri="{FF2B5EF4-FFF2-40B4-BE49-F238E27FC236}">
                  <a16:creationId xmlns:a16="http://schemas.microsoft.com/office/drawing/2014/main" id="{4BA3405F-3A7A-7B9A-7A90-4BC0251B516B}"/>
                </a:ext>
              </a:extLst>
            </p:cNvPr>
            <p:cNvSpPr txBox="1">
              <a:spLocks noChangeArrowheads="1"/>
            </p:cNvSpPr>
            <p:nvPr/>
          </p:nvSpPr>
          <p:spPr bwMode="auto">
            <a:xfrm>
              <a:off x="3581400" y="3956879"/>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40" name="Text Box 9">
              <a:extLst>
                <a:ext uri="{FF2B5EF4-FFF2-40B4-BE49-F238E27FC236}">
                  <a16:creationId xmlns:a16="http://schemas.microsoft.com/office/drawing/2014/main" id="{D0F68C9E-52F0-6BA0-A396-B7DA21A51F47}"/>
                </a:ext>
              </a:extLst>
            </p:cNvPr>
            <p:cNvSpPr txBox="1">
              <a:spLocks noChangeArrowheads="1"/>
            </p:cNvSpPr>
            <p:nvPr/>
          </p:nvSpPr>
          <p:spPr bwMode="auto">
            <a:xfrm>
              <a:off x="2017922" y="3956879"/>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41" name="Elbow Connector 31">
              <a:extLst>
                <a:ext uri="{FF2B5EF4-FFF2-40B4-BE49-F238E27FC236}">
                  <a16:creationId xmlns:a16="http://schemas.microsoft.com/office/drawing/2014/main" id="{F61596CF-4D29-C658-BC8D-E8593EBF44F1}"/>
                </a:ext>
              </a:extLst>
            </p:cNvPr>
            <p:cNvCxnSpPr>
              <a:stCxn id="40" idx="0"/>
              <a:endCxn id="48" idx="3"/>
            </p:cNvCxnSpPr>
            <p:nvPr/>
          </p:nvCxnSpPr>
          <p:spPr bwMode="auto">
            <a:xfrm flipV="1">
              <a:off x="2554126" y="3399920"/>
              <a:ext cx="0" cy="556959"/>
            </a:xfrm>
            <a:prstGeom prst="straightConnector1">
              <a:avLst/>
            </a:prstGeom>
            <a:noFill/>
            <a:ln w="9525">
              <a:solidFill>
                <a:schemeClr val="tx1"/>
              </a:solidFill>
              <a:miter lim="800000"/>
              <a:headEnd/>
              <a:tailEnd type="none" w="lg" len="lg"/>
            </a:ln>
          </p:spPr>
        </p:cxnSp>
        <p:sp>
          <p:nvSpPr>
            <p:cNvPr id="42" name="Text Box 9">
              <a:extLst>
                <a:ext uri="{FF2B5EF4-FFF2-40B4-BE49-F238E27FC236}">
                  <a16:creationId xmlns:a16="http://schemas.microsoft.com/office/drawing/2014/main" id="{C9E2BE32-EC11-EC0A-2B6C-304B5BEC5055}"/>
                </a:ext>
              </a:extLst>
            </p:cNvPr>
            <p:cNvSpPr txBox="1">
              <a:spLocks noChangeArrowheads="1"/>
            </p:cNvSpPr>
            <p:nvPr/>
          </p:nvSpPr>
          <p:spPr bwMode="auto">
            <a:xfrm>
              <a:off x="1761439" y="4994804"/>
              <a:ext cx="158537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43" name="Elbow Connector 35">
              <a:extLst>
                <a:ext uri="{FF2B5EF4-FFF2-40B4-BE49-F238E27FC236}">
                  <a16:creationId xmlns:a16="http://schemas.microsoft.com/office/drawing/2014/main" id="{11F89068-D11C-B53F-274F-93A1CE7BBD9A}"/>
                </a:ext>
              </a:extLst>
            </p:cNvPr>
            <p:cNvCxnSpPr>
              <a:stCxn id="42" idx="0"/>
              <a:endCxn id="49" idx="3"/>
            </p:cNvCxnSpPr>
            <p:nvPr/>
          </p:nvCxnSpPr>
          <p:spPr bwMode="auto">
            <a:xfrm flipV="1">
              <a:off x="2554124" y="4489966"/>
              <a:ext cx="3" cy="504838"/>
            </a:xfrm>
            <a:prstGeom prst="straightConnector1">
              <a:avLst/>
            </a:prstGeom>
            <a:noFill/>
            <a:ln w="9525">
              <a:solidFill>
                <a:schemeClr val="tx1"/>
              </a:solidFill>
              <a:miter lim="800000"/>
              <a:headEnd/>
              <a:tailEnd type="none" w="lg" len="lg"/>
            </a:ln>
          </p:spPr>
        </p:cxnSp>
        <p:sp>
          <p:nvSpPr>
            <p:cNvPr id="44" name="Rectangle 43">
              <a:extLst>
                <a:ext uri="{FF2B5EF4-FFF2-40B4-BE49-F238E27FC236}">
                  <a16:creationId xmlns:a16="http://schemas.microsoft.com/office/drawing/2014/main" id="{6871CEFF-EA5F-AF33-9D38-3A6F6B50F2A9}"/>
                </a:ext>
              </a:extLst>
            </p:cNvPr>
            <p:cNvSpPr>
              <a:spLocks noChangeArrowheads="1"/>
            </p:cNvSpPr>
            <p:nvPr/>
          </p:nvSpPr>
          <p:spPr bwMode="auto">
            <a:xfrm>
              <a:off x="6473660" y="1866985"/>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45" name="Text Box 24">
              <a:extLst>
                <a:ext uri="{FF2B5EF4-FFF2-40B4-BE49-F238E27FC236}">
                  <a16:creationId xmlns:a16="http://schemas.microsoft.com/office/drawing/2014/main" id="{ADDE0B3D-8253-78FB-BDCC-45CF859656C5}"/>
                </a:ext>
              </a:extLst>
            </p:cNvPr>
            <p:cNvSpPr txBox="1">
              <a:spLocks noChangeArrowheads="1"/>
            </p:cNvSpPr>
            <p:nvPr/>
          </p:nvSpPr>
          <p:spPr bwMode="auto">
            <a:xfrm>
              <a:off x="6205958" y="2886604"/>
              <a:ext cx="117660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a:ln>
                    <a:noFill/>
                  </a:ln>
                  <a:effectLst/>
                  <a:uLnTx/>
                  <a:uFillTx/>
                  <a:latin typeface="Arial"/>
                </a:rPr>
                <a:t>Type</a:t>
              </a:r>
            </a:p>
          </p:txBody>
        </p:sp>
        <p:cxnSp>
          <p:nvCxnSpPr>
            <p:cNvPr id="46" name="AutoShape 28">
              <a:extLst>
                <a:ext uri="{FF2B5EF4-FFF2-40B4-BE49-F238E27FC236}">
                  <a16:creationId xmlns:a16="http://schemas.microsoft.com/office/drawing/2014/main" id="{D03F28E3-D464-CA82-5400-7A532E7D6B29}"/>
                </a:ext>
              </a:extLst>
            </p:cNvPr>
            <p:cNvCxnSpPr>
              <a:cxnSpLocks noChangeShapeType="1"/>
              <a:stCxn id="45" idx="0"/>
              <a:endCxn id="51" idx="3"/>
            </p:cNvCxnSpPr>
            <p:nvPr/>
          </p:nvCxnSpPr>
          <p:spPr bwMode="auto">
            <a:xfrm flipV="1">
              <a:off x="6794260" y="2388056"/>
              <a:ext cx="1" cy="498548"/>
            </a:xfrm>
            <a:prstGeom prst="straightConnector1">
              <a:avLst/>
            </a:prstGeom>
            <a:noFill/>
            <a:ln w="9525">
              <a:solidFill>
                <a:schemeClr val="tx1"/>
              </a:solidFill>
              <a:miter lim="800000"/>
              <a:headEnd/>
              <a:tailEnd type="none" w="lg" len="lg"/>
            </a:ln>
          </p:spPr>
        </p:cxnSp>
        <p:sp>
          <p:nvSpPr>
            <p:cNvPr id="47" name="Isosceles Triangle 46">
              <a:extLst>
                <a:ext uri="{FF2B5EF4-FFF2-40B4-BE49-F238E27FC236}">
                  <a16:creationId xmlns:a16="http://schemas.microsoft.com/office/drawing/2014/main" id="{BBEF077B-6A81-2299-5D99-0EEAF31D45B4}"/>
                </a:ext>
              </a:extLst>
            </p:cNvPr>
            <p:cNvSpPr/>
            <p:nvPr/>
          </p:nvSpPr>
          <p:spPr bwMode="auto">
            <a:xfrm>
              <a:off x="3532420" y="2221124"/>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Isosceles Triangle 47">
              <a:extLst>
                <a:ext uri="{FF2B5EF4-FFF2-40B4-BE49-F238E27FC236}">
                  <a16:creationId xmlns:a16="http://schemas.microsoft.com/office/drawing/2014/main" id="{4BD3B60B-B660-BBD9-EBB4-F42C046C920B}"/>
                </a:ext>
              </a:extLst>
            </p:cNvPr>
            <p:cNvSpPr/>
            <p:nvPr/>
          </p:nvSpPr>
          <p:spPr bwMode="auto">
            <a:xfrm>
              <a:off x="2465387" y="324692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Isosceles Triangle 48">
              <a:extLst>
                <a:ext uri="{FF2B5EF4-FFF2-40B4-BE49-F238E27FC236}">
                  <a16:creationId xmlns:a16="http://schemas.microsoft.com/office/drawing/2014/main" id="{1883C6FF-0387-1773-E422-56B60A1C2493}"/>
                </a:ext>
              </a:extLst>
            </p:cNvPr>
            <p:cNvSpPr/>
            <p:nvPr/>
          </p:nvSpPr>
          <p:spPr bwMode="auto">
            <a:xfrm>
              <a:off x="2465388" y="433696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0" name="Isosceles Triangle 49">
              <a:extLst>
                <a:ext uri="{FF2B5EF4-FFF2-40B4-BE49-F238E27FC236}">
                  <a16:creationId xmlns:a16="http://schemas.microsoft.com/office/drawing/2014/main" id="{5C3D1C6B-5E7D-0066-D2B8-FDE1567DEFA7}"/>
                </a:ext>
              </a:extLst>
            </p:cNvPr>
            <p:cNvSpPr/>
            <p:nvPr/>
          </p:nvSpPr>
          <p:spPr bwMode="auto">
            <a:xfrm>
              <a:off x="4570339" y="324752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Isosceles Triangle 50">
              <a:extLst>
                <a:ext uri="{FF2B5EF4-FFF2-40B4-BE49-F238E27FC236}">
                  <a16:creationId xmlns:a16="http://schemas.microsoft.com/office/drawing/2014/main" id="{7B36E938-2E3F-8BF3-A1B1-AD563994A5D5}"/>
                </a:ext>
              </a:extLst>
            </p:cNvPr>
            <p:cNvSpPr/>
            <p:nvPr/>
          </p:nvSpPr>
          <p:spPr bwMode="auto">
            <a:xfrm>
              <a:off x="6705522" y="223505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7" name="Text Box 24">
              <a:extLst>
                <a:ext uri="{FF2B5EF4-FFF2-40B4-BE49-F238E27FC236}">
                  <a16:creationId xmlns:a16="http://schemas.microsoft.com/office/drawing/2014/main" id="{00DC5A82-9A66-7684-1D5E-EFB528B0BB9B}"/>
                </a:ext>
              </a:extLst>
            </p:cNvPr>
            <p:cNvSpPr txBox="1">
              <a:spLocks noChangeArrowheads="1"/>
            </p:cNvSpPr>
            <p:nvPr/>
          </p:nvSpPr>
          <p:spPr bwMode="auto">
            <a:xfrm>
              <a:off x="4800600" y="3956879"/>
              <a:ext cx="104996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FieldExpr</a:t>
              </a:r>
              <a:endParaRPr kumimoji="0" lang="en-US" sz="1600" b="0" i="0" u="none" strike="noStrike" kern="0" cap="none" spc="0" normalizeH="0" baseline="0" noProof="0" dirty="0">
                <a:ln>
                  <a:noFill/>
                </a:ln>
                <a:effectLst/>
                <a:uLnTx/>
                <a:uFillTx/>
                <a:latin typeface="Arial"/>
              </a:endParaRPr>
            </a:p>
          </p:txBody>
        </p:sp>
        <p:cxnSp>
          <p:nvCxnSpPr>
            <p:cNvPr id="3" name="Connector: Elbow 2">
              <a:extLst>
                <a:ext uri="{FF2B5EF4-FFF2-40B4-BE49-F238E27FC236}">
                  <a16:creationId xmlns:a16="http://schemas.microsoft.com/office/drawing/2014/main" id="{B8CAB132-7970-DAD2-6CED-8AC4569FA8D3}"/>
                </a:ext>
              </a:extLst>
            </p:cNvPr>
            <p:cNvCxnSpPr>
              <a:stCxn id="50" idx="3"/>
              <a:endCxn id="38" idx="0"/>
            </p:cNvCxnSpPr>
            <p:nvPr/>
          </p:nvCxnSpPr>
          <p:spPr bwMode="auto">
            <a:xfrm rot="5400000">
              <a:off x="4076097" y="3373898"/>
              <a:ext cx="556362" cy="609601"/>
            </a:xfrm>
            <a:prstGeom prst="bentConnector3">
              <a:avLst/>
            </a:prstGeom>
            <a:noFill/>
            <a:ln w="9525" cap="flat" cmpd="sng" algn="ctr">
              <a:solidFill>
                <a:schemeClr val="tx1"/>
              </a:solidFill>
              <a:prstDash val="solid"/>
              <a:round/>
              <a:headEnd type="none" w="med" len="med"/>
              <a:tailEnd type="none" w="med" len="med"/>
            </a:ln>
            <a:effectLst/>
          </p:spPr>
        </p:cxnSp>
        <p:cxnSp>
          <p:nvCxnSpPr>
            <p:cNvPr id="5" name="Connector: Elbow 4">
              <a:extLst>
                <a:ext uri="{FF2B5EF4-FFF2-40B4-BE49-F238E27FC236}">
                  <a16:creationId xmlns:a16="http://schemas.microsoft.com/office/drawing/2014/main" id="{694B50FD-434A-7EE0-BE8C-469ECEEF7EA7}"/>
                </a:ext>
              </a:extLst>
            </p:cNvPr>
            <p:cNvCxnSpPr>
              <a:cxnSpLocks/>
              <a:stCxn id="50" idx="3"/>
              <a:endCxn id="27" idx="0"/>
            </p:cNvCxnSpPr>
            <p:nvPr/>
          </p:nvCxnSpPr>
          <p:spPr bwMode="auto">
            <a:xfrm rot="16200000" flipH="1">
              <a:off x="4714149" y="3345445"/>
              <a:ext cx="556362" cy="666505"/>
            </a:xfrm>
            <a:prstGeom prst="bentConnector3">
              <a:avLst/>
            </a:prstGeom>
            <a:noFill/>
            <a:ln w="9525" cap="flat" cmpd="sng" algn="ctr">
              <a:solidFill>
                <a:schemeClr val="tx1"/>
              </a:solidFill>
              <a:prstDash val="solid"/>
              <a:round/>
              <a:headEnd type="none" w="med" len="med"/>
              <a:tailEnd type="none" w="med" len="med"/>
            </a:ln>
            <a:effectLst/>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StringType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string type declaration creates a new type – a string type.</a:t>
            </a:r>
          </a:p>
          <a:p>
            <a:r>
              <a:rPr lang="en-US" dirty="0"/>
              <a:t>Class </a:t>
            </a:r>
            <a:r>
              <a:rPr lang="en-US" dirty="0" err="1">
                <a:latin typeface="Consolas" pitchFamily="49" charset="0"/>
              </a:rPr>
              <a:t>String</a:t>
            </a:r>
            <a:r>
              <a:rPr lang="en-US" dirty="0" err="1">
                <a:latin typeface="Consolas" pitchFamily="49" charset="0"/>
                <a:cs typeface="Consolas" pitchFamily="49" charset="0"/>
              </a:rPr>
              <a:t>Type</a:t>
            </a:r>
            <a:r>
              <a:rPr lang="en-US" dirty="0"/>
              <a:t> encapsulates the properties of a string type.</a:t>
            </a:r>
          </a:p>
          <a:p>
            <a:pPr lvl="1">
              <a:buFont typeface="Arial" pitchFamily="34" charset="0"/>
              <a:buChar char="•"/>
            </a:pPr>
            <a:r>
              <a:rPr lang="en-US" dirty="0" err="1">
                <a:latin typeface="Consolas" pitchFamily="49" charset="0"/>
                <a:cs typeface="Consolas" pitchFamily="49" charset="0"/>
              </a:rPr>
              <a:t>typeName</a:t>
            </a:r>
            <a:r>
              <a:rPr lang="en-US" dirty="0"/>
              <a:t> – the name of the string type</a:t>
            </a:r>
          </a:p>
          <a:p>
            <a:pPr lvl="1">
              <a:buFont typeface="Arial" pitchFamily="34" charset="0"/>
              <a:buChar char="•"/>
            </a:pPr>
            <a:r>
              <a:rPr lang="en-US" dirty="0">
                <a:latin typeface="Consolas" pitchFamily="49" charset="0"/>
              </a:rPr>
              <a:t>capacity</a:t>
            </a:r>
            <a:r>
              <a:rPr lang="en-US" dirty="0"/>
              <a:t> – the capacity (maximum number of characters) in a string of this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a:t>
            </a:r>
            <a:r>
              <a:rPr lang="en-US" dirty="0">
                <a:latin typeface="Consolas" pitchFamily="49" charset="0"/>
                <a:cs typeface="Consolas" pitchFamily="49" charset="0"/>
              </a:rPr>
              <a:t>4 + 2*capacity</a:t>
            </a:r>
            <a:r>
              <a:rPr lang="en-US" dirty="0"/>
              <a:t>)</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11</a:t>
            </a:fld>
            <a:endParaRPr lang="en-US"/>
          </a:p>
        </p:txBody>
      </p:sp>
      <p:sp>
        <p:nvSpPr>
          <p:cNvPr id="2" name="TextBox 1">
            <a:extLst>
              <a:ext uri="{FF2B5EF4-FFF2-40B4-BE49-F238E27FC236}">
                <a16:creationId xmlns:a16="http://schemas.microsoft.com/office/drawing/2014/main" id="{D1B87F67-1B12-C8A5-446B-DD3239E9C0E7}"/>
              </a:ext>
            </a:extLst>
          </p:cNvPr>
          <p:cNvSpPr txBox="1"/>
          <p:nvPr/>
        </p:nvSpPr>
        <p:spPr>
          <a:xfrm>
            <a:off x="1013838" y="4986505"/>
            <a:ext cx="7393562" cy="1015663"/>
          </a:xfrm>
          <a:prstGeom prst="rect">
            <a:avLst/>
          </a:prstGeom>
          <a:noFill/>
          <a:ln>
            <a:solidFill>
              <a:schemeClr val="tx1"/>
            </a:solidFill>
          </a:ln>
        </p:spPr>
        <p:txBody>
          <a:bodyPr wrap="none" rtlCol="0">
            <a:spAutoFit/>
          </a:bodyPr>
          <a:lstStyle/>
          <a:p>
            <a:pPr algn="l"/>
            <a:r>
              <a:rPr lang="en-US" sz="2000" dirty="0"/>
              <a:t>At runtime, a string is stored as an integer followed by an array</a:t>
            </a:r>
          </a:p>
          <a:p>
            <a:pPr algn="l"/>
            <a:r>
              <a:rPr lang="en-US" sz="2000" dirty="0"/>
              <a:t>of characters.  The integer holds the current length of the string.</a:t>
            </a:r>
          </a:p>
          <a:p>
            <a:pPr algn="l"/>
            <a:r>
              <a:rPr lang="en-US" sz="2000" dirty="0"/>
              <a:t>The size of the array of characters is simply the string capacity.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StringType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public </a:t>
            </a:r>
            <a:r>
              <a:rPr lang="en-US" sz="1800" dirty="0" err="1">
                <a:latin typeface="Consolas" panose="020B0609020204030204" pitchFamily="49" charset="0"/>
              </a:rPr>
              <a:t>StringType</a:t>
            </a:r>
            <a:r>
              <a:rPr lang="en-US" sz="1800" dirty="0">
                <a:latin typeface="Consolas" panose="020B0609020204030204" pitchFamily="49" charset="0"/>
              </a:rPr>
              <a:t>(String </a:t>
            </a:r>
            <a:r>
              <a:rPr lang="en-US" sz="1800" dirty="0" err="1">
                <a:latin typeface="Consolas" panose="020B0609020204030204" pitchFamily="49" charset="0"/>
              </a:rPr>
              <a:t>typeName</a:t>
            </a:r>
            <a:r>
              <a:rPr lang="en-US" sz="1800" dirty="0">
                <a:latin typeface="Consolas" panose="020B0609020204030204" pitchFamily="49" charset="0"/>
              </a:rPr>
              <a:t>, int capacity)</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Integer.getSize</a:t>
            </a:r>
            <a:r>
              <a:rPr lang="en-US" sz="1800" b="1" dirty="0">
                <a:latin typeface="Consolas" panose="020B0609020204030204" pitchFamily="49" charset="0"/>
              </a:rPr>
              <a:t>() + capacity*</a:t>
            </a:r>
            <a:r>
              <a:rPr lang="en-US" sz="1800" b="1" dirty="0" err="1">
                <a:latin typeface="Consolas" panose="020B0609020204030204" pitchFamily="49" charset="0"/>
              </a:rPr>
              <a:t>Char.getSize</a:t>
            </a:r>
            <a:r>
              <a:rPr lang="en-US" sz="1800" b="1" dirty="0">
                <a:latin typeface="Consolas" panose="020B0609020204030204" pitchFamily="49" charset="0"/>
              </a:rPr>
              <a:t>()</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this.capacity</a:t>
            </a:r>
            <a:r>
              <a:rPr lang="en-US" sz="1800" dirty="0">
                <a:latin typeface="Consolas" panose="020B0609020204030204" pitchFamily="49" charset="0"/>
              </a:rPr>
              <a:t> = capacity;</a:t>
            </a:r>
          </a:p>
          <a:p>
            <a:pPr marL="0"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12</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3498925" y="3022600"/>
            <a:ext cx="3772188" cy="400110"/>
          </a:xfrm>
          <a:prstGeom prst="rect">
            <a:avLst/>
          </a:prstGeom>
          <a:noFill/>
          <a:ln>
            <a:solidFill>
              <a:schemeClr val="tx1"/>
            </a:solidFill>
          </a:ln>
        </p:spPr>
        <p:txBody>
          <a:bodyPr wrap="none" rtlCol="0">
            <a:spAutoFit/>
          </a:bodyPr>
          <a:lstStyle/>
          <a:p>
            <a:r>
              <a:rPr lang="en-US" sz="2000" dirty="0"/>
              <a:t>Note computation string of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5293578" y="22098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H="1" flipV="1">
            <a:off x="5385018" y="2376055"/>
            <a:ext cx="1" cy="646545"/>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String Object</a:t>
            </a:r>
          </a:p>
        </p:txBody>
      </p:sp>
      <p:sp>
        <p:nvSpPr>
          <p:cNvPr id="12291" name="Content Placeholder 2"/>
          <p:cNvSpPr>
            <a:spLocks noGrp="1"/>
          </p:cNvSpPr>
          <p:nvPr>
            <p:ph idx="1"/>
          </p:nvPr>
        </p:nvSpPr>
        <p:spPr/>
        <p:txBody>
          <a:bodyPr/>
          <a:lstStyle/>
          <a:p>
            <a:r>
              <a:rPr lang="en-US" dirty="0"/>
              <a:t>The relative address for a variable of a string type is the relative address of the first byte of the length.</a:t>
            </a:r>
          </a:p>
          <a:p>
            <a:r>
              <a:rPr lang="en-US" dirty="0"/>
              <a:t>The relative address or offset of the length is zero.</a:t>
            </a:r>
          </a:p>
          <a:p>
            <a:r>
              <a:rPr lang="en-US" dirty="0"/>
              <a:t>The relative address or offset for the character of the string at index n is the sum of the relative address of the string plus 4 (for the integer length) plus 2 (number of bytes in a character) times the index, computed as follows.</a:t>
            </a:r>
          </a:p>
          <a:p>
            <a:pPr marL="457200" lvl="1" indent="0">
              <a:buNone/>
            </a:pPr>
            <a:r>
              <a:rPr lang="en-US" sz="1800" dirty="0" err="1">
                <a:latin typeface="Consolas" panose="020B0609020204030204" pitchFamily="49" charset="0"/>
              </a:rPr>
              <a:t>relAddr</a:t>
            </a:r>
            <a:r>
              <a:rPr lang="en-US" sz="1800" dirty="0">
                <a:latin typeface="Consolas" panose="020B0609020204030204" pitchFamily="49" charset="0"/>
              </a:rPr>
              <a:t>(s[n]) = </a:t>
            </a:r>
            <a:r>
              <a:rPr lang="en-US" sz="1800" dirty="0" err="1">
                <a:latin typeface="Consolas" panose="020B0609020204030204" pitchFamily="49" charset="0"/>
              </a:rPr>
              <a:t>relAddr</a:t>
            </a:r>
            <a:r>
              <a:rPr lang="en-US" sz="1800" dirty="0">
                <a:latin typeface="Consolas" panose="020B0609020204030204" pitchFamily="49" charset="0"/>
              </a:rPr>
              <a:t>(s) + 4 + 2*n</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String Layout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S = string[10];</a:t>
            </a:r>
          </a:p>
          <a:p>
            <a:pPr>
              <a:spcBef>
                <a:spcPts val="600"/>
              </a:spcBef>
              <a:buFontTx/>
              <a:buNone/>
            </a:pPr>
            <a:r>
              <a:rPr lang="en-US" sz="2000" dirty="0">
                <a:latin typeface="Consolas" pitchFamily="49" charset="0"/>
                <a:cs typeface="Consolas" pitchFamily="49" charset="0"/>
              </a:rPr>
              <a:t>   var s : S;</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14</a:t>
            </a:fld>
            <a:endParaRPr lang="en-US"/>
          </a:p>
        </p:txBody>
      </p:sp>
      <p:sp>
        <p:nvSpPr>
          <p:cNvPr id="2" name="TextBox 1"/>
          <p:cNvSpPr txBox="1"/>
          <p:nvPr/>
        </p:nvSpPr>
        <p:spPr>
          <a:xfrm>
            <a:off x="1235189" y="5200262"/>
            <a:ext cx="6673622"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s</a:t>
            </a:r>
            <a:r>
              <a:rPr lang="en-US" sz="2000" dirty="0"/>
              <a:t> is </a:t>
            </a:r>
            <a:r>
              <a:rPr lang="en-US" sz="2000" dirty="0">
                <a:latin typeface="Consolas" panose="020B0609020204030204" pitchFamily="49" charset="0"/>
              </a:rPr>
              <a:t>100</a:t>
            </a:r>
            <a:r>
              <a:rPr lang="en-US" sz="2000" dirty="0"/>
              <a:t>, then the</a:t>
            </a:r>
          </a:p>
          <a:p>
            <a:pPr algn="l"/>
            <a:r>
              <a:rPr lang="en-US" sz="2000" dirty="0"/>
              <a:t>actual address of </a:t>
            </a:r>
            <a:r>
              <a:rPr lang="en-US" sz="2000" dirty="0" err="1">
                <a:latin typeface="Consolas" panose="020B0609020204030204" pitchFamily="49" charset="0"/>
              </a:rPr>
              <a:t>s.length</a:t>
            </a:r>
            <a:r>
              <a:rPr lang="en-US" sz="2000" dirty="0"/>
              <a:t> is </a:t>
            </a:r>
            <a:r>
              <a:rPr lang="en-US" sz="2000" dirty="0">
                <a:latin typeface="Consolas" panose="020B0609020204030204" pitchFamily="49" charset="0"/>
              </a:rPr>
              <a:t>100</a:t>
            </a:r>
            <a:r>
              <a:rPr lang="en-US" sz="2000" dirty="0"/>
              <a:t>, the actual address of</a:t>
            </a:r>
          </a:p>
          <a:p>
            <a:pPr algn="l"/>
            <a:r>
              <a:rPr lang="en-US" sz="2000" dirty="0">
                <a:latin typeface="Consolas" panose="020B0609020204030204" pitchFamily="49" charset="0"/>
              </a:rPr>
              <a:t>s[0]</a:t>
            </a:r>
            <a:r>
              <a:rPr lang="en-US" sz="2000" dirty="0"/>
              <a:t> is </a:t>
            </a:r>
            <a:r>
              <a:rPr lang="en-US" sz="2000" dirty="0">
                <a:latin typeface="Consolas" panose="020B0609020204030204" pitchFamily="49" charset="0"/>
              </a:rPr>
              <a:t>104</a:t>
            </a:r>
            <a:r>
              <a:rPr lang="en-US" sz="2000" dirty="0"/>
              <a:t>, the actual address of </a:t>
            </a:r>
            <a:r>
              <a:rPr lang="en-US" sz="2000" dirty="0">
                <a:latin typeface="Consolas" panose="020B0609020204030204" pitchFamily="49" charset="0"/>
              </a:rPr>
              <a:t>s[1]</a:t>
            </a:r>
            <a:r>
              <a:rPr lang="en-US" sz="2000" dirty="0"/>
              <a:t> is </a:t>
            </a:r>
            <a:r>
              <a:rPr lang="en-US" sz="2000" dirty="0">
                <a:latin typeface="Consolas" panose="020B0609020204030204" pitchFamily="49" charset="0"/>
              </a:rPr>
              <a:t>106</a:t>
            </a:r>
            <a:r>
              <a:rPr lang="en-US" sz="2000" dirty="0"/>
              <a:t>, etc.</a:t>
            </a:r>
          </a:p>
        </p:txBody>
      </p:sp>
      <p:grpSp>
        <p:nvGrpSpPr>
          <p:cNvPr id="36" name="Group 35">
            <a:extLst>
              <a:ext uri="{FF2B5EF4-FFF2-40B4-BE49-F238E27FC236}">
                <a16:creationId xmlns:a16="http://schemas.microsoft.com/office/drawing/2014/main" id="{D160C30C-7ED4-FD9D-DEB9-E095085B1D2C}"/>
              </a:ext>
            </a:extLst>
          </p:cNvPr>
          <p:cNvGrpSpPr/>
          <p:nvPr/>
        </p:nvGrpSpPr>
        <p:grpSpPr>
          <a:xfrm>
            <a:off x="3030885" y="2209800"/>
            <a:ext cx="3082230" cy="2731373"/>
            <a:chOff x="4489319" y="1978483"/>
            <a:chExt cx="3082230" cy="2731373"/>
          </a:xfrm>
        </p:grpSpPr>
        <p:cxnSp>
          <p:nvCxnSpPr>
            <p:cNvPr id="37" name="AutoShape 59">
              <a:extLst>
                <a:ext uri="{FF2B5EF4-FFF2-40B4-BE49-F238E27FC236}">
                  <a16:creationId xmlns:a16="http://schemas.microsoft.com/office/drawing/2014/main" id="{D9BFF981-6DB5-11E9-E815-B2E0D42413E7}"/>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49767A24-874A-5969-534A-46552AC93992}"/>
                </a:ext>
              </a:extLst>
            </p:cNvPr>
            <p:cNvSpPr>
              <a:spLocks noChangeArrowheads="1"/>
            </p:cNvSpPr>
            <p:nvPr/>
          </p:nvSpPr>
          <p:spPr bwMode="auto">
            <a:xfrm>
              <a:off x="5191125" y="2058096"/>
              <a:ext cx="1096962" cy="265176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494810D6-C1FE-457A-11D8-8CF60CD805A6}"/>
                </a:ext>
              </a:extLst>
            </p:cNvPr>
            <p:cNvSpPr>
              <a:spLocks noChangeShapeType="1"/>
            </p:cNvSpPr>
            <p:nvPr/>
          </p:nvSpPr>
          <p:spPr bwMode="auto">
            <a:xfrm>
              <a:off x="5191125" y="24093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21E566AF-5224-EA09-91BE-ECFB6EA54EFC}"/>
                </a:ext>
              </a:extLst>
            </p:cNvPr>
            <p:cNvSpPr>
              <a:spLocks noChangeShapeType="1"/>
            </p:cNvSpPr>
            <p:nvPr/>
          </p:nvSpPr>
          <p:spPr bwMode="auto">
            <a:xfrm>
              <a:off x="5191125" y="258443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EE63229-5285-4871-D5AC-70E001C6ED31}"/>
                </a:ext>
              </a:extLst>
            </p:cNvPr>
            <p:cNvSpPr>
              <a:spLocks noChangeShapeType="1"/>
            </p:cNvSpPr>
            <p:nvPr/>
          </p:nvSpPr>
          <p:spPr bwMode="auto">
            <a:xfrm>
              <a:off x="519112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F1F35715-EB42-4C5A-144A-F976A6E51A3E}"/>
                </a:ext>
              </a:extLst>
            </p:cNvPr>
            <p:cNvSpPr>
              <a:spLocks noChangeShapeType="1"/>
            </p:cNvSpPr>
            <p:nvPr/>
          </p:nvSpPr>
          <p:spPr bwMode="auto">
            <a:xfrm>
              <a:off x="5191125" y="275950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6F4C9248-EC7B-CD18-1538-1D135542D5AA}"/>
                </a:ext>
              </a:extLst>
            </p:cNvPr>
            <p:cNvSpPr>
              <a:spLocks noChangeShapeType="1"/>
            </p:cNvSpPr>
            <p:nvPr/>
          </p:nvSpPr>
          <p:spPr bwMode="auto">
            <a:xfrm>
              <a:off x="5191125" y="293456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575AEEA3-B315-F23D-CF94-0E70B461F4A0}"/>
                </a:ext>
              </a:extLst>
            </p:cNvPr>
            <p:cNvSpPr>
              <a:spLocks noChangeShapeType="1"/>
            </p:cNvSpPr>
            <p:nvPr/>
          </p:nvSpPr>
          <p:spPr bwMode="auto">
            <a:xfrm>
              <a:off x="5191125" y="310963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F06E38BB-6AAF-456C-4F33-7C1E1B5CDA67}"/>
                </a:ext>
              </a:extLst>
            </p:cNvPr>
            <p:cNvSpPr>
              <a:spLocks noChangeShapeType="1"/>
            </p:cNvSpPr>
            <p:nvPr/>
          </p:nvSpPr>
          <p:spPr bwMode="auto">
            <a:xfrm>
              <a:off x="5191125" y="328469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2">
              <a:extLst>
                <a:ext uri="{FF2B5EF4-FFF2-40B4-BE49-F238E27FC236}">
                  <a16:creationId xmlns:a16="http://schemas.microsoft.com/office/drawing/2014/main" id="{E851057E-E001-05B7-1432-50B25A0ADBBE}"/>
                </a:ext>
              </a:extLst>
            </p:cNvPr>
            <p:cNvSpPr>
              <a:spLocks noChangeShapeType="1"/>
            </p:cNvSpPr>
            <p:nvPr/>
          </p:nvSpPr>
          <p:spPr bwMode="auto">
            <a:xfrm>
              <a:off x="5191125" y="345975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4">
              <a:extLst>
                <a:ext uri="{FF2B5EF4-FFF2-40B4-BE49-F238E27FC236}">
                  <a16:creationId xmlns:a16="http://schemas.microsoft.com/office/drawing/2014/main" id="{567BBE97-D84F-C69E-61B1-67B37DEA2426}"/>
                </a:ext>
              </a:extLst>
            </p:cNvPr>
            <p:cNvSpPr>
              <a:spLocks noChangeShapeType="1"/>
            </p:cNvSpPr>
            <p:nvPr/>
          </p:nvSpPr>
          <p:spPr bwMode="auto">
            <a:xfrm>
              <a:off x="5191125" y="380988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761948DD-CF9E-3E1E-D096-21310C8234CA}"/>
                </a:ext>
              </a:extLst>
            </p:cNvPr>
            <p:cNvSpPr>
              <a:spLocks/>
            </p:cNvSpPr>
            <p:nvPr/>
          </p:nvSpPr>
          <p:spPr bwMode="auto">
            <a:xfrm flipH="1">
              <a:off x="5054273" y="2788767"/>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E875018C-062B-5B61-7E72-7630B659C23B}"/>
                </a:ext>
              </a:extLst>
            </p:cNvPr>
            <p:cNvSpPr txBox="1">
              <a:spLocks noChangeArrowheads="1"/>
            </p:cNvSpPr>
            <p:nvPr/>
          </p:nvSpPr>
          <p:spPr bwMode="auto">
            <a:xfrm>
              <a:off x="6824549" y="1978483"/>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Line 14">
              <a:extLst>
                <a:ext uri="{FF2B5EF4-FFF2-40B4-BE49-F238E27FC236}">
                  <a16:creationId xmlns:a16="http://schemas.microsoft.com/office/drawing/2014/main" id="{4C27B6AF-AD80-EF22-99C9-662355D4CBD6}"/>
                </a:ext>
              </a:extLst>
            </p:cNvPr>
            <p:cNvSpPr>
              <a:spLocks noChangeShapeType="1"/>
            </p:cNvSpPr>
            <p:nvPr/>
          </p:nvSpPr>
          <p:spPr bwMode="auto">
            <a:xfrm>
              <a:off x="5191125" y="3634822"/>
              <a:ext cx="109696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36">
              <a:extLst>
                <a:ext uri="{FF2B5EF4-FFF2-40B4-BE49-F238E27FC236}">
                  <a16:creationId xmlns:a16="http://schemas.microsoft.com/office/drawing/2014/main" id="{AAE9EF6E-83E6-F535-5D98-4238DEC2CC95}"/>
                </a:ext>
              </a:extLst>
            </p:cNvPr>
            <p:cNvSpPr txBox="1">
              <a:spLocks noChangeArrowheads="1"/>
            </p:cNvSpPr>
            <p:nvPr/>
          </p:nvSpPr>
          <p:spPr bwMode="auto">
            <a:xfrm>
              <a:off x="4489319" y="2763118"/>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[0]</a:t>
              </a:r>
            </a:p>
          </p:txBody>
        </p:sp>
        <p:sp>
          <p:nvSpPr>
            <p:cNvPr id="52" name="Text Box 36">
              <a:extLst>
                <a:ext uri="{FF2B5EF4-FFF2-40B4-BE49-F238E27FC236}">
                  <a16:creationId xmlns:a16="http://schemas.microsoft.com/office/drawing/2014/main" id="{208AF4D1-9824-A101-FEB4-23A0ED115DEF}"/>
                </a:ext>
              </a:extLst>
            </p:cNvPr>
            <p:cNvSpPr txBox="1">
              <a:spLocks noChangeArrowheads="1"/>
            </p:cNvSpPr>
            <p:nvPr/>
          </p:nvSpPr>
          <p:spPr bwMode="auto">
            <a:xfrm>
              <a:off x="4489319" y="3118632"/>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[1]</a:t>
              </a:r>
            </a:p>
          </p:txBody>
        </p:sp>
        <p:sp>
          <p:nvSpPr>
            <p:cNvPr id="53" name="Text Box 36">
              <a:extLst>
                <a:ext uri="{FF2B5EF4-FFF2-40B4-BE49-F238E27FC236}">
                  <a16:creationId xmlns:a16="http://schemas.microsoft.com/office/drawing/2014/main" id="{E092E8DC-FE04-2080-5F71-D5D71E8B7591}"/>
                </a:ext>
              </a:extLst>
            </p:cNvPr>
            <p:cNvSpPr txBox="1">
              <a:spLocks noChangeArrowheads="1"/>
            </p:cNvSpPr>
            <p:nvPr/>
          </p:nvSpPr>
          <p:spPr bwMode="auto">
            <a:xfrm>
              <a:off x="4489319" y="3474147"/>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[2]</a:t>
              </a:r>
            </a:p>
          </p:txBody>
        </p:sp>
        <p:cxnSp>
          <p:nvCxnSpPr>
            <p:cNvPr id="54" name="AutoShape 59">
              <a:extLst>
                <a:ext uri="{FF2B5EF4-FFF2-40B4-BE49-F238E27FC236}">
                  <a16:creationId xmlns:a16="http://schemas.microsoft.com/office/drawing/2014/main" id="{F53006D8-4114-7AB9-546F-FC5095C793F5}"/>
                </a:ext>
              </a:extLst>
            </p:cNvPr>
            <p:cNvCxnSpPr>
              <a:cxnSpLocks noChangeShapeType="1"/>
            </p:cNvCxnSpPr>
            <p:nvPr/>
          </p:nvCxnSpPr>
          <p:spPr bwMode="auto">
            <a:xfrm rot="10800000" flipV="1">
              <a:off x="6322847" y="2843043"/>
              <a:ext cx="503238" cy="3175"/>
            </a:xfrm>
            <a:prstGeom prst="straightConnector1">
              <a:avLst/>
            </a:prstGeom>
            <a:noFill/>
            <a:ln w="9525">
              <a:solidFill>
                <a:schemeClr val="tx1"/>
              </a:solidFill>
              <a:round/>
              <a:headEnd/>
              <a:tailEnd type="triangle" w="med" len="med"/>
            </a:ln>
          </p:spPr>
        </p:cxnSp>
        <p:sp>
          <p:nvSpPr>
            <p:cNvPr id="55" name="Text Box 36">
              <a:extLst>
                <a:ext uri="{FF2B5EF4-FFF2-40B4-BE49-F238E27FC236}">
                  <a16:creationId xmlns:a16="http://schemas.microsoft.com/office/drawing/2014/main" id="{994F30CF-36D5-5425-C91A-E666A56B158A}"/>
                </a:ext>
              </a:extLst>
            </p:cNvPr>
            <p:cNvSpPr txBox="1">
              <a:spLocks noChangeArrowheads="1"/>
            </p:cNvSpPr>
            <p:nvPr/>
          </p:nvSpPr>
          <p:spPr bwMode="auto">
            <a:xfrm>
              <a:off x="6824549" y="2667281"/>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6" name="AutoShape 59">
              <a:extLst>
                <a:ext uri="{FF2B5EF4-FFF2-40B4-BE49-F238E27FC236}">
                  <a16:creationId xmlns:a16="http://schemas.microsoft.com/office/drawing/2014/main" id="{F5F160FD-0047-5E34-18AB-62499E510B57}"/>
                </a:ext>
              </a:extLst>
            </p:cNvPr>
            <p:cNvCxnSpPr>
              <a:cxnSpLocks noChangeShapeType="1"/>
            </p:cNvCxnSpPr>
            <p:nvPr/>
          </p:nvCxnSpPr>
          <p:spPr bwMode="auto">
            <a:xfrm rot="10800000" flipV="1">
              <a:off x="6322847" y="3192435"/>
              <a:ext cx="503238" cy="4763"/>
            </a:xfrm>
            <a:prstGeom prst="straightConnector1">
              <a:avLst/>
            </a:prstGeom>
            <a:noFill/>
            <a:ln w="9525">
              <a:solidFill>
                <a:schemeClr val="tx1"/>
              </a:solidFill>
              <a:round/>
              <a:headEnd/>
              <a:tailEnd type="triangle" w="med" len="med"/>
            </a:ln>
          </p:spPr>
        </p:cxnSp>
        <p:sp>
          <p:nvSpPr>
            <p:cNvPr id="57" name="Text Box 36">
              <a:extLst>
                <a:ext uri="{FF2B5EF4-FFF2-40B4-BE49-F238E27FC236}">
                  <a16:creationId xmlns:a16="http://schemas.microsoft.com/office/drawing/2014/main" id="{6911F8C8-FB8B-A93A-8C5E-029B0417108D}"/>
                </a:ext>
              </a:extLst>
            </p:cNvPr>
            <p:cNvSpPr txBox="1">
              <a:spLocks noChangeArrowheads="1"/>
            </p:cNvSpPr>
            <p:nvPr/>
          </p:nvSpPr>
          <p:spPr bwMode="auto">
            <a:xfrm>
              <a:off x="6824549" y="3017865"/>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8" name="TextBox 120">
              <a:extLst>
                <a:ext uri="{FF2B5EF4-FFF2-40B4-BE49-F238E27FC236}">
                  <a16:creationId xmlns:a16="http://schemas.microsoft.com/office/drawing/2014/main" id="{E7A0A3A4-F2DC-B9F7-51DB-AAD29BC9BE01}"/>
                </a:ext>
              </a:extLst>
            </p:cNvPr>
            <p:cNvSpPr txBox="1">
              <a:spLocks noChangeArrowheads="1"/>
            </p:cNvSpPr>
            <p:nvPr/>
          </p:nvSpPr>
          <p:spPr bwMode="auto">
            <a:xfrm>
              <a:off x="5368350" y="2179935"/>
              <a:ext cx="742511" cy="457200"/>
            </a:xfrm>
            <a:prstGeom prst="rect">
              <a:avLst/>
            </a:prstGeom>
            <a:solidFill>
              <a:schemeClr val="bg1"/>
            </a:solidFill>
            <a:ln w="9525">
              <a:noFill/>
              <a:miter lim="800000"/>
              <a:headEnd/>
              <a:tailEnd/>
            </a:ln>
          </p:spPr>
          <p:txBody>
            <a:bodyPr wrap="none" anchor="ctr" anchorCtr="0">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length</a:t>
              </a:r>
            </a:p>
          </p:txBody>
        </p:sp>
        <p:sp>
          <p:nvSpPr>
            <p:cNvPr id="59" name="Line 14">
              <a:extLst>
                <a:ext uri="{FF2B5EF4-FFF2-40B4-BE49-F238E27FC236}">
                  <a16:creationId xmlns:a16="http://schemas.microsoft.com/office/drawing/2014/main" id="{942994C3-1178-1272-CA3C-91525A129160}"/>
                </a:ext>
              </a:extLst>
            </p:cNvPr>
            <p:cNvSpPr>
              <a:spLocks noChangeShapeType="1"/>
            </p:cNvSpPr>
            <p:nvPr/>
          </p:nvSpPr>
          <p:spPr bwMode="auto">
            <a:xfrm>
              <a:off x="5191125" y="398495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0" name="Line 14">
              <a:extLst>
                <a:ext uri="{FF2B5EF4-FFF2-40B4-BE49-F238E27FC236}">
                  <a16:creationId xmlns:a16="http://schemas.microsoft.com/office/drawing/2014/main" id="{51B4E288-F5B7-0A95-66B1-1B4AA4FFFBA9}"/>
                </a:ext>
              </a:extLst>
            </p:cNvPr>
            <p:cNvSpPr>
              <a:spLocks noChangeShapeType="1"/>
            </p:cNvSpPr>
            <p:nvPr/>
          </p:nvSpPr>
          <p:spPr bwMode="auto">
            <a:xfrm>
              <a:off x="5191125" y="451330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1" name="AutoShape 31">
              <a:extLst>
                <a:ext uri="{FF2B5EF4-FFF2-40B4-BE49-F238E27FC236}">
                  <a16:creationId xmlns:a16="http://schemas.microsoft.com/office/drawing/2014/main" id="{BF5CE01C-CB68-F78B-6756-18424EA5BC95}"/>
                </a:ext>
              </a:extLst>
            </p:cNvPr>
            <p:cNvSpPr>
              <a:spLocks/>
            </p:cNvSpPr>
            <p:nvPr/>
          </p:nvSpPr>
          <p:spPr bwMode="auto">
            <a:xfrm flipH="1">
              <a:off x="5054273" y="3135130"/>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2" name="AutoShape 31">
              <a:extLst>
                <a:ext uri="{FF2B5EF4-FFF2-40B4-BE49-F238E27FC236}">
                  <a16:creationId xmlns:a16="http://schemas.microsoft.com/office/drawing/2014/main" id="{45465C91-37A1-8458-6BDA-504FF76BC783}"/>
                </a:ext>
              </a:extLst>
            </p:cNvPr>
            <p:cNvSpPr>
              <a:spLocks/>
            </p:cNvSpPr>
            <p:nvPr/>
          </p:nvSpPr>
          <p:spPr bwMode="auto">
            <a:xfrm flipH="1">
              <a:off x="5054273" y="3481492"/>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3" name="TextBox 62">
              <a:extLst>
                <a:ext uri="{FF2B5EF4-FFF2-40B4-BE49-F238E27FC236}">
                  <a16:creationId xmlns:a16="http://schemas.microsoft.com/office/drawing/2014/main" id="{E65B5A4D-98D2-EBA4-D934-795E1D9DBA2C}"/>
                </a:ext>
              </a:extLst>
            </p:cNvPr>
            <p:cNvSpPr txBox="1"/>
            <p:nvPr/>
          </p:nvSpPr>
          <p:spPr>
            <a:xfrm>
              <a:off x="5567923" y="3979084"/>
              <a:ext cx="343364" cy="369332"/>
            </a:xfrm>
            <a:prstGeom prst="rect">
              <a:avLst/>
            </a:prstGeom>
            <a:noFill/>
          </p:spPr>
          <p:txBody>
            <a:bodyPr wrap="none" rtlCol="0" anchor="ctr" anchorCtr="0">
              <a:spAutoFit/>
            </a:bodyPr>
            <a:lstStyle/>
            <a:p>
              <a:r>
                <a:rPr lang="en-US" dirty="0"/>
                <a:t>…</a:t>
              </a:r>
            </a:p>
          </p:txBody>
        </p:sp>
        <p:cxnSp>
          <p:nvCxnSpPr>
            <p:cNvPr id="64" name="AutoShape 59">
              <a:extLst>
                <a:ext uri="{FF2B5EF4-FFF2-40B4-BE49-F238E27FC236}">
                  <a16:creationId xmlns:a16="http://schemas.microsoft.com/office/drawing/2014/main" id="{328757B8-4C6E-4957-33E3-58ED4A02D599}"/>
                </a:ext>
              </a:extLst>
            </p:cNvPr>
            <p:cNvCxnSpPr>
              <a:cxnSpLocks noChangeShapeType="1"/>
            </p:cNvCxnSpPr>
            <p:nvPr/>
          </p:nvCxnSpPr>
          <p:spPr bwMode="auto">
            <a:xfrm rot="10800000" flipV="1">
              <a:off x="6322847" y="3543415"/>
              <a:ext cx="503238" cy="4763"/>
            </a:xfrm>
            <a:prstGeom prst="straightConnector1">
              <a:avLst/>
            </a:prstGeom>
            <a:noFill/>
            <a:ln w="9525">
              <a:solidFill>
                <a:schemeClr val="tx1"/>
              </a:solidFill>
              <a:round/>
              <a:headEnd/>
              <a:tailEnd type="triangle" w="med" len="med"/>
            </a:ln>
          </p:spPr>
        </p:cxnSp>
        <p:sp>
          <p:nvSpPr>
            <p:cNvPr id="65" name="Text Box 36">
              <a:extLst>
                <a:ext uri="{FF2B5EF4-FFF2-40B4-BE49-F238E27FC236}">
                  <a16:creationId xmlns:a16="http://schemas.microsoft.com/office/drawing/2014/main" id="{EDC28AA5-D6E7-59E3-EC88-D9783B6EF870}"/>
                </a:ext>
              </a:extLst>
            </p:cNvPr>
            <p:cNvSpPr txBox="1">
              <a:spLocks noChangeArrowheads="1"/>
            </p:cNvSpPr>
            <p:nvPr/>
          </p:nvSpPr>
          <p:spPr bwMode="auto">
            <a:xfrm>
              <a:off x="6824549" y="3368450"/>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+ 8</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err="1">
                <a:latin typeface="Consolas" panose="020B0609020204030204" pitchFamily="49" charset="0"/>
              </a:rPr>
              <a:t>StringTypeDecl</a:t>
            </a:r>
            <a:endParaRPr lang="en-US" dirty="0">
              <a:latin typeface="Consolas" panose="020B0609020204030204" pitchFamily="49" charset="0"/>
            </a:endParaRPr>
          </a:p>
          <a:p>
            <a:pPr lvl="1"/>
            <a:r>
              <a:rPr lang="en-US" dirty="0"/>
              <a:t>Type Rule: The constant value specifying the capacity of the string must have type </a:t>
            </a:r>
            <a:r>
              <a:rPr lang="en-US" dirty="0">
                <a:latin typeface="Consolas" panose="020B0609020204030204" pitchFamily="49" charset="0"/>
              </a:rPr>
              <a:t>Integer</a:t>
            </a:r>
            <a:r>
              <a:rPr lang="en-US" dirty="0"/>
              <a:t>, and the associated value must be in the range </a:t>
            </a:r>
            <a:r>
              <a:rPr lang="en-US" dirty="0">
                <a:latin typeface="Consolas" panose="020B0609020204030204" pitchFamily="49" charset="0"/>
              </a:rPr>
              <a:t>1..512</a:t>
            </a:r>
            <a:r>
              <a:rPr lang="en-US" dirty="0"/>
              <a:t>.</a:t>
            </a:r>
          </a:p>
          <a:p>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a:p>
            <a:pPr lvl="1"/>
            <a:r>
              <a:rPr lang="en-US" dirty="0"/>
              <a:t>Type Rule: An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15</a:t>
            </a:fld>
            <a:endParaRPr lang="en-US"/>
          </a:p>
        </p:txBody>
      </p:sp>
    </p:spTree>
    <p:extLst>
      <p:ext uri="{BB962C8B-B14F-4D97-AF65-F5344CB8AC3E}">
        <p14:creationId xmlns:p14="http://schemas.microsoft.com/office/powerpoint/2010/main" val="4053259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br>
              <a:rPr lang="en-US" dirty="0"/>
            </a:br>
            <a:r>
              <a:rPr lang="en-US" sz="2400" dirty="0"/>
              <a:t>(continued)</a:t>
            </a:r>
            <a:endParaRPr lang="en-US" dirty="0"/>
          </a:p>
        </p:txBody>
      </p:sp>
      <p:sp>
        <p:nvSpPr>
          <p:cNvPr id="17411" name="Content Placeholder 2"/>
          <p:cNvSpPr>
            <a:spLocks noGrp="1"/>
          </p:cNvSpPr>
          <p:nvPr>
            <p:ph idx="1"/>
          </p:nvPr>
        </p:nvSpPr>
        <p:spPr>
          <a:xfrm>
            <a:off x="458788" y="1363663"/>
            <a:ext cx="8226425" cy="4935537"/>
          </a:xfrm>
        </p:spPr>
        <p:txBody>
          <a:bodyPr/>
          <a:lstStyle/>
          <a:p>
            <a:r>
              <a:rPr lang="en-US" dirty="0"/>
              <a:t>Miscellaneous Rule: String </a:t>
            </a:r>
            <a:r>
              <a:rPr lang="en-US" b="1" dirty="0"/>
              <a:t>literals</a:t>
            </a:r>
            <a:r>
              <a:rPr lang="en-US" dirty="0"/>
              <a:t> may not be passed as actual parameters.  (But string variables can be.)</a:t>
            </a:r>
          </a:p>
          <a:p>
            <a:r>
              <a:rPr lang="en-US" dirty="0"/>
              <a:t>Example</a:t>
            </a:r>
          </a:p>
          <a:p>
            <a:pPr marL="457200" lvl="1" indent="0">
              <a:buNone/>
            </a:pPr>
            <a:r>
              <a:rPr lang="en-US" sz="1800" dirty="0">
                <a:latin typeface="Consolas" panose="020B0609020204030204" pitchFamily="49" charset="0"/>
              </a:rPr>
              <a:t>type Name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a:t>
            </a:r>
            <a:r>
              <a:rPr lang="en-US" sz="1800" dirty="0" err="1">
                <a:latin typeface="Consolas" panose="020B0609020204030204" pitchFamily="49" charset="0"/>
              </a:rPr>
              <a:t>writeName</a:t>
            </a:r>
            <a:r>
              <a:rPr lang="en-US" sz="1800" dirty="0">
                <a:latin typeface="Consolas" panose="020B0609020204030204" pitchFamily="49" charset="0"/>
              </a:rPr>
              <a:t>(name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writeName</a:t>
            </a:r>
            <a:r>
              <a:rPr lang="en-US" sz="1800" dirty="0">
                <a:latin typeface="Consolas" panose="020B0609020204030204" pitchFamily="49" charset="0"/>
              </a:rPr>
              <a:t>("Chloe");  // ERROR</a:t>
            </a:r>
          </a:p>
          <a:p>
            <a:pPr marL="457200" lvl="1" indent="0">
              <a:spcBef>
                <a:spcPts val="100"/>
              </a:spcBef>
              <a:buNone/>
            </a:pPr>
            <a:r>
              <a:rPr lang="en-US" sz="1800" dirty="0">
                <a:latin typeface="Consolas" panose="020B0609020204030204"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16</a:t>
            </a:fld>
            <a:endParaRPr lang="en-US"/>
          </a:p>
        </p:txBody>
      </p:sp>
      <p:sp>
        <p:nvSpPr>
          <p:cNvPr id="2" name="TextBox 1">
            <a:extLst>
              <a:ext uri="{FF2B5EF4-FFF2-40B4-BE49-F238E27FC236}">
                <a16:creationId xmlns:a16="http://schemas.microsoft.com/office/drawing/2014/main" id="{3F41DE56-3584-28FB-1BAE-B6C5C248A242}"/>
              </a:ext>
            </a:extLst>
          </p:cNvPr>
          <p:cNvSpPr txBox="1"/>
          <p:nvPr/>
        </p:nvSpPr>
        <p:spPr>
          <a:xfrm>
            <a:off x="5461254" y="4979938"/>
            <a:ext cx="3223959" cy="963662"/>
          </a:xfrm>
          <a:prstGeom prst="rect">
            <a:avLst/>
          </a:prstGeom>
          <a:noFill/>
          <a:ln>
            <a:solidFill>
              <a:schemeClr val="tx1"/>
            </a:solidFill>
          </a:ln>
        </p:spPr>
        <p:txBody>
          <a:bodyPr wrap="none" rtlCol="0">
            <a:spAutoFit/>
          </a:bodyPr>
          <a:lstStyle/>
          <a:p>
            <a:pPr algn="l"/>
            <a:r>
              <a:rPr lang="en-US" sz="2000" dirty="0"/>
              <a:t>change to</a:t>
            </a:r>
          </a:p>
          <a:p>
            <a:pPr marR="0" algn="l">
              <a:lnSpc>
                <a:spcPct val="104000"/>
              </a:lnSpc>
              <a:spcBef>
                <a:spcPts val="0"/>
              </a:spcBef>
              <a:spcAft>
                <a:spcPts val="0"/>
              </a:spcAft>
              <a:tabLst>
                <a:tab pos="0" algn="l"/>
              </a:tabLst>
            </a:pPr>
            <a:r>
              <a:rPr lang="en-US" sz="1800" dirty="0">
                <a:effectLst/>
                <a:latin typeface="Consolas" panose="020B0609020204030204" pitchFamily="49" charset="0"/>
                <a:ea typeface="Calibri" panose="020F0502020204030204" pitchFamily="34" charset="0"/>
                <a:cs typeface="Courier New" panose="02070309020205020404" pitchFamily="49" charset="0"/>
              </a:rPr>
              <a:t>var n : Name := "Chloe";</a:t>
            </a:r>
          </a:p>
          <a:p>
            <a:pPr marR="0" algn="l">
              <a:lnSpc>
                <a:spcPct val="104000"/>
              </a:lnSpc>
              <a:spcBef>
                <a:spcPts val="0"/>
              </a:spcBef>
              <a:spcAft>
                <a:spcPts val="0"/>
              </a:spcAft>
              <a:tabLst>
                <a:tab pos="0" algn="l"/>
              </a:tabLst>
            </a:pPr>
            <a:r>
              <a:rPr lang="en-US" sz="1800" dirty="0" err="1">
                <a:effectLst/>
                <a:latin typeface="Consolas" panose="020B0609020204030204" pitchFamily="49" charset="0"/>
                <a:ea typeface="Calibri" panose="020F0502020204030204" pitchFamily="34" charset="0"/>
                <a:cs typeface="Courier New" panose="02070309020205020404" pitchFamily="49" charset="0"/>
              </a:rPr>
              <a:t>writeName</a:t>
            </a:r>
            <a:r>
              <a:rPr lang="en-US" sz="1800" dirty="0">
                <a:effectLst/>
                <a:latin typeface="Consolas" panose="020B0609020204030204" pitchFamily="49" charset="0"/>
                <a:ea typeface="Calibri" panose="020F0502020204030204" pitchFamily="34" charset="0"/>
                <a:cs typeface="Courier New" panose="02070309020205020404" pitchFamily="49" charset="0"/>
              </a:rPr>
              <a:t>(n);</a:t>
            </a:r>
          </a:p>
        </p:txBody>
      </p:sp>
    </p:spTree>
    <p:extLst>
      <p:ext uri="{BB962C8B-B14F-4D97-AF65-F5344CB8AC3E}">
        <p14:creationId xmlns:p14="http://schemas.microsoft.com/office/powerpoint/2010/main" val="424600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a:t>
            </a:r>
            <a:r>
              <a:rPr lang="en-US" sz="1800">
                <a:latin typeface="Consolas" pitchFamily="49" charset="0"/>
                <a:cs typeface="Consolas" pitchFamily="49" charset="0"/>
              </a:rPr>
              <a:t>Name = </a:t>
            </a:r>
            <a:r>
              <a:rPr lang="en-US" sz="1800" dirty="0">
                <a:latin typeface="Consolas" pitchFamily="49" charset="0"/>
                <a:cs typeface="Consolas" pitchFamily="49" charset="0"/>
              </a:rPr>
              <a:t>string[20];</a:t>
            </a:r>
          </a:p>
          <a:p>
            <a:pPr lvl="1">
              <a:spcBef>
                <a:spcPts val="200"/>
              </a:spcBef>
              <a:buNone/>
            </a:pPr>
            <a:r>
              <a:rPr lang="en-US" sz="1800" dirty="0">
                <a:latin typeface="Consolas" pitchFamily="49" charset="0"/>
                <a:cs typeface="Consolas" pitchFamily="49" charset="0"/>
              </a:rPr>
              <a:t>var name : Name;</a:t>
            </a:r>
          </a:p>
          <a:p>
            <a:r>
              <a:rPr lang="en-US" dirty="0"/>
              <a:t>Observe that </a:t>
            </a:r>
            <a:r>
              <a:rPr lang="en-US" dirty="0">
                <a:latin typeface="Consolas" pitchFamily="49" charset="0"/>
                <a:cs typeface="Consolas" pitchFamily="49" charset="0"/>
              </a:rPr>
              <a:t>name</a:t>
            </a:r>
            <a:r>
              <a:rPr lang="en-US" dirty="0"/>
              <a:t> has type </a:t>
            </a:r>
            <a:r>
              <a:rPr lang="en-US" dirty="0">
                <a:latin typeface="Consolas" pitchFamily="49" charset="0"/>
                <a:cs typeface="Consolas" pitchFamily="49" charset="0"/>
              </a:rPr>
              <a:t>Name</a:t>
            </a:r>
            <a:r>
              <a:rPr lang="en-US" dirty="0"/>
              <a:t>, but </a:t>
            </a:r>
            <a:r>
              <a:rPr lang="en-US" dirty="0" err="1">
                <a:latin typeface="Consolas" pitchFamily="49" charset="0"/>
                <a:cs typeface="Consolas" pitchFamily="49" charset="0"/>
              </a:rPr>
              <a:t>name.length</a:t>
            </a:r>
            <a:r>
              <a:rPr lang="en-US" dirty="0"/>
              <a:t> has type </a:t>
            </a:r>
            <a:r>
              <a:rPr lang="en-US" dirty="0">
                <a:latin typeface="Consolas" pitchFamily="49" charset="0"/>
                <a:cs typeface="Consolas" pitchFamily="49" charset="0"/>
              </a:rPr>
              <a:t>Integer</a:t>
            </a:r>
            <a:r>
              <a:rPr lang="en-US" dirty="0">
                <a:cs typeface="Consolas" pitchFamily="49" charset="0"/>
              </a:rPr>
              <a:t>, and </a:t>
            </a:r>
            <a:r>
              <a:rPr lang="en-US" dirty="0">
                <a:latin typeface="Consolas" panose="020B0609020204030204" pitchFamily="49" charset="0"/>
                <a:cs typeface="Consolas" pitchFamily="49" charset="0"/>
              </a:rPr>
              <a:t>name[i]</a:t>
            </a:r>
            <a:r>
              <a:rPr lang="en-US" dirty="0">
                <a:cs typeface="Consolas" pitchFamily="49" charset="0"/>
              </a:rPr>
              <a:t> has type </a:t>
            </a:r>
            <a:r>
              <a:rPr lang="en-US" dirty="0">
                <a:latin typeface="Consolas" panose="020B0609020204030204" pitchFamily="49" charset="0"/>
                <a:cs typeface="Consolas" pitchFamily="49" charset="0"/>
              </a:rPr>
              <a:t>Char</a:t>
            </a:r>
            <a:r>
              <a:rPr lang="en-US" dirty="0">
                <a:cs typeface="Consolas" pitchFamily="49" charset="0"/>
              </a:rPr>
              <a:t>.</a:t>
            </a:r>
            <a:endParaRPr lang="en-US" dirty="0">
              <a:latin typeface="Consolas" pitchFamily="49" charset="0"/>
              <a:cs typeface="Consolas" pitchFamily="49" charset="0"/>
            </a:endParaRPr>
          </a:p>
          <a:p>
            <a:r>
              <a:rPr lang="en-US" dirty="0"/>
              <a:t>For a selector expression following a string variable, </a:t>
            </a:r>
            <a:r>
              <a:rPr lang="en-US" dirty="0">
                <a:latin typeface="Consolas" pitchFamily="49" charset="0"/>
                <a:cs typeface="Consolas" pitchFamily="49" charset="0"/>
              </a:rPr>
              <a:t>checkConstraints()</a:t>
            </a:r>
            <a:r>
              <a:rPr lang="en-US" dirty="0"/>
              <a:t> must</a:t>
            </a:r>
          </a:p>
          <a:p>
            <a:pPr marL="457200" lvl="1" indent="0">
              <a:buNone/>
            </a:pPr>
            <a:r>
              <a:rPr lang="en-US" dirty="0"/>
              <a:t>For a field expression:</a:t>
            </a:r>
          </a:p>
          <a:p>
            <a:pPr lvl="2"/>
            <a:r>
              <a:rPr lang="en-US" dirty="0"/>
              <a:t>Set the type of the variable to </a:t>
            </a:r>
            <a:r>
              <a:rPr lang="en-US" dirty="0">
                <a:latin typeface="Consolas" panose="020B0609020204030204" pitchFamily="49" charset="0"/>
              </a:rPr>
              <a:t>Integer</a:t>
            </a:r>
            <a:r>
              <a:rPr lang="en-US" dirty="0"/>
              <a:t>.</a:t>
            </a:r>
            <a:endParaRPr lang="en-US" dirty="0">
              <a:latin typeface="Consolas" panose="020B0609020204030204" pitchFamily="49" charset="0"/>
            </a:endParaRPr>
          </a:p>
          <a:p>
            <a:pPr lvl="2"/>
            <a:r>
              <a:rPr lang="en-US" dirty="0"/>
              <a:t>Check that the field name is “</a:t>
            </a:r>
            <a:r>
              <a:rPr lang="en-US" dirty="0">
                <a:latin typeface="Consolas" panose="020B0609020204030204" pitchFamily="49" charset="0"/>
              </a:rPr>
              <a:t>length</a:t>
            </a:r>
            <a:r>
              <a:rPr lang="en-US" dirty="0"/>
              <a:t>”.</a:t>
            </a:r>
          </a:p>
          <a:p>
            <a:pPr marL="457200" lvl="1" indent="0">
              <a:buNone/>
            </a:pPr>
            <a:r>
              <a:rPr lang="en-US" dirty="0"/>
              <a:t>Otherwise (must be an index expression)</a:t>
            </a:r>
          </a:p>
          <a:p>
            <a:pPr lvl="2"/>
            <a:r>
              <a:rPr lang="en-US" dirty="0"/>
              <a:t>Set the type of the variable to </a:t>
            </a:r>
            <a:r>
              <a:rPr lang="en-US" dirty="0">
                <a:latin typeface="Consolas" panose="020B0609020204030204" pitchFamily="49" charset="0"/>
              </a:rPr>
              <a:t>Char</a:t>
            </a:r>
            <a:r>
              <a:rPr lang="en-US" dirty="0"/>
              <a:t>.</a:t>
            </a:r>
          </a:p>
          <a:p>
            <a:pPr lvl="2"/>
            <a:r>
              <a:rPr lang="en-US" dirty="0"/>
              <a:t>Check that the type of the index expression is </a:t>
            </a:r>
            <a:r>
              <a:rPr lang="en-US" dirty="0">
                <a:latin typeface="Consolas" panose="020B0609020204030204" pitchFamily="49" charset="0"/>
              </a:rPr>
              <a:t>Integer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a:xfrm>
            <a:off x="458788" y="1363663"/>
            <a:ext cx="8226425" cy="4935537"/>
          </a:xfrm>
        </p:spPr>
        <p:txBody>
          <a:bodyPr/>
          <a:lstStyle/>
          <a:p>
            <a:r>
              <a:rPr lang="en-US" dirty="0"/>
              <a:t>First, as with non-string types, </a:t>
            </a:r>
            <a:r>
              <a:rPr lang="en-US" dirty="0">
                <a:latin typeface="Consolas" pitchFamily="49" charset="0"/>
                <a:cs typeface="Consolas" pitchFamily="49" charset="0"/>
              </a:rPr>
              <a:t>emit()</a:t>
            </a:r>
            <a:r>
              <a:rPr lang="en-US" dirty="0"/>
              <a:t> must generate code to leave the relative address of the variable on the run-time stack (i.e., the address of the first byte of the array)</a:t>
            </a:r>
          </a:p>
          <a:p>
            <a:pPr lvl="1"/>
            <a:r>
              <a:rPr lang="en-US" sz="1900" dirty="0"/>
              <a:t>no change required to existing code</a:t>
            </a:r>
          </a:p>
          <a:p>
            <a:r>
              <a:rPr lang="en-US" dirty="0"/>
              <a:t>For a selector expression, </a:t>
            </a:r>
            <a:r>
              <a:rPr lang="en-US" dirty="0">
                <a:latin typeface="Consolas" pitchFamily="49" charset="0"/>
                <a:cs typeface="Consolas" pitchFamily="49" charset="0"/>
              </a:rPr>
              <a:t>emit()</a:t>
            </a:r>
            <a:r>
              <a:rPr lang="en-US" dirty="0"/>
              <a:t> must perform the following actions.</a:t>
            </a:r>
            <a:endParaRPr lang="en-US" b="1" dirty="0"/>
          </a:p>
          <a:p>
            <a:pPr marL="457200" lvl="1" indent="0">
              <a:buNone/>
            </a:pPr>
            <a:r>
              <a:rPr lang="en-US" dirty="0"/>
              <a:t>If the selector expression is a field expression, no additional code needs to be emitted.</a:t>
            </a:r>
          </a:p>
          <a:p>
            <a:pPr marL="857250" lvl="2" indent="0">
              <a:buNone/>
            </a:pPr>
            <a:r>
              <a:rPr lang="en-US" dirty="0"/>
              <a:t>– only field is </a:t>
            </a:r>
            <a:r>
              <a:rPr lang="en-US" dirty="0">
                <a:latin typeface="Consolas" panose="020B0609020204030204" pitchFamily="49" charset="0"/>
              </a:rPr>
              <a:t>length</a:t>
            </a:r>
            <a:r>
              <a:rPr lang="en-US" dirty="0"/>
              <a:t>, which has offset </a:t>
            </a:r>
            <a:r>
              <a:rPr lang="en-US" dirty="0">
                <a:latin typeface="Consolas" panose="020B0609020204030204" pitchFamily="49" charset="0"/>
              </a:rPr>
              <a:t>0</a:t>
            </a:r>
          </a:p>
          <a:p>
            <a:pPr marL="457200" lvl="1" indent="0">
              <a:buNone/>
            </a:pPr>
            <a:r>
              <a:rPr lang="en-US" dirty="0"/>
              <a:t>If the selector expression is an index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18</a:t>
            </a:fld>
            <a:endParaRPr lang="en-US"/>
          </a:p>
        </p:txBody>
      </p:sp>
      <p:sp>
        <p:nvSpPr>
          <p:cNvPr id="8" name="TextBox 7">
            <a:extLst>
              <a:ext uri="{FF2B5EF4-FFF2-40B4-BE49-F238E27FC236}">
                <a16:creationId xmlns:a16="http://schemas.microsoft.com/office/drawing/2014/main" id="{B494934B-70F5-5D2B-0116-694721E98294}"/>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2174761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3" name="Content Placeholder 2"/>
          <p:cNvSpPr>
            <a:spLocks noGrp="1"/>
          </p:cNvSpPr>
          <p:nvPr>
            <p:ph idx="1"/>
          </p:nvPr>
        </p:nvSpPr>
        <p:spPr/>
        <p:txBody>
          <a:bodyPr/>
          <a:lstStyle/>
          <a:p>
            <a:pPr lvl="1"/>
            <a:r>
              <a:rPr lang="en-US" dirty="0"/>
              <a:t>Generate code to skip over the length field.</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Type.Integer.getSize</a:t>
            </a:r>
            <a:r>
              <a:rPr lang="en-US" dirty="0">
                <a:latin typeface="Consolas" panose="020B0609020204030204" pitchFamily="49" charset="0"/>
              </a:rPr>
              <a:t>());</a:t>
            </a:r>
          </a:p>
          <a:p>
            <a:pPr marL="914400" lvl="2" indent="0">
              <a:buNone/>
            </a:pPr>
            <a:r>
              <a:rPr lang="en-US" dirty="0">
                <a:latin typeface="Consolas" panose="020B0609020204030204" pitchFamily="49" charset="0"/>
              </a:rPr>
              <a:t>emit("ADD");</a:t>
            </a:r>
          </a:p>
          <a:p>
            <a:pPr lvl="1"/>
            <a:r>
              <a:rPr lang="en-US"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dirty="0"/>
              <a:t>Generate code to multiply this value by the size of type Char to get the offset.</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Type.Char.getSize</a:t>
            </a:r>
            <a:r>
              <a:rPr lang="en-US" dirty="0">
                <a:latin typeface="Consolas" panose="020B0609020204030204" pitchFamily="49" charset="0"/>
              </a:rPr>
              <a:t>());</a:t>
            </a:r>
          </a:p>
          <a:p>
            <a:pPr marL="914400" lvl="2" indent="0">
              <a:buNone/>
            </a:pPr>
            <a:r>
              <a:rPr lang="en-US" dirty="0">
                <a:latin typeface="Consolas" panose="020B0609020204030204" pitchFamily="49" charset="0"/>
              </a:rPr>
              <a:t>emit("MUL");</a:t>
            </a:r>
          </a:p>
          <a:p>
            <a:pPr lvl="1"/>
            <a:r>
              <a:rPr lang="en-US" dirty="0"/>
              <a:t>Generate code to add the offset to the relative address of the first character.</a:t>
            </a:r>
          </a:p>
          <a:p>
            <a:pPr marL="914400" lvl="2" indent="0">
              <a:buNone/>
            </a:pPr>
            <a:r>
              <a:rPr lang="en-US" dirty="0">
                <a:latin typeface="Consolas" panose="020B0609020204030204" pitchFamily="49" charset="0"/>
              </a:rPr>
              <a:t>emit("ADD");</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19</a:t>
            </a:fld>
            <a:endParaRPr lang="en-US"/>
          </a:p>
        </p:txBody>
      </p:sp>
    </p:spTree>
    <p:extLst>
      <p:ext uri="{BB962C8B-B14F-4D97-AF65-F5344CB8AC3E}">
        <p14:creationId xmlns:p14="http://schemas.microsoft.com/office/powerpoint/2010/main" val="3018448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Strings in CPRL</a:t>
            </a:r>
          </a:p>
        </p:txBody>
      </p:sp>
      <p:sp>
        <p:nvSpPr>
          <p:cNvPr id="4099" name="Content Placeholder 2"/>
          <p:cNvSpPr>
            <a:spLocks noGrp="1"/>
          </p:cNvSpPr>
          <p:nvPr>
            <p:ph idx="1"/>
          </p:nvPr>
        </p:nvSpPr>
        <p:spPr/>
        <p:txBody>
          <a:bodyPr/>
          <a:lstStyle/>
          <a:p>
            <a:r>
              <a:rPr lang="en-US" dirty="0"/>
              <a:t>CPRL supports sequences of characters called character strings, or simply strings.</a:t>
            </a:r>
          </a:p>
          <a:p>
            <a:pPr lvl="1"/>
            <a:r>
              <a:rPr lang="en-US" dirty="0"/>
              <a:t>String literals are enclosed in (double) quotation marks.</a:t>
            </a:r>
          </a:p>
          <a:p>
            <a:pPr marL="914400" lvl="2" indent="0">
              <a:buNone/>
            </a:pPr>
            <a:r>
              <a:rPr lang="en-US" dirty="0">
                <a:latin typeface="Consolas" panose="020B0609020204030204" pitchFamily="49" charset="0"/>
              </a:rPr>
              <a:t>"Hello, world."</a:t>
            </a:r>
          </a:p>
          <a:p>
            <a:pPr lvl="1"/>
            <a:r>
              <a:rPr lang="en-US" dirty="0"/>
              <a:t>A string variable has two integer properties.</a:t>
            </a:r>
          </a:p>
          <a:p>
            <a:pPr lvl="2"/>
            <a:r>
              <a:rPr lang="en-US" dirty="0"/>
              <a:t>capacity: static property (maximum length)</a:t>
            </a:r>
          </a:p>
          <a:p>
            <a:pPr lvl="2"/>
            <a:r>
              <a:rPr lang="en-US" dirty="0"/>
              <a:t>length: run-time property</a:t>
            </a:r>
          </a:p>
          <a:p>
            <a:r>
              <a:rPr lang="en-US" dirty="0"/>
              <a:t>A string type declaration specifies</a:t>
            </a:r>
          </a:p>
          <a:p>
            <a:pPr lvl="1"/>
            <a:r>
              <a:rPr lang="en-US" dirty="0"/>
              <a:t>the string type name (an identifier)</a:t>
            </a:r>
          </a:p>
          <a:p>
            <a:pPr lvl="1"/>
            <a:r>
              <a:rPr lang="en-US" dirty="0"/>
              <a:t>the capacity, which must be an integer literal or constant</a:t>
            </a:r>
          </a:p>
          <a:p>
            <a:r>
              <a:rPr lang="en-US" dirty="0"/>
              <a:t>Examples</a:t>
            </a:r>
          </a:p>
          <a:p>
            <a:pPr lvl="1">
              <a:buFontTx/>
              <a:buNone/>
            </a:pPr>
            <a:r>
              <a:rPr lang="en-US" sz="1800" dirty="0">
                <a:latin typeface="Consolas" pitchFamily="49" charset="0"/>
                <a:cs typeface="Consolas" pitchFamily="49" charset="0"/>
              </a:rPr>
              <a:t>type Name  = string[20];</a:t>
            </a:r>
          </a:p>
          <a:p>
            <a:pPr lvl="1">
              <a:buFontTx/>
              <a:buNone/>
            </a:pPr>
            <a:r>
              <a:rPr lang="en-US" sz="1800" dirty="0">
                <a:latin typeface="Consolas" pitchFamily="49" charset="0"/>
                <a:cs typeface="Consolas" pitchFamily="49" charset="0"/>
              </a:rPr>
              <a:t>type Month = string[3];</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p>
        </p:txBody>
      </p:sp>
      <p:sp>
        <p:nvSpPr>
          <p:cNvPr id="4099" name="Content Placeholder 2"/>
          <p:cNvSpPr>
            <a:spLocks noGrp="1"/>
          </p:cNvSpPr>
          <p:nvPr>
            <p:ph idx="1"/>
          </p:nvPr>
        </p:nvSpPr>
        <p:spPr>
          <a:xfrm>
            <a:off x="458787" y="1363663"/>
            <a:ext cx="8321040" cy="4935537"/>
          </a:xfrm>
        </p:spPr>
        <p:txBody>
          <a:bodyPr/>
          <a:lstStyle/>
          <a:p>
            <a:r>
              <a:rPr lang="en-US" dirty="0"/>
              <a:t>To create string objects, you must first declare a string type and then declare one or more variables of that type.</a:t>
            </a:r>
          </a:p>
          <a:p>
            <a:r>
              <a:rPr lang="en-US" dirty="0"/>
              <a:t>Examples</a:t>
            </a:r>
          </a:p>
          <a:p>
            <a:pPr lvl="1">
              <a:buFontTx/>
              <a:buNone/>
            </a:pPr>
            <a:r>
              <a:rPr lang="en-US" sz="1800" dirty="0">
                <a:latin typeface="Consolas" pitchFamily="49" charset="0"/>
                <a:cs typeface="Consolas" pitchFamily="49" charset="0"/>
              </a:rPr>
              <a:t>type Month = string[3];</a:t>
            </a:r>
          </a:p>
          <a:p>
            <a:pPr lvl="1">
              <a:buFontTx/>
              <a:buNone/>
            </a:pPr>
            <a:r>
              <a:rPr lang="en-US" sz="1800" dirty="0">
                <a:latin typeface="Consolas" pitchFamily="49" charset="0"/>
                <a:cs typeface="Consolas" pitchFamily="49" charset="0"/>
              </a:rPr>
              <a:t>var month : Month := "Jan";</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endParaRPr lang="en-US" sz="1800" dirty="0">
              <a:latin typeface="Consolas" pitchFamily="49" charset="0"/>
              <a:cs typeface="Consolas" pitchFamily="49" charset="0"/>
            </a:endParaRPr>
          </a:p>
          <a:p>
            <a:pPr lvl="1">
              <a:spcBef>
                <a:spcPts val="0"/>
              </a:spcBef>
              <a:buFontTx/>
              <a:buNone/>
            </a:pPr>
            <a:r>
              <a:rPr lang="en-US" sz="1800" dirty="0">
                <a:latin typeface="Consolas" pitchFamily="49" charset="0"/>
                <a:cs typeface="Consolas" pitchFamily="49" charset="0"/>
              </a:rPr>
              <a:t>month[0]       // the character at index 0 of month</a:t>
            </a:r>
          </a:p>
          <a:p>
            <a:pPr lvl="1">
              <a:spcBef>
                <a:spcPts val="0"/>
              </a:spcBef>
              <a:buFontTx/>
              <a:buNone/>
            </a:pPr>
            <a:r>
              <a:rPr lang="en-US" sz="1800" dirty="0">
                <a:latin typeface="Consolas" pitchFamily="49" charset="0"/>
                <a:cs typeface="Consolas" pitchFamily="49" charset="0"/>
              </a:rPr>
              <a:t>               // (the first character)</a:t>
            </a:r>
          </a:p>
          <a:p>
            <a:pPr lvl="1">
              <a:spcBef>
                <a:spcPts val="200"/>
              </a:spcBef>
              <a:buFontTx/>
              <a:buNone/>
            </a:pPr>
            <a:r>
              <a:rPr lang="en-US" sz="1800" dirty="0" err="1">
                <a:latin typeface="Consolas" pitchFamily="49" charset="0"/>
                <a:cs typeface="Consolas" pitchFamily="49" charset="0"/>
              </a:rPr>
              <a:t>month.length</a:t>
            </a:r>
            <a:r>
              <a:rPr lang="en-US" sz="1800" dirty="0">
                <a:latin typeface="Consolas" pitchFamily="49" charset="0"/>
                <a:cs typeface="Consolas" pitchFamily="49" charset="0"/>
              </a:rPr>
              <a:t>   // the current length of month</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sz="2300" dirty="0"/>
              <a:t>String objects in CPRL are considered to have the same type only if they have the same type name.  Thus, two distinct string type declarations are considered different even though they may be structurally identical.  This is referred to as “name equivalence” of types.</a:t>
            </a:r>
          </a:p>
          <a:p>
            <a:r>
              <a:rPr lang="en-US" sz="2300" dirty="0"/>
              <a:t>Two string objects with the same type are assignment compatible.  Two string objects with different types are not assignment compatible, even if they are structurally identical.</a:t>
            </a:r>
          </a:p>
          <a:p>
            <a:r>
              <a:rPr lang="en-US" sz="2300" dirty="0"/>
              <a:t>String literals may be assigned to string variables as long as the length of the string literal on the right of the assignment symbol is less than or equal to the capacity of the string variable on the left side.</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String Assignment</a:t>
            </a:r>
          </a:p>
        </p:txBody>
      </p:sp>
      <p:sp>
        <p:nvSpPr>
          <p:cNvPr id="7171" name="Content Placeholder 2"/>
          <p:cNvSpPr>
            <a:spLocks noGrp="1"/>
          </p:cNvSpPr>
          <p:nvPr>
            <p:ph idx="1"/>
          </p:nvPr>
        </p:nvSpPr>
        <p:spPr/>
        <p:txBody>
          <a:bodyPr tIns="91440"/>
          <a:lstStyle/>
          <a:p>
            <a:pPr marL="182880" lvl="1" indent="0">
              <a:spcBef>
                <a:spcPts val="200"/>
              </a:spcBef>
              <a:buNone/>
            </a:pPr>
            <a:r>
              <a:rPr lang="en-US" sz="1800" dirty="0">
                <a:latin typeface="Consolas" pitchFamily="49" charset="0"/>
                <a:cs typeface="Consolas" pitchFamily="49" charset="0"/>
              </a:rPr>
              <a:t>type Name     = string[20];</a:t>
            </a:r>
          </a:p>
          <a:p>
            <a:pPr marL="182880" lvl="1" indent="0">
              <a:spcBef>
                <a:spcPts val="200"/>
              </a:spcBef>
              <a:buNone/>
            </a:pPr>
            <a:r>
              <a:rPr lang="en-US" sz="1800" dirty="0">
                <a:latin typeface="Consolas" pitchFamily="49" charset="0"/>
                <a:cs typeface="Consolas" pitchFamily="49" charset="0"/>
              </a:rPr>
              <a:t>type Greeting = string[20];</a:t>
            </a:r>
          </a:p>
          <a:p>
            <a:pPr marL="182880" lvl="1" indent="0">
              <a:spcBef>
                <a:spcPts val="200"/>
              </a:spcBef>
              <a:buNone/>
            </a:pPr>
            <a:r>
              <a:rPr lang="en-US" sz="1800" dirty="0">
                <a:latin typeface="Consolas" pitchFamily="49" charset="0"/>
                <a:cs typeface="Consolas" pitchFamily="49" charset="0"/>
              </a:rPr>
              <a:t>type Month    = string[3];</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var name1, name2 : Name;</a:t>
            </a:r>
          </a:p>
          <a:p>
            <a:pPr marL="182880" lvl="1" indent="0">
              <a:spcBef>
                <a:spcPts val="200"/>
              </a:spcBef>
              <a:buNone/>
            </a:pPr>
            <a:r>
              <a:rPr lang="en-US" sz="1800" dirty="0">
                <a:latin typeface="Consolas" pitchFamily="49" charset="0"/>
                <a:cs typeface="Consolas" pitchFamily="49" charset="0"/>
              </a:rPr>
              <a:t>var greeting : Greeting;</a:t>
            </a:r>
          </a:p>
          <a:p>
            <a:pPr marL="182880" lvl="1" indent="0">
              <a:spcBef>
                <a:spcPts val="200"/>
              </a:spcBef>
              <a:buNone/>
            </a:pPr>
            <a:r>
              <a:rPr lang="en-US" sz="1800" dirty="0">
                <a:latin typeface="Consolas" pitchFamily="49" charset="0"/>
                <a:cs typeface="Consolas" pitchFamily="49" charset="0"/>
              </a:rPr>
              <a:t>var month : Month;</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name2 := "Paul";      // name2 has capacity 20 and length 4</a:t>
            </a:r>
          </a:p>
          <a:p>
            <a:pPr marL="182880" lvl="1" indent="0">
              <a:spcBef>
                <a:spcPts val="200"/>
              </a:spcBef>
              <a:buNone/>
            </a:pPr>
            <a:r>
              <a:rPr lang="en-US" sz="1800" dirty="0">
                <a:latin typeface="Consolas" pitchFamily="49" charset="0"/>
                <a:cs typeface="Consolas" pitchFamily="49" charset="0"/>
              </a:rPr>
              <a:t>name1 := name2;       // legal assignment (same types)</a:t>
            </a:r>
          </a:p>
          <a:p>
            <a:pPr marL="182880" lvl="1" indent="0">
              <a:spcBef>
                <a:spcPts val="200"/>
              </a:spcBef>
              <a:buNone/>
            </a:pPr>
            <a:r>
              <a:rPr lang="en-US" sz="1800" dirty="0">
                <a:latin typeface="Consolas" pitchFamily="49" charset="0"/>
                <a:cs typeface="Consolas" pitchFamily="49" charset="0"/>
              </a:rPr>
              <a:t>greeting := "Hello";  // greeting has capacity 20 and length 5</a:t>
            </a:r>
          </a:p>
          <a:p>
            <a:pPr marL="182880" lvl="1" indent="0">
              <a:spcBef>
                <a:spcPts val="200"/>
              </a:spcBef>
              <a:buNone/>
            </a:pPr>
            <a:r>
              <a:rPr lang="en-US" sz="1800" dirty="0">
                <a:latin typeface="Consolas" pitchFamily="49" charset="0"/>
                <a:cs typeface="Consolas" pitchFamily="49" charset="0"/>
              </a:rPr>
              <a:t>name1 := greeting;    // *** Illegal (different types) ***  </a:t>
            </a:r>
          </a:p>
          <a:p>
            <a:pPr marL="182880" lvl="1" indent="0">
              <a:spcBef>
                <a:spcPts val="200"/>
              </a:spcBef>
              <a:buNone/>
            </a:pPr>
            <a:r>
              <a:rPr lang="en-US" sz="1800" dirty="0">
                <a:latin typeface="Consolas" pitchFamily="49" charset="0"/>
                <a:cs typeface="Consolas" pitchFamily="49" charset="0"/>
              </a:rPr>
              <a:t>month := "Aug";       // legal assignment of string literal</a:t>
            </a:r>
          </a:p>
          <a:p>
            <a:pPr marL="182880" lvl="1" indent="0">
              <a:spcBef>
                <a:spcPts val="200"/>
              </a:spcBef>
              <a:buNone/>
            </a:pPr>
            <a:r>
              <a:rPr lang="en-US" sz="1800" dirty="0">
                <a:latin typeface="Consolas" pitchFamily="49" charset="0"/>
                <a:cs typeface="Consolas" pitchFamily="49" charset="0"/>
              </a:rPr>
              <a:t>month := "Sept";      // *** Illegal (literal too large) ***</a:t>
            </a:r>
          </a:p>
          <a:p>
            <a:pPr marL="182880" lvl="1" indent="0">
              <a:spcBef>
                <a:spcPts val="200"/>
              </a:spcBef>
              <a:buNone/>
            </a:pPr>
            <a:r>
              <a:rPr lang="en-US" sz="1800" dirty="0">
                <a:latin typeface="Consolas" pitchFamily="49" charset="0"/>
                <a:cs typeface="Consolas" pitchFamily="49" charset="0"/>
              </a:rPr>
              <a:t>name1[0] := 'S';      // "Paul" changed to "Saul"</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strings.</a:t>
            </a:r>
          </a:p>
          <a:p>
            <a:pPr lvl="1">
              <a:spcBef>
                <a:spcPts val="300"/>
              </a:spcBef>
              <a:buNone/>
            </a:pPr>
            <a:r>
              <a:rPr lang="en-US" dirty="0"/>
              <a:t>(Java uses reference semantics, but strings are immutable.)</a:t>
            </a:r>
          </a:p>
          <a:p>
            <a:r>
              <a:rPr lang="en-US" dirty="0"/>
              <a:t>Example: </a:t>
            </a:r>
            <a:r>
              <a:rPr lang="en-US" dirty="0">
                <a:latin typeface="Consolas" pitchFamily="49" charset="0"/>
              </a:rPr>
              <a:t>s</a:t>
            </a:r>
            <a:r>
              <a:rPr lang="en-US" dirty="0">
                <a:latin typeface="Consolas" pitchFamily="49" charset="0"/>
                <a:cs typeface="Consolas" pitchFamily="49" charset="0"/>
              </a:rPr>
              <a:t>1 := s2</a:t>
            </a:r>
          </a:p>
          <a:p>
            <a:endParaRPr lang="en-US" dirty="0">
              <a:latin typeface="Consolas" pitchFamily="49" charset="0"/>
              <a:cs typeface="Consolas" pitchFamily="49" charset="0"/>
            </a:endParaRP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6</a:t>
            </a:fld>
            <a:endParaRPr lang="en-US"/>
          </a:p>
        </p:txBody>
      </p:sp>
      <p:sp>
        <p:nvSpPr>
          <p:cNvPr id="40" name="TextBox 39"/>
          <p:cNvSpPr txBox="1"/>
          <p:nvPr/>
        </p:nvSpPr>
        <p:spPr>
          <a:xfrm>
            <a:off x="1062770" y="51054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s</a:t>
            </a:r>
            <a:r>
              <a:rPr lang="en-US" sz="2000" dirty="0">
                <a:latin typeface="Consolas" pitchFamily="49" charset="0"/>
                <a:cs typeface="Consolas" pitchFamily="49" charset="0"/>
              </a:rPr>
              <a:t>2[0]</a:t>
            </a:r>
            <a:r>
              <a:rPr lang="en-US" sz="2000" dirty="0"/>
              <a:t> after the assignment.</a:t>
            </a:r>
          </a:p>
        </p:txBody>
      </p:sp>
      <p:grpSp>
        <p:nvGrpSpPr>
          <p:cNvPr id="42" name="Group 41">
            <a:extLst>
              <a:ext uri="{FF2B5EF4-FFF2-40B4-BE49-F238E27FC236}">
                <a16:creationId xmlns:a16="http://schemas.microsoft.com/office/drawing/2014/main" id="{6A3E88D7-AA0D-DEA9-AD0F-FFF5BC522D5A}"/>
              </a:ext>
            </a:extLst>
          </p:cNvPr>
          <p:cNvGrpSpPr/>
          <p:nvPr/>
        </p:nvGrpSpPr>
        <p:grpSpPr>
          <a:xfrm>
            <a:off x="1600200" y="2895600"/>
            <a:ext cx="5410450" cy="1743748"/>
            <a:chOff x="3533016" y="2116961"/>
            <a:chExt cx="5410450" cy="1743748"/>
          </a:xfrm>
        </p:grpSpPr>
        <p:sp>
          <p:nvSpPr>
            <p:cNvPr id="43" name="TextBox 46">
              <a:extLst>
                <a:ext uri="{FF2B5EF4-FFF2-40B4-BE49-F238E27FC236}">
                  <a16:creationId xmlns:a16="http://schemas.microsoft.com/office/drawing/2014/main" id="{33A1D475-82E3-7522-A04E-1119BD4C7E95}"/>
                </a:ext>
              </a:extLst>
            </p:cNvPr>
            <p:cNvSpPr txBox="1">
              <a:spLocks noChangeArrowheads="1"/>
            </p:cNvSpPr>
            <p:nvPr/>
          </p:nvSpPr>
          <p:spPr bwMode="auto">
            <a:xfrm>
              <a:off x="3533016" y="3275934"/>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D3D2EAB0-48BF-7711-5903-82AEC5E32496}"/>
                </a:ext>
              </a:extLst>
            </p:cNvPr>
            <p:cNvSpPr txBox="1">
              <a:spLocks noChangeArrowheads="1"/>
            </p:cNvSpPr>
            <p:nvPr/>
          </p:nvSpPr>
          <p:spPr bwMode="auto">
            <a:xfrm>
              <a:off x="6455284" y="3275934"/>
              <a:ext cx="248818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string</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EF29D707-74B4-24F3-F41B-8B7303F715EA}"/>
                </a:ext>
              </a:extLst>
            </p:cNvPr>
            <p:cNvGrpSpPr/>
            <p:nvPr/>
          </p:nvGrpSpPr>
          <p:grpSpPr>
            <a:xfrm>
              <a:off x="3770638" y="2116961"/>
              <a:ext cx="1831798" cy="947502"/>
              <a:chOff x="3504346" y="2116961"/>
              <a:chExt cx="1831798" cy="947502"/>
            </a:xfrm>
          </p:grpSpPr>
          <p:sp>
            <p:nvSpPr>
              <p:cNvPr id="51" name="Rectangle 7">
                <a:extLst>
                  <a:ext uri="{FF2B5EF4-FFF2-40B4-BE49-F238E27FC236}">
                    <a16:creationId xmlns:a16="http://schemas.microsoft.com/office/drawing/2014/main" id="{DCF319F1-1800-87BC-D8E9-4D6C3DA037DE}"/>
                  </a:ext>
                </a:extLst>
              </p:cNvPr>
              <p:cNvSpPr>
                <a:spLocks noChangeArrowheads="1"/>
              </p:cNvSpPr>
              <p:nvPr/>
            </p:nvSpPr>
            <p:spPr bwMode="auto">
              <a:xfrm>
                <a:off x="3504346" y="2116961"/>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52" name="Rectangle 8">
                <a:extLst>
                  <a:ext uri="{FF2B5EF4-FFF2-40B4-BE49-F238E27FC236}">
                    <a16:creationId xmlns:a16="http://schemas.microsoft.com/office/drawing/2014/main" id="{123DA6CF-947B-69C6-AA55-9A08B0216809}"/>
                  </a:ext>
                </a:extLst>
              </p:cNvPr>
              <p:cNvSpPr>
                <a:spLocks noChangeArrowheads="1"/>
              </p:cNvSpPr>
              <p:nvPr/>
            </p:nvSpPr>
            <p:spPr bwMode="auto">
              <a:xfrm>
                <a:off x="3504346"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cxnSp>
            <p:nvCxnSpPr>
              <p:cNvPr id="53" name="Elbow Connector 41">
                <a:extLst>
                  <a:ext uri="{FF2B5EF4-FFF2-40B4-BE49-F238E27FC236}">
                    <a16:creationId xmlns:a16="http://schemas.microsoft.com/office/drawing/2014/main" id="{A1BA7708-13B2-2E47-3361-A7D1906C8E2E}"/>
                  </a:ext>
                </a:extLst>
              </p:cNvPr>
              <p:cNvCxnSpPr>
                <a:cxnSpLocks noChangeShapeType="1"/>
                <a:stCxn id="51" idx="3"/>
              </p:cNvCxnSpPr>
              <p:nvPr/>
            </p:nvCxnSpPr>
            <p:spPr bwMode="auto">
              <a:xfrm flipV="1">
                <a:off x="3870106" y="2299853"/>
                <a:ext cx="624840" cy="30"/>
              </a:xfrm>
              <a:prstGeom prst="bentConnector3">
                <a:avLst>
                  <a:gd name="adj1" fmla="val 50000"/>
                </a:avLst>
              </a:prstGeom>
              <a:noFill/>
              <a:ln w="9525" algn="ctr">
                <a:solidFill>
                  <a:schemeClr val="tx1"/>
                </a:solidFill>
                <a:round/>
                <a:headEnd/>
                <a:tailEnd type="stealth" w="med" len="lg"/>
              </a:ln>
            </p:spPr>
          </p:cxnSp>
          <p:cxnSp>
            <p:nvCxnSpPr>
              <p:cNvPr id="54" name="Elbow Connector 43">
                <a:extLst>
                  <a:ext uri="{FF2B5EF4-FFF2-40B4-BE49-F238E27FC236}">
                    <a16:creationId xmlns:a16="http://schemas.microsoft.com/office/drawing/2014/main" id="{23C4AE2E-EACC-FA4B-4B9A-E34DAF3C516D}"/>
                  </a:ext>
                </a:extLst>
              </p:cNvPr>
              <p:cNvCxnSpPr>
                <a:cxnSpLocks noChangeShapeType="1"/>
                <a:stCxn id="52" idx="3"/>
                <a:endCxn id="55" idx="1"/>
              </p:cNvCxnSpPr>
              <p:nvPr/>
            </p:nvCxnSpPr>
            <p:spPr bwMode="auto">
              <a:xfrm flipV="1">
                <a:off x="3870106" y="2299882"/>
                <a:ext cx="608111" cy="581660"/>
              </a:xfrm>
              <a:prstGeom prst="bentConnector3">
                <a:avLst>
                  <a:gd name="adj1" fmla="val 50000"/>
                </a:avLst>
              </a:prstGeom>
              <a:noFill/>
              <a:ln w="9525" algn="ctr">
                <a:solidFill>
                  <a:schemeClr val="tx1"/>
                </a:solidFill>
                <a:round/>
                <a:headEnd/>
                <a:tailEnd/>
              </a:ln>
            </p:spPr>
          </p:cxnSp>
          <p:sp>
            <p:nvSpPr>
              <p:cNvPr id="55" name="TextBox 54">
                <a:extLst>
                  <a:ext uri="{FF2B5EF4-FFF2-40B4-BE49-F238E27FC236}">
                    <a16:creationId xmlns:a16="http://schemas.microsoft.com/office/drawing/2014/main" id="{400AB59D-C531-0C58-DF8F-AB695A9E0F95}"/>
                  </a:ext>
                </a:extLst>
              </p:cNvPr>
              <p:cNvSpPr txBox="1"/>
              <p:nvPr/>
            </p:nvSpPr>
            <p:spPr>
              <a:xfrm>
                <a:off x="44782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nvGrpSpPr>
            <p:cNvPr id="46" name="Group 45">
              <a:extLst>
                <a:ext uri="{FF2B5EF4-FFF2-40B4-BE49-F238E27FC236}">
                  <a16:creationId xmlns:a16="http://schemas.microsoft.com/office/drawing/2014/main" id="{316197BC-65A3-237B-F008-D057B3418D3C}"/>
                </a:ext>
              </a:extLst>
            </p:cNvPr>
            <p:cNvGrpSpPr/>
            <p:nvPr/>
          </p:nvGrpSpPr>
          <p:grpSpPr>
            <a:xfrm>
              <a:off x="7069606" y="2116961"/>
              <a:ext cx="1259538" cy="947502"/>
              <a:chOff x="6540306" y="2116961"/>
              <a:chExt cx="1259538" cy="947502"/>
            </a:xfrm>
          </p:grpSpPr>
          <p:sp>
            <p:nvSpPr>
              <p:cNvPr id="47" name="Rectangle 10">
                <a:extLst>
                  <a:ext uri="{FF2B5EF4-FFF2-40B4-BE49-F238E27FC236}">
                    <a16:creationId xmlns:a16="http://schemas.microsoft.com/office/drawing/2014/main" id="{410AF7D2-C77E-3901-E84E-3E520BBFF39D}"/>
                  </a:ext>
                </a:extLst>
              </p:cNvPr>
              <p:cNvSpPr>
                <a:spLocks noChangeArrowheads="1"/>
              </p:cNvSpPr>
              <p:nvPr/>
            </p:nvSpPr>
            <p:spPr bwMode="auto">
              <a:xfrm>
                <a:off x="6540306" y="2116961"/>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48" name="Rectangle 13">
                <a:extLst>
                  <a:ext uri="{FF2B5EF4-FFF2-40B4-BE49-F238E27FC236}">
                    <a16:creationId xmlns:a16="http://schemas.microsoft.com/office/drawing/2014/main" id="{7830136A-3512-DB2C-D6BA-A63300B7DA51}"/>
                  </a:ext>
                </a:extLst>
              </p:cNvPr>
              <p:cNvSpPr>
                <a:spLocks noChangeArrowheads="1"/>
              </p:cNvSpPr>
              <p:nvPr/>
            </p:nvSpPr>
            <p:spPr bwMode="auto">
              <a:xfrm>
                <a:off x="6540306" y="2698620"/>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sp>
            <p:nvSpPr>
              <p:cNvPr id="49" name="TextBox 48">
                <a:extLst>
                  <a:ext uri="{FF2B5EF4-FFF2-40B4-BE49-F238E27FC236}">
                    <a16:creationId xmlns:a16="http://schemas.microsoft.com/office/drawing/2014/main" id="{6A229F9F-47E5-65C2-6AC1-2B46F678A2E3}"/>
                  </a:ext>
                </a:extLst>
              </p:cNvPr>
              <p:cNvSpPr txBox="1"/>
              <p:nvPr/>
            </p:nvSpPr>
            <p:spPr>
              <a:xfrm>
                <a:off x="69419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sp>
            <p:nvSpPr>
              <p:cNvPr id="50" name="TextBox 49">
                <a:extLst>
                  <a:ext uri="{FF2B5EF4-FFF2-40B4-BE49-F238E27FC236}">
                    <a16:creationId xmlns:a16="http://schemas.microsoft.com/office/drawing/2014/main" id="{E856D03D-C915-3AD8-A5CF-9FF69EAD4A91}"/>
                  </a:ext>
                </a:extLst>
              </p:cNvPr>
              <p:cNvSpPr txBox="1"/>
              <p:nvPr/>
            </p:nvSpPr>
            <p:spPr>
              <a:xfrm>
                <a:off x="6941917" y="2712264"/>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Strings as Parameters</a:t>
            </a:r>
          </a:p>
        </p:txBody>
      </p:sp>
      <p:sp>
        <p:nvSpPr>
          <p:cNvPr id="3" name="Content Placeholder 2"/>
          <p:cNvSpPr>
            <a:spLocks noGrp="1"/>
          </p:cNvSpPr>
          <p:nvPr>
            <p:ph idx="1"/>
          </p:nvPr>
        </p:nvSpPr>
        <p:spPr/>
        <p:txBody>
          <a:bodyPr/>
          <a:lstStyle/>
          <a:p>
            <a:r>
              <a:rPr lang="en-US" dirty="0"/>
              <a:t>As with parameters of scalar types (but unlike array parameters), string parameters have semantics similar to assignment semantics. </a:t>
            </a:r>
          </a:p>
          <a:p>
            <a:pPr lvl="1"/>
            <a:r>
              <a:rPr lang="en-US" dirty="0"/>
              <a:t>Passing a string as a value parameter will allocate space for and copy the entire string, including its length.</a:t>
            </a:r>
          </a:p>
          <a:p>
            <a:pPr lvl="2"/>
            <a:r>
              <a:rPr lang="en-US" dirty="0"/>
              <a:t>can be an inefficient use of memory if you don’t need a separate copy of the entire string</a:t>
            </a:r>
          </a:p>
          <a:p>
            <a:pPr lvl="1"/>
            <a:r>
              <a:rPr lang="en-US" dirty="0"/>
              <a:t>Passing a string as a variable (var) parameter will simply allocate space for the address of the string.</a:t>
            </a:r>
          </a:p>
          <a:p>
            <a:pPr lvl="2"/>
            <a:r>
              <a:rPr lang="en-US" dirty="0"/>
              <a:t>semantics similar to that of Java.</a:t>
            </a:r>
          </a:p>
          <a:p>
            <a:r>
              <a:rPr lang="en-US" dirty="0"/>
              <a:t>Similarly, CPRL uses value semantics when returning strings from functions.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Strings</a:t>
            </a:r>
          </a:p>
        </p:txBody>
      </p:sp>
      <p:sp>
        <p:nvSpPr>
          <p:cNvPr id="8195" name="Content Placeholder 2"/>
          <p:cNvSpPr>
            <a:spLocks noGrp="1"/>
          </p:cNvSpPr>
          <p:nvPr>
            <p:ph idx="1"/>
          </p:nvPr>
        </p:nvSpPr>
        <p:spPr/>
        <p:txBody>
          <a:bodyPr tIns="91440"/>
          <a:lstStyle/>
          <a:p>
            <a:pPr marL="274320" indent="0">
              <a:spcBef>
                <a:spcPts val="0"/>
              </a:spcBef>
              <a:buFontTx/>
              <a:buNone/>
            </a:pPr>
            <a:r>
              <a:rPr lang="en-US" sz="1800" dirty="0" err="1">
                <a:latin typeface="Consolas" pitchFamily="49" charset="0"/>
                <a:cs typeface="Consolas" pitchFamily="49" charset="0"/>
              </a:rPr>
              <a:t>stringTypeDecl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"string"</a:t>
            </a:r>
          </a:p>
          <a:p>
            <a:pPr marL="274320" indent="0">
              <a:spcBef>
                <a:spcPts val="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a:latin typeface="Consolas" pitchFamily="49" charset="0"/>
                <a:cs typeface="Consolas" pitchFamily="49" charset="0"/>
              </a:rPr>
              <a:t> ) </a:t>
            </a:r>
            <a:r>
              <a:rPr lang="en-US" sz="1800" dirty="0">
                <a:latin typeface="Consolas" pitchFamily="49" charset="0"/>
                <a:cs typeface="Consolas" pitchFamily="49" charset="0"/>
              </a:rPr>
              <a:t>{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InitialDecl</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parseStringTypeDecl</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Variable </a:t>
            </a:r>
            <a:r>
              <a:rPr lang="en-US" sz="2000" dirty="0" err="1">
                <a:latin typeface="Consolas" pitchFamily="49" charset="0"/>
                <a:cs typeface="Consolas" pitchFamily="49" charset="0"/>
              </a:rPr>
              <a:t>parseVariable</a:t>
            </a:r>
            <a:r>
              <a:rPr lang="en-US" sz="2000" dirty="0">
                <a:latin typeface="Consolas" pitchFamily="49" charset="0"/>
                <a:cs typeface="Consolas" pitchFamily="49" charset="0"/>
              </a:rPr>
              <a:t>()</a:t>
            </a:r>
          </a:p>
          <a:p>
            <a:endParaRPr lang="en-US" sz="2000" dirty="0">
              <a:latin typeface="Consolas" pitchFamily="49" charset="0"/>
              <a:cs typeface="Consolas" pitchFamily="49" charset="0"/>
            </a:endParaRP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3286</TotalTime>
  <Words>1648</Words>
  <Application>Microsoft Office PowerPoint</Application>
  <PresentationFormat>On-screen Show (4:3)</PresentationFormat>
  <Paragraphs>253</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Consolas</vt:lpstr>
      <vt:lpstr>SoftMoore2</vt:lpstr>
      <vt:lpstr>Strings</vt:lpstr>
      <vt:lpstr>Strings in CPRL</vt:lpstr>
      <vt:lpstr>Using CPRL Strings</vt:lpstr>
      <vt:lpstr>Type Equivalence for Strings (Name Equivalence versus Structural Equivalence)</vt:lpstr>
      <vt:lpstr>Examples: String Assignment</vt:lpstr>
      <vt:lpstr>Reference Semantics versus Value Semantics</vt:lpstr>
      <vt:lpstr>Passing Strings as Parameters</vt:lpstr>
      <vt:lpstr>Grammar Rules Relevant to Strings</vt:lpstr>
      <vt:lpstr>Relevant Parser Methods</vt:lpstr>
      <vt:lpstr>Relevant Classes</vt:lpstr>
      <vt:lpstr>Class StringType</vt:lpstr>
      <vt:lpstr>Constructor for Class StringType</vt:lpstr>
      <vt:lpstr>Address of a String Object</vt:lpstr>
      <vt:lpstr>String Layout Example</vt:lpstr>
      <vt:lpstr>Constraint Rules for Strings</vt:lpstr>
      <vt:lpstr>Constraint Rules for Strings (continued)</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223</cp:revision>
  <cp:lastPrinted>2020-04-17T14:05:26Z</cp:lastPrinted>
  <dcterms:created xsi:type="dcterms:W3CDTF">2005-01-12T21:47:45Z</dcterms:created>
  <dcterms:modified xsi:type="dcterms:W3CDTF">2025-04-03T12:28:32Z</dcterms:modified>
</cp:coreProperties>
</file>