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50" r:id="rId21"/>
    <p:sldId id="351" r:id="rId22"/>
    <p:sldId id="345" r:id="rId23"/>
    <p:sldId id="346" r:id="rId24"/>
    <p:sldId id="314" r:id="rId25"/>
    <p:sldId id="315" r:id="rId26"/>
    <p:sldId id="316" r:id="rId27"/>
    <p:sldId id="332" r:id="rId28"/>
    <p:sldId id="343" r:id="rId29"/>
    <p:sldId id="369" r:id="rId30"/>
    <p:sldId id="333" r:id="rId31"/>
    <p:sldId id="366" r:id="rId32"/>
    <p:sldId id="311" r:id="rId33"/>
    <p:sldId id="312" r:id="rId34"/>
    <p:sldId id="313" r:id="rId35"/>
    <p:sldId id="328" r:id="rId36"/>
    <p:sldId id="326" r:id="rId37"/>
    <p:sldId id="353" r:id="rId38"/>
    <p:sldId id="327" r:id="rId39"/>
    <p:sldId id="354" r:id="rId40"/>
    <p:sldId id="352" r:id="rId41"/>
    <p:sldId id="334" r:id="rId42"/>
    <p:sldId id="347" r:id="rId43"/>
    <p:sldId id="356" r:id="rId44"/>
    <p:sldId id="357" r:id="rId45"/>
    <p:sldId id="348" r:id="rId46"/>
    <p:sldId id="358" r:id="rId47"/>
    <p:sldId id="365" r:id="rId48"/>
    <p:sldId id="322" r:id="rId49"/>
    <p:sldId id="360" r:id="rId50"/>
    <p:sldId id="336" r:id="rId51"/>
    <p:sldId id="337" r:id="rId52"/>
    <p:sldId id="338" r:id="rId53"/>
    <p:sldId id="340" r:id="rId54"/>
    <p:sldId id="339" r:id="rId55"/>
    <p:sldId id="341" r:id="rId56"/>
    <p:sldId id="361" r:id="rId57"/>
    <p:sldId id="362" r:id="rId58"/>
    <p:sldId id="342" r:id="rId59"/>
    <p:sldId id="363" r:id="rId60"/>
    <p:sldId id="364"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4" autoAdjust="0"/>
    <p:restoredTop sz="97055" autoAdjust="0"/>
  </p:normalViewPr>
  <p:slideViewPr>
    <p:cSldViewPr>
      <p:cViewPr varScale="1">
        <p:scale>
          <a:sx n="73" d="100"/>
          <a:sy n="73" d="100"/>
        </p:scale>
        <p:origin x="97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76E4A377-6F80-4B64-98C0-83F2A734A2C9}"/>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655652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676400"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scanner.getText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decl</a:t>
            </a:r>
            <a:r>
              <a:rPr lang="en-US" sz="1800" dirty="0">
                <a:latin typeface="Consolas" panose="020B0609020204030204" pitchFamily="49" charset="0"/>
              </a:rPr>
              <a:t>  = idTable.get(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22960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var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constDecl</a:t>
            </a:r>
            <a:r>
              <a:rPr lang="en-US" sz="1800" dirty="0">
                <a:latin typeface="Consolas" panose="020B0609020204030204" pitchFamily="49" charset="0"/>
              </a:rPr>
              <a:t>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54375" y="3768092"/>
            <a:ext cx="279737"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0803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var idToken = scanner.getToken();</a:t>
            </a: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var decl = idTable.get(idToken);</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has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261CC308-264E-8383-97A0-5E867EE53C4D}"/>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1D2E0197-1837-2548-73CB-8599C099BCC7}"/>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Straight Arrow Connector 4">
            <a:extLst>
              <a:ext uri="{FF2B5EF4-FFF2-40B4-BE49-F238E27FC236}">
                <a16:creationId xmlns:a16="http://schemas.microsoft.com/office/drawing/2014/main" id="{4D102CAC-889C-EE76-7EF7-A1FE1E095D39}"/>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var constId = </a:t>
            </a:r>
            <a:r>
              <a:rPr lang="en-US" sz="1800" dirty="0" err="1">
                <a:latin typeface="Consolas" pitchFamily="49" charset="0"/>
              </a:rPr>
              <a:t>scanner.getToken</a:t>
            </a:r>
            <a:r>
              <a:rPr lang="en-US" sz="1800" dirty="0">
                <a:latin typeface="Consolas" pitchFamily="49" charset="0"/>
              </a:rPr>
              <a:t>();   // save id token</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a:t>
            </a:r>
            <a:r>
              <a:rPr lang="en-US" sz="1800" dirty="0" err="1">
                <a:latin typeface="Consolas" pitchFamily="49" charset="0"/>
              </a:rPr>
              <a:t>constDecl</a:t>
            </a: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EmptyInitialDecl.getInstance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idTable.getScopeLevel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54832" y="3298335"/>
            <a:ext cx="311914" cy="1168616"/>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371600" cy="584775"/>
            <a:chOff x="6672101" y="3200400"/>
            <a:chExt cx="1371600"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371600"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64663169-85D1-DA92-816A-7AF28DDC986F}"/>
              </a:ext>
            </a:extLst>
          </p:cNvPr>
          <p:cNvSpPr txBox="1"/>
          <p:nvPr/>
        </p:nvSpPr>
        <p:spPr>
          <a:xfrm>
            <a:off x="4687501" y="5311914"/>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cxnSp>
        <p:nvCxnSpPr>
          <p:cNvPr id="4" name="Connector: Elbow 3">
            <a:extLst>
              <a:ext uri="{FF2B5EF4-FFF2-40B4-BE49-F238E27FC236}">
                <a16:creationId xmlns:a16="http://schemas.microsoft.com/office/drawing/2014/main" id="{FA42B1FD-035C-AB59-003F-C5812052BE57}"/>
              </a:ext>
            </a:extLst>
          </p:cNvPr>
          <p:cNvCxnSpPr>
            <a:cxnSpLocks/>
            <a:stCxn id="2" idx="3"/>
            <a:endCxn id="3" idx="3"/>
          </p:cNvCxnSpPr>
          <p:nvPr/>
        </p:nvCxnSpPr>
        <p:spPr bwMode="auto">
          <a:xfrm flipH="1" flipV="1">
            <a:off x="5593080" y="2715260"/>
            <a:ext cx="2712720" cy="2950597"/>
          </a:xfrm>
          <a:prstGeom prst="bentConnector3">
            <a:avLst>
              <a:gd name="adj1" fmla="val -8427"/>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F1FF04A2-F491-4A2E-58D3-69928F186BEF}"/>
              </a:ext>
            </a:extLst>
          </p:cNvPr>
          <p:cNvSpPr/>
          <p:nvPr/>
        </p:nvSpPr>
        <p:spPr bwMode="auto">
          <a:xfrm>
            <a:off x="5410200" y="2623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decl.getType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setType</a:t>
            </a:r>
            <a:r>
              <a:rPr lang="en-US" sz="1800" dirty="0">
                <a:latin typeface="Consolas" panose="020B0609020204030204" pitchFamily="49" charset="0"/>
              </a:rPr>
              <a:t>(</a:t>
            </a:r>
            <a:r>
              <a:rPr lang="en-US" sz="1800" dirty="0" err="1">
                <a:latin typeface="Consolas" panose="020B0609020204030204" pitchFamily="49" charset="0"/>
              </a:rPr>
              <a:t>arrayType.getElementType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err="1">
                <a:latin typeface="Consolas" pitchFamily="49" charset="0"/>
                <a:cs typeface="Consolas" pitchFamily="49" charset="0"/>
              </a:rPr>
              <a:t>stmt.setStatement</a:t>
            </a:r>
            <a:r>
              <a:rPr lang="en-US" sz="1800" dirty="0">
                <a:latin typeface="Consolas" pitchFamily="49" charset="0"/>
                <a:cs typeface="Consolas" pitchFamily="49" charset="0"/>
              </a:rPr>
              <a:t>(</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scanner.getPosition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loopContext.getLoopStmt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32104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0" indent="0">
              <a:spcBef>
                <a:spcPts val="200"/>
              </a:spcBef>
              <a:buNone/>
            </a:pPr>
            <a:r>
              <a:rPr lang="en-US" sz="1800" dirty="0">
                <a:latin typeface="Consolas" pitchFamily="49" charset="0"/>
                <a:cs typeface="Consolas" pitchFamily="49" charset="0"/>
              </a:rPr>
              <a:t>    private Statement  </a:t>
            </a:r>
            <a:r>
              <a:rPr lang="en-US" sz="1800" dirty="0" err="1">
                <a:latin typeface="Consolas" pitchFamily="49" charset="0"/>
                <a:cs typeface="Consolas" pitchFamily="49" charset="0"/>
              </a:rPr>
              <a: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EmptyStatement.getInstance</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855278" y="3505200"/>
            <a:ext cx="743344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a:t>
            </a:r>
            <a:br>
              <a:rPr lang="en-US" sz="2000" dirty="0"/>
            </a:br>
            <a:r>
              <a:rPr lang="en-US" sz="2000" dirty="0" err="1"/>
              <a:t>boolean</a:t>
            </a:r>
            <a:r>
              <a:rPr lang="en-US" sz="2000" dirty="0"/>
              <a:t> 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instance of </a:t>
            </a:r>
            <a:r>
              <a:rPr lang="en-US" sz="2000" dirty="0" err="1">
                <a:latin typeface="Consolas" panose="020B0609020204030204" pitchFamily="49" charset="0"/>
              </a:rPr>
              <a:t>EmptyStatement</a:t>
            </a:r>
            <a:r>
              <a:rPr lang="en-US" sz="2000" dirty="0"/>
              <a:t>,</a:t>
            </a:r>
            <a:br>
              <a:rPr lang="en-US" sz="2000" dirty="0"/>
            </a:br>
            <a:r>
              <a:rPr lang="en-US" sz="2000" dirty="0"/>
              <a:t>which is a subclass of </a:t>
            </a:r>
            <a:r>
              <a:rPr lang="en-US" sz="2000" dirty="0">
                <a:latin typeface="Consolas" panose="020B0609020204030204" pitchFamily="49" charset="0"/>
              </a:rPr>
              <a:t>Statement</a:t>
            </a:r>
            <a:r>
              <a:rPr lang="en-US" sz="2000" dirty="0"/>
              <a:t> that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Class </a:t>
            </a:r>
            <a:r>
              <a:rPr lang="en-US" sz="2000" dirty="0" err="1">
                <a:latin typeface="Consolas" panose="020B0609020204030204" pitchFamily="49" charset="0"/>
              </a:rPr>
              <a:t>LoopStmt</a:t>
            </a:r>
            <a:r>
              <a:rPr lang="en-US" sz="2000" dirty="0"/>
              <a:t> provides </a:t>
            </a:r>
            <a:r>
              <a:rPr lang="en-US" sz="2000" dirty="0">
                <a:latin typeface="Consolas" panose="020B0609020204030204" pitchFamily="49" charset="0"/>
              </a:rPr>
              <a:t>set…</a:t>
            </a:r>
            <a:r>
              <a:rPr lang="en-US" sz="2000" dirty="0"/>
              <a:t> methods that the parser uses</a:t>
            </a:r>
            <a:br>
              <a:rPr lang="en-US" sz="2000" dirty="0"/>
            </a:br>
            <a:r>
              <a:rPr lang="en-US" sz="2000" dirty="0"/>
              <a:t>to assign values to these two fields during parsing.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8090</TotalTime>
  <Words>5459</Words>
  <Application>Microsoft Office PowerPoint</Application>
  <PresentationFormat>On-screen Show (4:3)</PresentationFormat>
  <Paragraphs>856</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403</cp:revision>
  <cp:lastPrinted>2020-08-26T14:35:11Z</cp:lastPrinted>
  <dcterms:created xsi:type="dcterms:W3CDTF">2005-01-12T21:47:45Z</dcterms:created>
  <dcterms:modified xsi:type="dcterms:W3CDTF">2024-03-01T14:42:29Z</dcterms:modified>
</cp:coreProperties>
</file>