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7"/>
  </p:notesMasterIdLst>
  <p:handoutMasterIdLst>
    <p:handoutMasterId r:id="rId68"/>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49" r:id="rId18"/>
    <p:sldId id="331" r:id="rId19"/>
    <p:sldId id="283" r:id="rId20"/>
    <p:sldId id="350" r:id="rId21"/>
    <p:sldId id="351" r:id="rId22"/>
    <p:sldId id="345" r:id="rId23"/>
    <p:sldId id="346" r:id="rId24"/>
    <p:sldId id="314" r:id="rId25"/>
    <p:sldId id="315" r:id="rId26"/>
    <p:sldId id="316" r:id="rId27"/>
    <p:sldId id="332" r:id="rId28"/>
    <p:sldId id="343" r:id="rId29"/>
    <p:sldId id="369" r:id="rId30"/>
    <p:sldId id="333" r:id="rId31"/>
    <p:sldId id="366" r:id="rId32"/>
    <p:sldId id="311" r:id="rId33"/>
    <p:sldId id="312" r:id="rId34"/>
    <p:sldId id="313" r:id="rId35"/>
    <p:sldId id="328" r:id="rId36"/>
    <p:sldId id="326" r:id="rId37"/>
    <p:sldId id="353" r:id="rId38"/>
    <p:sldId id="327" r:id="rId39"/>
    <p:sldId id="354" r:id="rId40"/>
    <p:sldId id="352" r:id="rId41"/>
    <p:sldId id="334" r:id="rId42"/>
    <p:sldId id="347" r:id="rId43"/>
    <p:sldId id="356" r:id="rId44"/>
    <p:sldId id="357" r:id="rId45"/>
    <p:sldId id="348" r:id="rId46"/>
    <p:sldId id="358" r:id="rId47"/>
    <p:sldId id="365" r:id="rId48"/>
    <p:sldId id="322" r:id="rId49"/>
    <p:sldId id="360" r:id="rId50"/>
    <p:sldId id="336" r:id="rId51"/>
    <p:sldId id="337" r:id="rId52"/>
    <p:sldId id="338" r:id="rId53"/>
    <p:sldId id="340" r:id="rId54"/>
    <p:sldId id="339" r:id="rId55"/>
    <p:sldId id="341" r:id="rId56"/>
    <p:sldId id="361" r:id="rId57"/>
    <p:sldId id="362" r:id="rId58"/>
    <p:sldId id="342" r:id="rId59"/>
    <p:sldId id="363" r:id="rId60"/>
    <p:sldId id="364" r:id="rId61"/>
    <p:sldId id="290" r:id="rId62"/>
    <p:sldId id="305" r:id="rId63"/>
    <p:sldId id="291" r:id="rId64"/>
    <p:sldId id="370" r:id="rId65"/>
    <p:sldId id="295" r:id="rId6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4" autoAdjust="0"/>
    <p:restoredTop sz="97055" autoAdjust="0"/>
  </p:normalViewPr>
  <p:slideViewPr>
    <p:cSldViewPr>
      <p:cViewPr varScale="1">
        <p:scale>
          <a:sx n="85" d="100"/>
          <a:sy n="85" d="100"/>
        </p:scale>
        <p:origin x="49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19</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20</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31</a:t>
            </a:fld>
            <a:endParaRPr lang="en-US" dirty="0"/>
          </a:p>
        </p:txBody>
      </p:sp>
    </p:spTree>
    <p:extLst>
      <p:ext uri="{BB962C8B-B14F-4D97-AF65-F5344CB8AC3E}">
        <p14:creationId xmlns:p14="http://schemas.microsoft.com/office/powerpoint/2010/main" val="562665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32</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33</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34</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40</a:t>
            </a:fld>
            <a:endParaRPr lang="en-US" dirty="0"/>
          </a:p>
        </p:txBody>
      </p:sp>
    </p:spTree>
    <p:extLst>
      <p:ext uri="{BB962C8B-B14F-4D97-AF65-F5344CB8AC3E}">
        <p14:creationId xmlns:p14="http://schemas.microsoft.com/office/powerpoint/2010/main" val="856786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41</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60</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61</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62</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63</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65</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public abstract class BinaryExpr extends Expression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leftOperand;</a:t>
            </a:r>
          </a:p>
          <a:p>
            <a:pPr marL="0" indent="0">
              <a:spcBef>
                <a:spcPts val="200"/>
              </a:spcBef>
              <a:buNone/>
            </a:pPr>
            <a:r>
              <a:rPr lang="en-US" sz="1800" dirty="0">
                <a:latin typeface="Consolas" pitchFamily="49" charset="0"/>
                <a:cs typeface="Consolas" pitchFamily="49" charset="0"/>
              </a:rPr>
              <a:t>    private Token      operator;</a:t>
            </a:r>
          </a:p>
          <a:p>
            <a:pPr marL="0" indent="0">
              <a:spcBef>
                <a:spcPts val="200"/>
              </a:spcBef>
              <a:buNone/>
            </a:pPr>
            <a:r>
              <a:rPr lang="en-US" sz="1800" dirty="0">
                <a:latin typeface="Consolas" pitchFamily="49" charset="0"/>
                <a:cs typeface="Consolas" pitchFamily="49" charset="0"/>
              </a:rPr>
              <a:t>    private Expression rightOperand;</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public BinaryExpr(Expression leftOperand, Token operator,</a:t>
            </a:r>
          </a:p>
          <a:p>
            <a:pPr marL="0" indent="0">
              <a:spcBef>
                <a:spcPts val="200"/>
              </a:spcBef>
              <a:buNone/>
            </a:pPr>
            <a:r>
              <a:rPr lang="en-US" sz="1800" dirty="0">
                <a:latin typeface="Consolas" pitchFamily="49" charset="0"/>
                <a:cs typeface="Consolas" pitchFamily="49" charset="0"/>
              </a:rPr>
              <a:t>                      Expression rightOperand)</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super(</a:t>
            </a:r>
            <a:r>
              <a:rPr lang="en-US" sz="1800" dirty="0" err="1">
                <a:latin typeface="Consolas" pitchFamily="49" charset="0"/>
                <a:cs typeface="Consolas" pitchFamily="49" charset="0"/>
              </a:rPr>
              <a:t>operator.getPosition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this.leftOperand</a:t>
            </a:r>
            <a:r>
              <a:rPr lang="en-US" sz="1800" dirty="0">
                <a:latin typeface="Consolas" pitchFamily="49" charset="0"/>
                <a:cs typeface="Consolas" pitchFamily="49" charset="0"/>
              </a:rPr>
              <a:t>  = leftOperand;</a:t>
            </a:r>
          </a:p>
          <a:p>
            <a:pPr marL="0" indent="0">
              <a:spcBef>
                <a:spcPts val="200"/>
              </a:spcBef>
              <a:buNone/>
            </a:pPr>
            <a:r>
              <a:rPr lang="en-US" sz="1800" dirty="0">
                <a:latin typeface="Consolas" pitchFamily="49" charset="0"/>
                <a:cs typeface="Consolas" pitchFamily="49" charset="0"/>
              </a:rPr>
              <a:t>        this.operator     = operator;</a:t>
            </a:r>
          </a:p>
          <a:p>
            <a:pPr marL="0" indent="0">
              <a:spcBef>
                <a:spcPts val="200"/>
              </a:spcBef>
              <a:buNone/>
            </a:pPr>
            <a:r>
              <a:rPr lang="en-US" sz="1800" dirty="0">
                <a:latin typeface="Consolas" pitchFamily="49" charset="0"/>
                <a:cs typeface="Consolas" pitchFamily="49" charset="0"/>
              </a:rPr>
              <a:t>        this.rightOperand =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0"/>
              </a:spcBef>
              <a:buFontTx/>
              <a:buNone/>
            </a:pPr>
            <a:r>
              <a:rPr lang="en-US" sz="1800" dirty="0">
                <a:latin typeface="Consolas" pitchFamily="49" charset="0"/>
              </a:rPr>
              <a:t>public 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    </a:t>
            </a:r>
          </a:p>
          <a:p>
            <a:pPr marL="91440" indent="0">
              <a:spcBef>
                <a:spcPts val="0"/>
              </a:spcBef>
              <a:buFontTx/>
              <a:buNone/>
            </a:pPr>
            <a:r>
              <a:rPr lang="en-US" sz="1800" dirty="0">
                <a:latin typeface="Consolas" pitchFamily="49" charset="0"/>
              </a:rPr>
              <a:t>    public abstract void checkConstraints();</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public abstract void emit() throws </a:t>
            </a:r>
            <a:r>
              <a:rPr lang="en-US" sz="1800" dirty="0" err="1">
                <a:latin typeface="Consolas" pitchFamily="49" charset="0"/>
              </a:rPr>
              <a:t>CodeGenException</a:t>
            </a:r>
            <a:r>
              <a:rPr lang="en-US" sz="1800" dirty="0">
                <a:latin typeface="Consolas" pitchFamily="49" charset="0"/>
              </a:rPr>
              <a:t>;</a:t>
            </a:r>
          </a:p>
          <a:p>
            <a:pPr marL="91440" indent="0">
              <a:spcBef>
                <a:spcPts val="0"/>
              </a:spcBef>
              <a:buFontTx/>
              <a:buNone/>
            </a:pPr>
            <a:r>
              <a:rPr lang="en-US" sz="1800" dirty="0">
                <a:latin typeface="Consolas" pitchFamily="49" charset="0"/>
              </a:rPr>
              <a:t>  }</a:t>
            </a:r>
          </a:p>
        </p:txBody>
      </p:sp>
      <p:sp>
        <p:nvSpPr>
          <p:cNvPr id="7" name="TextBox 6">
            <a:extLst>
              <a:ext uri="{FF2B5EF4-FFF2-40B4-BE49-F238E27FC236}">
                <a16:creationId xmlns:a16="http://schemas.microsoft.com/office/drawing/2014/main" id="{273EA2C8-AAFA-A5BA-31DD-9EE1F1E87D13}"/>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List&lt;InitialDecl&gt; parseInitialDecls()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List&lt;SubprogramDecl&gt; parseSubprogramDecls()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List&lt;Token&gt;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List&lt;Statement&gt; parseStatements()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List&lt;Expression&gt;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endParaRPr lang="en-US" sz="1800" dirty="0">
              <a:latin typeface="Consolas" pitchFamily="49" charset="0"/>
              <a:cs typeface="Consolas" pitchFamily="49" charset="0"/>
            </a:endParaRP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LoopStmt extends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  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 returns a default (empty) token if parsing fails</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18</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19</a:t>
            </a:fld>
            <a:endParaRPr lang="en-US" dirty="0"/>
          </a:p>
        </p:txBody>
      </p:sp>
      <p:sp>
        <p:nvSpPr>
          <p:cNvPr id="11268" name="Rectangle 2"/>
          <p:cNvSpPr>
            <a:spLocks noGrp="1" noChangeArrowheads="1"/>
          </p:cNvSpPr>
          <p:nvPr>
            <p:ph type="title"/>
          </p:nvPr>
        </p:nvSpPr>
        <p:spPr/>
        <p:txBody>
          <a:bodyPr/>
          <a:lstStyle/>
          <a:p>
            <a:r>
              <a:rPr lang="en-US" b="1" dirty="0"/>
              <a:t>Partial</a:t>
            </a:r>
            <a:r>
              <a:rPr lang="en-US" dirty="0"/>
              <a:t> AST Inheritance Diagram</a:t>
            </a:r>
            <a:br>
              <a:rPr lang="en-US" dirty="0"/>
            </a:br>
            <a:r>
              <a:rPr lang="en-US" dirty="0"/>
              <a:t>for the Language CPRL</a:t>
            </a:r>
          </a:p>
        </p:txBody>
      </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grpSp>
        <p:nvGrpSpPr>
          <p:cNvPr id="52" name="Group 51">
            <a:extLst>
              <a:ext uri="{FF2B5EF4-FFF2-40B4-BE49-F238E27FC236}">
                <a16:creationId xmlns:a16="http://schemas.microsoft.com/office/drawing/2014/main" id="{76E4A377-6F80-4B64-98C0-83F2A734A2C9}"/>
              </a:ext>
            </a:extLst>
          </p:cNvPr>
          <p:cNvGrpSpPr/>
          <p:nvPr/>
        </p:nvGrpSpPr>
        <p:grpSpPr>
          <a:xfrm>
            <a:off x="91440" y="1790785"/>
            <a:ext cx="8961120" cy="3467015"/>
            <a:chOff x="134366" y="1752600"/>
            <a:chExt cx="8978210" cy="3467015"/>
          </a:xfrm>
        </p:grpSpPr>
        <p:sp>
          <p:nvSpPr>
            <p:cNvPr id="53" name="Text Box 4">
              <a:extLst>
                <a:ext uri="{FF2B5EF4-FFF2-40B4-BE49-F238E27FC236}">
                  <a16:creationId xmlns:a16="http://schemas.microsoft.com/office/drawing/2014/main" id="{2D7C9CD3-9249-42C5-A01C-786EE7D74DBD}"/>
                </a:ext>
              </a:extLst>
            </p:cNvPr>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54" name="Text Box 5">
              <a:extLst>
                <a:ext uri="{FF2B5EF4-FFF2-40B4-BE49-F238E27FC236}">
                  <a16:creationId xmlns:a16="http://schemas.microsoft.com/office/drawing/2014/main" id="{D0F26415-1A0C-4096-B445-97EBDDEA2448}"/>
                </a:ext>
              </a:extLst>
            </p:cNvPr>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55" name="Rectangle 6">
              <a:extLst>
                <a:ext uri="{FF2B5EF4-FFF2-40B4-BE49-F238E27FC236}">
                  <a16:creationId xmlns:a16="http://schemas.microsoft.com/office/drawing/2014/main" id="{DA725319-2F38-477E-9ABB-B720289212D5}"/>
                </a:ext>
              </a:extLst>
            </p:cNvPr>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56" name="Rectangle 7">
              <a:extLst>
                <a:ext uri="{FF2B5EF4-FFF2-40B4-BE49-F238E27FC236}">
                  <a16:creationId xmlns:a16="http://schemas.microsoft.com/office/drawing/2014/main" id="{D5DE9BBE-3383-49AB-9D4A-1A233B162392}"/>
                </a:ext>
              </a:extLst>
            </p:cNvPr>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57" name="Text Box 9">
              <a:extLst>
                <a:ext uri="{FF2B5EF4-FFF2-40B4-BE49-F238E27FC236}">
                  <a16:creationId xmlns:a16="http://schemas.microsoft.com/office/drawing/2014/main" id="{45375E3E-724B-461E-9ACB-0783ECBEFC85}"/>
                </a:ext>
              </a:extLst>
            </p:cNvPr>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58" name="Text Box 10">
              <a:extLst>
                <a:ext uri="{FF2B5EF4-FFF2-40B4-BE49-F238E27FC236}">
                  <a16:creationId xmlns:a16="http://schemas.microsoft.com/office/drawing/2014/main" id="{FA7DD5BE-0D84-4482-9E41-ABB2A27241B3}"/>
                </a:ext>
              </a:extLst>
            </p:cNvPr>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59" name="Text Box 11">
              <a:extLst>
                <a:ext uri="{FF2B5EF4-FFF2-40B4-BE49-F238E27FC236}">
                  <a16:creationId xmlns:a16="http://schemas.microsoft.com/office/drawing/2014/main" id="{DC77A135-57B4-48F6-8A0A-1953D887E851}"/>
                </a:ext>
              </a:extLst>
            </p:cNvPr>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60" name="Text Box 12">
              <a:extLst>
                <a:ext uri="{FF2B5EF4-FFF2-40B4-BE49-F238E27FC236}">
                  <a16:creationId xmlns:a16="http://schemas.microsoft.com/office/drawing/2014/main" id="{D259D421-0FCA-436B-A18F-00B57AA1ECB2}"/>
                </a:ext>
              </a:extLst>
            </p:cNvPr>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61" name="Rectangle 13">
              <a:extLst>
                <a:ext uri="{FF2B5EF4-FFF2-40B4-BE49-F238E27FC236}">
                  <a16:creationId xmlns:a16="http://schemas.microsoft.com/office/drawing/2014/main" id="{478D808E-41C7-4FE5-B11E-9A9B7F344ED0}"/>
                </a:ext>
              </a:extLst>
            </p:cNvPr>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62" name="Text Box 15">
              <a:extLst>
                <a:ext uri="{FF2B5EF4-FFF2-40B4-BE49-F238E27FC236}">
                  <a16:creationId xmlns:a16="http://schemas.microsoft.com/office/drawing/2014/main" id="{D47FCAB0-F712-4AC1-A966-C60C849EDB46}"/>
                </a:ext>
              </a:extLst>
            </p:cNvPr>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63" name="Text Box 16">
              <a:extLst>
                <a:ext uri="{FF2B5EF4-FFF2-40B4-BE49-F238E27FC236}">
                  <a16:creationId xmlns:a16="http://schemas.microsoft.com/office/drawing/2014/main" id="{660F3694-5965-4ACA-AA59-74421CD912EC}"/>
                </a:ext>
              </a:extLst>
            </p:cNvPr>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64" name="AutoShape 17">
              <a:extLst>
                <a:ext uri="{FF2B5EF4-FFF2-40B4-BE49-F238E27FC236}">
                  <a16:creationId xmlns:a16="http://schemas.microsoft.com/office/drawing/2014/main" id="{3D611F93-C46E-468E-80FF-895E8BBD4294}"/>
                </a:ext>
              </a:extLst>
            </p:cNvPr>
            <p:cNvCxnSpPr>
              <a:cxnSpLocks noChangeShapeType="1"/>
              <a:stCxn id="54" idx="0"/>
              <a:endCxn id="86"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65" name="AutoShape 18">
              <a:extLst>
                <a:ext uri="{FF2B5EF4-FFF2-40B4-BE49-F238E27FC236}">
                  <a16:creationId xmlns:a16="http://schemas.microsoft.com/office/drawing/2014/main" id="{D18106A2-0E0B-4320-B364-002C992F7263}"/>
                </a:ext>
              </a:extLst>
            </p:cNvPr>
            <p:cNvCxnSpPr>
              <a:cxnSpLocks noChangeShapeType="1"/>
              <a:stCxn id="55" idx="0"/>
              <a:endCxn id="86"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66" name="AutoShape 20">
              <a:extLst>
                <a:ext uri="{FF2B5EF4-FFF2-40B4-BE49-F238E27FC236}">
                  <a16:creationId xmlns:a16="http://schemas.microsoft.com/office/drawing/2014/main" id="{4E696B73-DC58-46DF-A684-B3FA119C633D}"/>
                </a:ext>
              </a:extLst>
            </p:cNvPr>
            <p:cNvCxnSpPr>
              <a:cxnSpLocks noChangeShapeType="1"/>
              <a:stCxn id="56" idx="0"/>
              <a:endCxn id="86"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67" name="AutoShape 21">
              <a:extLst>
                <a:ext uri="{FF2B5EF4-FFF2-40B4-BE49-F238E27FC236}">
                  <a16:creationId xmlns:a16="http://schemas.microsoft.com/office/drawing/2014/main" id="{3931FDAC-1D48-4A39-A8DD-618E077EBFFC}"/>
                </a:ext>
              </a:extLst>
            </p:cNvPr>
            <p:cNvCxnSpPr>
              <a:cxnSpLocks noChangeShapeType="1"/>
              <a:stCxn id="61" idx="0"/>
              <a:endCxn id="86"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68" name="AutoShape 22">
              <a:extLst>
                <a:ext uri="{FF2B5EF4-FFF2-40B4-BE49-F238E27FC236}">
                  <a16:creationId xmlns:a16="http://schemas.microsoft.com/office/drawing/2014/main" id="{AB2B5DFC-02D0-4D9F-BACE-1ADF129597BA}"/>
                </a:ext>
              </a:extLst>
            </p:cNvPr>
            <p:cNvCxnSpPr>
              <a:cxnSpLocks noChangeShapeType="1"/>
              <a:stCxn id="83" idx="0"/>
              <a:endCxn id="87"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69" name="Text Box 24">
              <a:extLst>
                <a:ext uri="{FF2B5EF4-FFF2-40B4-BE49-F238E27FC236}">
                  <a16:creationId xmlns:a16="http://schemas.microsoft.com/office/drawing/2014/main" id="{19CD95E5-45DB-4BA0-B55C-847495A765AE}"/>
                </a:ext>
              </a:extLst>
            </p:cNvPr>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70" name="AutoShape 25">
              <a:extLst>
                <a:ext uri="{FF2B5EF4-FFF2-40B4-BE49-F238E27FC236}">
                  <a16:creationId xmlns:a16="http://schemas.microsoft.com/office/drawing/2014/main" id="{58CD7C7A-BC21-40E1-AF75-E18129BCAE40}"/>
                </a:ext>
              </a:extLst>
            </p:cNvPr>
            <p:cNvCxnSpPr>
              <a:cxnSpLocks noChangeShapeType="1"/>
              <a:stCxn id="59" idx="0"/>
              <a:endCxn id="88"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71" name="AutoShape 26">
              <a:extLst>
                <a:ext uri="{FF2B5EF4-FFF2-40B4-BE49-F238E27FC236}">
                  <a16:creationId xmlns:a16="http://schemas.microsoft.com/office/drawing/2014/main" id="{9B4E4FBF-0711-4A00-B700-B5E1CFD9B340}"/>
                </a:ext>
              </a:extLst>
            </p:cNvPr>
            <p:cNvCxnSpPr>
              <a:cxnSpLocks noChangeShapeType="1"/>
              <a:stCxn id="60" idx="0"/>
              <a:endCxn id="88"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72" name="AutoShape 27">
              <a:extLst>
                <a:ext uri="{FF2B5EF4-FFF2-40B4-BE49-F238E27FC236}">
                  <a16:creationId xmlns:a16="http://schemas.microsoft.com/office/drawing/2014/main" id="{6189B688-E354-4D51-B0E0-B96FD50E24EB}"/>
                </a:ext>
              </a:extLst>
            </p:cNvPr>
            <p:cNvCxnSpPr>
              <a:cxnSpLocks noChangeShapeType="1"/>
              <a:stCxn id="76" idx="0"/>
              <a:endCxn id="89"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73" name="AutoShape 28">
              <a:extLst>
                <a:ext uri="{FF2B5EF4-FFF2-40B4-BE49-F238E27FC236}">
                  <a16:creationId xmlns:a16="http://schemas.microsoft.com/office/drawing/2014/main" id="{DAA55668-3E81-4DF1-A63C-F9D9A5766015}"/>
                </a:ext>
              </a:extLst>
            </p:cNvPr>
            <p:cNvCxnSpPr>
              <a:cxnSpLocks noChangeShapeType="1"/>
              <a:stCxn id="69" idx="0"/>
              <a:endCxn id="89"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74" name="AutoShape 29">
              <a:extLst>
                <a:ext uri="{FF2B5EF4-FFF2-40B4-BE49-F238E27FC236}">
                  <a16:creationId xmlns:a16="http://schemas.microsoft.com/office/drawing/2014/main" id="{744CFD20-5A38-41E0-8412-FC35D8FA3969}"/>
                </a:ext>
              </a:extLst>
            </p:cNvPr>
            <p:cNvCxnSpPr>
              <a:cxnSpLocks noChangeShapeType="1"/>
              <a:stCxn id="62" idx="0"/>
              <a:endCxn id="90"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75" name="AutoShape 30">
              <a:extLst>
                <a:ext uri="{FF2B5EF4-FFF2-40B4-BE49-F238E27FC236}">
                  <a16:creationId xmlns:a16="http://schemas.microsoft.com/office/drawing/2014/main" id="{E00E3280-DE24-4F4D-8A5E-447C802F3466}"/>
                </a:ext>
              </a:extLst>
            </p:cNvPr>
            <p:cNvCxnSpPr>
              <a:cxnSpLocks noChangeShapeType="1"/>
              <a:stCxn id="63" idx="0"/>
              <a:endCxn id="90"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76" name="Rectangle 14">
              <a:extLst>
                <a:ext uri="{FF2B5EF4-FFF2-40B4-BE49-F238E27FC236}">
                  <a16:creationId xmlns:a16="http://schemas.microsoft.com/office/drawing/2014/main" id="{9BCF20BA-14C6-437F-BB23-A80CFFC41DD3}"/>
                </a:ext>
              </a:extLst>
            </p:cNvPr>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77" name="Text Box 9">
              <a:extLst>
                <a:ext uri="{FF2B5EF4-FFF2-40B4-BE49-F238E27FC236}">
                  <a16:creationId xmlns:a16="http://schemas.microsoft.com/office/drawing/2014/main" id="{3724B811-E87E-45D9-8074-AA1AAD52793E}"/>
                </a:ext>
              </a:extLst>
            </p:cNvPr>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78" name="Elbow Connector 31">
              <a:extLst>
                <a:ext uri="{FF2B5EF4-FFF2-40B4-BE49-F238E27FC236}">
                  <a16:creationId xmlns:a16="http://schemas.microsoft.com/office/drawing/2014/main" id="{4A738218-C63F-4B4E-9631-9FF782CF6CBB}"/>
                </a:ext>
              </a:extLst>
            </p:cNvPr>
            <p:cNvCxnSpPr>
              <a:cxnSpLocks/>
              <a:stCxn id="77" idx="0"/>
              <a:endCxn id="87"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79" name="Text Box 9">
              <a:extLst>
                <a:ext uri="{FF2B5EF4-FFF2-40B4-BE49-F238E27FC236}">
                  <a16:creationId xmlns:a16="http://schemas.microsoft.com/office/drawing/2014/main" id="{E69BF8EA-BC75-4020-A281-48708D807732}"/>
                </a:ext>
              </a:extLst>
            </p:cNvPr>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80" name="Text Box 9">
              <a:extLst>
                <a:ext uri="{FF2B5EF4-FFF2-40B4-BE49-F238E27FC236}">
                  <a16:creationId xmlns:a16="http://schemas.microsoft.com/office/drawing/2014/main" id="{246B845D-CDD8-4F36-A6EC-F607A6BD0524}"/>
                </a:ext>
              </a:extLst>
            </p:cNvPr>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81" name="Elbow Connector 35">
              <a:extLst>
                <a:ext uri="{FF2B5EF4-FFF2-40B4-BE49-F238E27FC236}">
                  <a16:creationId xmlns:a16="http://schemas.microsoft.com/office/drawing/2014/main" id="{4180FB0E-190E-4E87-84C2-09B04CAFD79B}"/>
                </a:ext>
              </a:extLst>
            </p:cNvPr>
            <p:cNvCxnSpPr>
              <a:cxnSpLocks/>
              <a:stCxn id="79" idx="0"/>
              <a:endCxn id="91"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82" name="Elbow Connector 37">
              <a:extLst>
                <a:ext uri="{FF2B5EF4-FFF2-40B4-BE49-F238E27FC236}">
                  <a16:creationId xmlns:a16="http://schemas.microsoft.com/office/drawing/2014/main" id="{22459180-D301-41B3-874C-EA5BA4C4B024}"/>
                </a:ext>
              </a:extLst>
            </p:cNvPr>
            <p:cNvCxnSpPr>
              <a:cxnSpLocks/>
              <a:stCxn id="80" idx="0"/>
              <a:endCxn id="91"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83" name="Text Box 9">
              <a:extLst>
                <a:ext uri="{FF2B5EF4-FFF2-40B4-BE49-F238E27FC236}">
                  <a16:creationId xmlns:a16="http://schemas.microsoft.com/office/drawing/2014/main" id="{7D4B2282-AE97-4957-BBE1-6C04D464EFB8}"/>
                </a:ext>
              </a:extLst>
            </p:cNvPr>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84" name="Elbow Connector 42">
              <a:extLst>
                <a:ext uri="{FF2B5EF4-FFF2-40B4-BE49-F238E27FC236}">
                  <a16:creationId xmlns:a16="http://schemas.microsoft.com/office/drawing/2014/main" id="{D1234913-7B06-4820-8199-16BB0CEBF1C9}"/>
                </a:ext>
              </a:extLst>
            </p:cNvPr>
            <p:cNvCxnSpPr>
              <a:cxnSpLocks/>
              <a:stCxn id="57" idx="0"/>
              <a:endCxn id="92"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85" name="Elbow Connector 44">
              <a:extLst>
                <a:ext uri="{FF2B5EF4-FFF2-40B4-BE49-F238E27FC236}">
                  <a16:creationId xmlns:a16="http://schemas.microsoft.com/office/drawing/2014/main" id="{2C7639E7-6F01-4CD5-99F0-748C8551DD61}"/>
                </a:ext>
              </a:extLst>
            </p:cNvPr>
            <p:cNvCxnSpPr>
              <a:cxnSpLocks/>
              <a:stCxn id="58" idx="0"/>
              <a:endCxn id="92"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86" name="Isosceles Triangle 85">
              <a:extLst>
                <a:ext uri="{FF2B5EF4-FFF2-40B4-BE49-F238E27FC236}">
                  <a16:creationId xmlns:a16="http://schemas.microsoft.com/office/drawing/2014/main" id="{E123418E-76AA-4D8F-9A7D-D11657363C99}"/>
                </a:ext>
              </a:extLst>
            </p:cNvPr>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7" name="Isosceles Triangle 86">
              <a:extLst>
                <a:ext uri="{FF2B5EF4-FFF2-40B4-BE49-F238E27FC236}">
                  <a16:creationId xmlns:a16="http://schemas.microsoft.com/office/drawing/2014/main" id="{467CF4EE-7EA8-473C-AE05-425C520F2E83}"/>
                </a:ext>
              </a:extLst>
            </p:cNvPr>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8" name="Isosceles Triangle 87">
              <a:extLst>
                <a:ext uri="{FF2B5EF4-FFF2-40B4-BE49-F238E27FC236}">
                  <a16:creationId xmlns:a16="http://schemas.microsoft.com/office/drawing/2014/main" id="{B7675CBB-C127-482E-A9E4-50C6964F22F5}"/>
                </a:ext>
              </a:extLst>
            </p:cNvPr>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9" name="Isosceles Triangle 88">
              <a:extLst>
                <a:ext uri="{FF2B5EF4-FFF2-40B4-BE49-F238E27FC236}">
                  <a16:creationId xmlns:a16="http://schemas.microsoft.com/office/drawing/2014/main" id="{D4A63548-54DB-42F7-B3FB-274FD13D3FBD}"/>
                </a:ext>
              </a:extLst>
            </p:cNvPr>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0" name="Isosceles Triangle 89">
              <a:extLst>
                <a:ext uri="{FF2B5EF4-FFF2-40B4-BE49-F238E27FC236}">
                  <a16:creationId xmlns:a16="http://schemas.microsoft.com/office/drawing/2014/main" id="{39C56025-2B36-43FB-881D-6E28244DD6F4}"/>
                </a:ext>
              </a:extLst>
            </p:cNvPr>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1" name="Isosceles Triangle 90">
              <a:extLst>
                <a:ext uri="{FF2B5EF4-FFF2-40B4-BE49-F238E27FC236}">
                  <a16:creationId xmlns:a16="http://schemas.microsoft.com/office/drawing/2014/main" id="{FAED466F-000C-497E-BD29-9B0C920CCAF3}"/>
                </a:ext>
              </a:extLst>
            </p:cNvPr>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2" name="Isosceles Triangle 91">
              <a:extLst>
                <a:ext uri="{FF2B5EF4-FFF2-40B4-BE49-F238E27FC236}">
                  <a16:creationId xmlns:a16="http://schemas.microsoft.com/office/drawing/2014/main" id="{D72CBE27-2F16-49DE-B538-BCC7CDE794DB}"/>
                </a:ext>
              </a:extLst>
            </p:cNvPr>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20</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371600" y="4724400"/>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21</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22</a:t>
            </a:fld>
            <a:endParaRPr lang="en-US"/>
          </a:p>
        </p:txBody>
      </p:sp>
      <p:sp>
        <p:nvSpPr>
          <p:cNvPr id="9" name="TextBox 8">
            <a:extLst>
              <a:ext uri="{FF2B5EF4-FFF2-40B4-BE49-F238E27FC236}">
                <a16:creationId xmlns:a16="http://schemas.microsoft.com/office/drawing/2014/main" id="{40BE53A7-A58E-2D0F-AC82-8905E3D3ACA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extLst>
      <p:ext uri="{BB962C8B-B14F-4D97-AF65-F5344CB8AC3E}">
        <p14:creationId xmlns:p14="http://schemas.microsoft.com/office/powerpoint/2010/main" val="3709065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  </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get(String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23</a:t>
            </a:fld>
            <a:endParaRPr lang="en-US"/>
          </a:p>
        </p:txBody>
      </p:sp>
    </p:spTree>
    <p:extLst>
      <p:ext uri="{BB962C8B-B14F-4D97-AF65-F5344CB8AC3E}">
        <p14:creationId xmlns:p14="http://schemas.microsoft.com/office/powerpoint/2010/main" val="3655652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24</a:t>
            </a:fld>
            <a:endParaRPr lang="en-US" dirty="0"/>
          </a:p>
        </p:txBody>
      </p:sp>
    </p:spTree>
    <p:extLst>
      <p:ext uri="{BB962C8B-B14F-4D97-AF65-F5344CB8AC3E}">
        <p14:creationId xmlns:p14="http://schemas.microsoft.com/office/powerpoint/2010/main" val="419553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SingleVarDecl extends InitialDecl</a:t>
            </a:r>
          </a:p>
          <a:p>
            <a:pPr marL="274320" indent="0">
              <a:spcBef>
                <a:spcPts val="0"/>
              </a:spcBef>
              <a:buNone/>
            </a:pPr>
            <a:r>
              <a:rPr lang="en-US" sz="1800" dirty="0">
                <a:latin typeface="Consolas" panose="020B0609020204030204" pitchFamily="49" charset="0"/>
              </a:rPr>
              <a:t>                           implements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a:t>
            </a:r>
            <a:r>
              <a:rPr lang="en-US" sz="1800" dirty="0" err="1">
                <a:latin typeface="Consolas" panose="020B0609020204030204" pitchFamily="49" charset="0"/>
              </a:rPr>
              <a:t>SingleVarDecl</a:t>
            </a:r>
            <a:r>
              <a:rPr lang="en-US" sz="1800" dirty="0">
                <a:latin typeface="Consolas" panose="020B0609020204030204" pitchFamily="49" charset="0"/>
              </a:rPr>
              <a:t>(Token identifier, Type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this.initialValue</a:t>
            </a:r>
            <a:r>
              <a:rPr lang="en-US" sz="1800" dirty="0">
                <a:latin typeface="Consolas" panose="020B0609020204030204" pitchFamily="49" charset="0"/>
              </a:rPr>
              <a:t> =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25</a:t>
            </a:fld>
            <a:endParaRPr lang="en-US" dirty="0"/>
          </a:p>
        </p:txBody>
      </p:sp>
      <p:sp>
        <p:nvSpPr>
          <p:cNvPr id="6" name="TextBox 5">
            <a:extLst>
              <a:ext uri="{FF2B5EF4-FFF2-40B4-BE49-F238E27FC236}">
                <a16:creationId xmlns:a16="http://schemas.microsoft.com/office/drawing/2014/main" id="{4340165D-B417-6693-1107-96EA68344804}"/>
              </a:ext>
            </a:extLst>
          </p:cNvPr>
          <p:cNvSpPr txBox="1"/>
          <p:nvPr/>
        </p:nvSpPr>
        <p:spPr>
          <a:xfrm>
            <a:off x="4953000" y="22860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7" name="Straight Arrow Connector 6">
            <a:extLst>
              <a:ext uri="{FF2B5EF4-FFF2-40B4-BE49-F238E27FC236}">
                <a16:creationId xmlns:a16="http://schemas.microsoft.com/office/drawing/2014/main" id="{6D961A2C-2D8E-A120-7647-6F754E3FFF07}"/>
              </a:ext>
            </a:extLst>
          </p:cNvPr>
          <p:cNvCxnSpPr>
            <a:cxnSpLocks/>
            <a:stCxn id="6" idx="0"/>
          </p:cNvCxnSpPr>
          <p:nvPr/>
        </p:nvCxnSpPr>
        <p:spPr bwMode="auto">
          <a:xfrm flipH="1" flipV="1">
            <a:off x="6306351" y="2017931"/>
            <a:ext cx="1" cy="268069"/>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040448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VarDecl extends InitialDecl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private List&lt;SingleVarDecl&gt; singleVarDecls;</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VarDecl(List&lt;Token&gt; identifiers, Type varType,</a:t>
            </a:r>
          </a:p>
          <a:p>
            <a:pPr marL="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super(new Token(), varType);</a:t>
            </a:r>
          </a:p>
          <a:p>
            <a:pPr marL="0" indent="0">
              <a:spcBef>
                <a:spcPts val="0"/>
              </a:spcBef>
              <a:buNone/>
            </a:pPr>
            <a:r>
              <a:rPr lang="en-US" sz="1800" dirty="0">
                <a:latin typeface="Consolas" panose="020B0609020204030204" pitchFamily="49" charset="0"/>
              </a:rPr>
              <a:t>        singleVarDecls = new</a:t>
            </a:r>
          </a:p>
          <a:p>
            <a:pPr marL="0" indent="0">
              <a:spcBef>
                <a:spcPts val="0"/>
              </a:spcBef>
              <a:buNone/>
            </a:pPr>
            <a:r>
              <a:rPr lang="en-US" sz="1800" dirty="0">
                <a:latin typeface="Consolas" panose="020B0609020204030204" pitchFamily="49" charset="0"/>
              </a:rPr>
              <a:t>            ArrayList&lt;SingleVarDecl&gt;(identifiers.size());</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singleVarDecls.add(new SingleVarDecl(id,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1050619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27</a:t>
            </a:fld>
            <a:endParaRPr lang="en-US" dirty="0"/>
          </a:p>
        </p:txBody>
      </p:sp>
    </p:spTree>
    <p:extLst>
      <p:ext uri="{BB962C8B-B14F-4D97-AF65-F5344CB8AC3E}">
        <p14:creationId xmlns:p14="http://schemas.microsoft.com/office/powerpoint/2010/main" val="1377964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13" name="Content Placeholder 12">
            <a:extLst>
              <a:ext uri="{FF2B5EF4-FFF2-40B4-BE49-F238E27FC236}">
                <a16:creationId xmlns:a16="http://schemas.microsoft.com/office/drawing/2014/main" id="{9A23AA24-F381-4D08-B54A-8D1BE8B0BDAC}"/>
              </a:ext>
            </a:extLst>
          </p:cNvPr>
          <p:cNvSpPr>
            <a:spLocks noGrp="1"/>
          </p:cNvSpPr>
          <p:nvPr>
            <p:ph idx="1"/>
          </p:nvPr>
        </p:nvSpPr>
        <p:spPr/>
        <p:txBody>
          <a:bodyPr/>
          <a:lstStyle/>
          <a:p>
            <a:r>
              <a:rPr lang="en-US" dirty="0"/>
              <a:t>Five methods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Type </a:t>
            </a:r>
            <a:r>
              <a:rPr lang="en-US" sz="1800" dirty="0" err="1">
                <a:latin typeface="Consolas" panose="020B0609020204030204" pitchFamily="49" charset="0"/>
              </a:rPr>
              <a:t>getType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getSize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ScopeLevel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void </a:t>
            </a:r>
            <a:r>
              <a:rPr lang="en-US" sz="1800" dirty="0" err="1">
                <a:latin typeface="Consolas" panose="020B0609020204030204" pitchFamily="49" charset="0"/>
              </a:rPr>
              <a:t>setRelAddr</a:t>
            </a:r>
            <a:r>
              <a:rPr lang="en-US" sz="1800" dirty="0">
                <a:latin typeface="Consolas" panose="020B0609020204030204" pitchFamily="49" charset="0"/>
              </a:rPr>
              <a:t>(int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getRelAddr</a:t>
            </a:r>
            <a:r>
              <a:rPr lang="en-US" sz="1800" dirty="0">
                <a:latin typeface="Consolas" panose="020B0609020204030204" pitchFamily="49" charset="0"/>
              </a:rPr>
              <a: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28</a:t>
            </a:fld>
            <a:endParaRPr lang="en-US" dirty="0"/>
          </a:p>
        </p:txBody>
      </p:sp>
    </p:spTree>
    <p:extLst>
      <p:ext uri="{BB962C8B-B14F-4D97-AF65-F5344CB8AC3E}">
        <p14:creationId xmlns:p14="http://schemas.microsoft.com/office/powerpoint/2010/main" val="1105713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grpSp>
        <p:nvGrpSpPr>
          <p:cNvPr id="2" name="Group 1">
            <a:extLst>
              <a:ext uri="{FF2B5EF4-FFF2-40B4-BE49-F238E27FC236}">
                <a16:creationId xmlns:a16="http://schemas.microsoft.com/office/drawing/2014/main" id="{F36B2BCF-9946-1076-2D71-B66867DFB47F}"/>
              </a:ext>
            </a:extLst>
          </p:cNvPr>
          <p:cNvGrpSpPr/>
          <p:nvPr/>
        </p:nvGrpSpPr>
        <p:grpSpPr>
          <a:xfrm>
            <a:off x="1676400" y="2895600"/>
            <a:ext cx="5486604" cy="1745177"/>
            <a:chOff x="2507650" y="1940183"/>
            <a:chExt cx="5486604" cy="1745177"/>
          </a:xfrm>
        </p:grpSpPr>
        <p:sp>
          <p:nvSpPr>
            <p:cNvPr id="3" name="Text Box 10">
              <a:extLst>
                <a:ext uri="{FF2B5EF4-FFF2-40B4-BE49-F238E27FC236}">
                  <a16:creationId xmlns:a16="http://schemas.microsoft.com/office/drawing/2014/main" id="{2AF78D94-A989-9B86-B076-B3E0BE722551}"/>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6" name="Text Box 10">
              <a:extLst>
                <a:ext uri="{FF2B5EF4-FFF2-40B4-BE49-F238E27FC236}">
                  <a16:creationId xmlns:a16="http://schemas.microsoft.com/office/drawing/2014/main" id="{E4B16EC8-37E9-1741-3073-62212BAE0A48}"/>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0" name="Text Box 10">
              <a:extLst>
                <a:ext uri="{FF2B5EF4-FFF2-40B4-BE49-F238E27FC236}">
                  <a16:creationId xmlns:a16="http://schemas.microsoft.com/office/drawing/2014/main" id="{2EA7F375-D57D-E1AA-051D-F16577011EFE}"/>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1" name="Text Box 10">
              <a:extLst>
                <a:ext uri="{FF2B5EF4-FFF2-40B4-BE49-F238E27FC236}">
                  <a16:creationId xmlns:a16="http://schemas.microsoft.com/office/drawing/2014/main" id="{38D1A851-BBE7-FE83-0F19-9F51B8131AC0}"/>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2" name="Isosceles Triangle 21">
              <a:extLst>
                <a:ext uri="{FF2B5EF4-FFF2-40B4-BE49-F238E27FC236}">
                  <a16:creationId xmlns:a16="http://schemas.microsoft.com/office/drawing/2014/main" id="{26F6E68F-D9CF-EB5A-D5F8-8AA8E9287721}"/>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3" name="Connector: Elbow 22">
              <a:extLst>
                <a:ext uri="{FF2B5EF4-FFF2-40B4-BE49-F238E27FC236}">
                  <a16:creationId xmlns:a16="http://schemas.microsoft.com/office/drawing/2014/main" id="{C2842D7D-3EDC-8113-4A00-6C2B859B6D5E}"/>
                </a:ext>
              </a:extLst>
            </p:cNvPr>
            <p:cNvCxnSpPr>
              <a:stCxn id="22" idx="3"/>
              <a:endCxn id="6"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3C213B2-B540-C75E-646A-A824F735416D}"/>
                </a:ext>
              </a:extLst>
            </p:cNvPr>
            <p:cNvCxnSpPr>
              <a:stCxn id="22" idx="3"/>
              <a:endCxn id="20"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Diamond 24">
              <a:extLst>
                <a:ext uri="{FF2B5EF4-FFF2-40B4-BE49-F238E27FC236}">
                  <a16:creationId xmlns:a16="http://schemas.microsoft.com/office/drawing/2014/main" id="{0894CB34-D385-3C39-E8EF-529D1B2F816C}"/>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8CFA01CE-343F-FD82-EF6E-5BE657E4D3D8}"/>
                </a:ext>
              </a:extLst>
            </p:cNvPr>
            <p:cNvCxnSpPr>
              <a:stCxn id="25" idx="3"/>
              <a:endCxn id="6"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294F47D-9B87-1086-DBEE-F9CEC4DED32F}"/>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r>
              <a:rPr lang="en-US" sz="1800" dirty="0">
                <a:latin typeface="Consolas" panose="020B0609020204030204" pitchFamily="49" charset="0"/>
              </a:rPr>
              <a:t>if (symbol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idStr</a:t>
            </a:r>
            <a:r>
              <a:rPr lang="en-US" sz="1800" dirty="0">
                <a:latin typeface="Consolas" panose="020B0609020204030204" pitchFamily="49" charset="0"/>
              </a:rPr>
              <a:t> = </a:t>
            </a:r>
            <a:r>
              <a:rPr lang="en-US" sz="1800" dirty="0" err="1">
                <a:latin typeface="Consolas" panose="020B0609020204030204" pitchFamily="49" charset="0"/>
              </a:rPr>
              <a:t>scanner.getText</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decl</a:t>
            </a:r>
            <a:r>
              <a:rPr lang="en-US" sz="1800" dirty="0">
                <a:latin typeface="Consolas" panose="020B0609020204030204" pitchFamily="49" charset="0"/>
              </a:rPr>
              <a:t>  = idTable.get(</a:t>
            </a:r>
            <a:r>
              <a:rPr lang="en-US" sz="1800" dirty="0" err="1">
                <a:latin typeface="Consolas" panose="020B0609020204030204" pitchFamily="49" charset="0"/>
              </a:rPr>
              <a:t>idStr</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stmt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30</a:t>
            </a:fld>
            <a:endParaRPr lang="en-US" dirty="0"/>
          </a:p>
        </p:txBody>
      </p:sp>
    </p:spTree>
    <p:extLst>
      <p:ext uri="{BB962C8B-B14F-4D97-AF65-F5344CB8AC3E}">
        <p14:creationId xmlns:p14="http://schemas.microsoft.com/office/powerpoint/2010/main" val="100214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31</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22960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spcBef>
                <a:spcPts val="200"/>
              </a:spcBef>
              <a:buNone/>
            </a:pPr>
            <a:r>
              <a:rPr lang="en-US" sz="1800" dirty="0">
                <a:latin typeface="Consolas" panose="020B0609020204030204" pitchFamily="49" charset="0"/>
              </a:rPr>
              <a:t>var constId = scanner.getToken();</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constDecl</a:t>
            </a:r>
            <a:r>
              <a:rPr lang="en-US" sz="1800" dirty="0">
                <a:latin typeface="Consolas" panose="020B0609020204030204" pitchFamily="49" charset="0"/>
              </a:rPr>
              <a:t> = new ConstDecl(constId, constType, literal);</a:t>
            </a:r>
          </a:p>
          <a:p>
            <a:pPr marL="457200" lvl="1" indent="0">
              <a:spcBef>
                <a:spcPts val="200"/>
              </a:spcBef>
              <a:buNone/>
            </a:pPr>
            <a:r>
              <a:rPr lang="en-US" sz="1800" b="1" dirty="0">
                <a:latin typeface="Consolas" panose="020B0609020204030204" pitchFamily="49" charset="0"/>
              </a:rPr>
              <a:t>idTable.add(constDecl);</a:t>
            </a:r>
          </a:p>
        </p:txBody>
      </p:sp>
      <p:sp>
        <p:nvSpPr>
          <p:cNvPr id="3" name="Diamond 2"/>
          <p:cNvSpPr/>
          <p:nvPr/>
        </p:nvSpPr>
        <p:spPr bwMode="auto">
          <a:xfrm>
            <a:off x="3769466" y="47244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954375" y="3768092"/>
            <a:ext cx="279737" cy="23447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227439" y="50803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3395307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SingleVarDecl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varDecl.getSingleVarDecls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32</a:t>
            </a:fld>
            <a:endParaRPr lang="en-US" dirty="0"/>
          </a:p>
        </p:txBody>
      </p:sp>
    </p:spTree>
    <p:extLst>
      <p:ext uri="{BB962C8B-B14F-4D97-AF65-F5344CB8AC3E}">
        <p14:creationId xmlns:p14="http://schemas.microsoft.com/office/powerpoint/2010/main" val="2021399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33</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34</a:t>
            </a:fld>
            <a:endParaRPr lang="en-US" dirty="0"/>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var idToken = scanner.getToken();</a:t>
            </a:r>
          </a:p>
          <a:p>
            <a:pPr marL="182880" lvl="1" indent="0">
              <a:spcBef>
                <a:spcPts val="100"/>
              </a:spcBef>
              <a:buNone/>
            </a:pPr>
            <a:r>
              <a:rPr lang="en-US" sz="1800" dirty="0">
                <a:latin typeface="Consolas" panose="020B0609020204030204" pitchFamily="49" charset="0"/>
              </a:rPr>
              <a:t>match(Symbol.identifier);</a:t>
            </a:r>
          </a:p>
          <a:p>
            <a:pPr marL="182880" lvl="1" indent="0">
              <a:spcBef>
                <a:spcPts val="100"/>
              </a:spcBef>
              <a:buNone/>
            </a:pPr>
            <a:r>
              <a:rPr lang="en-US" sz="1800" dirty="0">
                <a:latin typeface="Consolas" panose="020B0609020204030204" pitchFamily="49" charset="0"/>
              </a:rPr>
              <a:t>var decl = idTable.get(idToken);</a:t>
            </a:r>
          </a:p>
          <a:p>
            <a:pPr marL="182880" lvl="1" indent="0">
              <a:spcBef>
                <a:spcPts val="100"/>
              </a:spcBef>
              <a:buNone/>
            </a:pP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                 + "\" has not been declared.";</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else if (!(</a:t>
            </a:r>
            <a:r>
              <a:rPr lang="en-US" sz="1800" b="1" dirty="0" err="1">
                <a:latin typeface="Consolas" panose="020B0609020204030204" pitchFamily="49" charset="0"/>
              </a:rPr>
              <a:t>decl</a:t>
            </a:r>
            <a:r>
              <a:rPr lang="en-US" sz="1800" b="1" dirty="0">
                <a:latin typeface="Consolas" panose="020B0609020204030204" pitchFamily="49" charset="0"/>
              </a:rPr>
              <a:t>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                 + "\" is not a variable.";</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p:txBody>
      </p:sp>
      <p:sp>
        <p:nvSpPr>
          <p:cNvPr id="2" name="TextBox 1">
            <a:extLst>
              <a:ext uri="{FF2B5EF4-FFF2-40B4-BE49-F238E27FC236}">
                <a16:creationId xmlns:a16="http://schemas.microsoft.com/office/drawing/2014/main" id="{261CC308-264E-8383-97A0-5E867EE53C4D}"/>
              </a:ext>
            </a:extLst>
          </p:cNvPr>
          <p:cNvSpPr txBox="1"/>
          <p:nvPr/>
        </p:nvSpPr>
        <p:spPr>
          <a:xfrm>
            <a:off x="5715000" y="1501914"/>
            <a:ext cx="2770823" cy="646331"/>
          </a:xfrm>
          <a:prstGeom prst="rect">
            <a:avLst/>
          </a:prstGeom>
          <a:noFill/>
          <a:ln>
            <a:solidFill>
              <a:schemeClr val="tx1"/>
            </a:solidFill>
          </a:ln>
        </p:spPr>
        <p:txBody>
          <a:bodyPr wrap="none" rtlCol="0">
            <a:spAutoFit/>
          </a:bodyPr>
          <a:lstStyle/>
          <a:p>
            <a:pPr algn="l"/>
            <a:r>
              <a:rPr lang="en-US" sz="1800" dirty="0"/>
              <a:t>Called by </a:t>
            </a:r>
            <a:r>
              <a:rPr lang="en-US" sz="1800" dirty="0" err="1"/>
              <a:t>parseVariable</a:t>
            </a:r>
            <a:r>
              <a:rPr lang="en-US" sz="1800" dirty="0"/>
              <a:t>()</a:t>
            </a:r>
          </a:p>
          <a:p>
            <a:pPr algn="l"/>
            <a:r>
              <a:rPr lang="en-US" sz="1800" dirty="0"/>
              <a:t>and </a:t>
            </a:r>
            <a:r>
              <a:rPr lang="en-US" sz="1800" dirty="0" err="1"/>
              <a:t>parseVariableExpr</a:t>
            </a:r>
            <a:r>
              <a:rPr lang="en-US" sz="1800" dirty="0"/>
              <a:t>()</a:t>
            </a:r>
          </a:p>
        </p:txBody>
      </p:sp>
      <p:sp>
        <p:nvSpPr>
          <p:cNvPr id="3" name="Diamond 2">
            <a:extLst>
              <a:ext uri="{FF2B5EF4-FFF2-40B4-BE49-F238E27FC236}">
                <a16:creationId xmlns:a16="http://schemas.microsoft.com/office/drawing/2014/main" id="{1D2E0197-1837-2548-73CB-8599C099BCC7}"/>
              </a:ext>
            </a:extLst>
          </p:cNvPr>
          <p:cNvSpPr/>
          <p:nvPr/>
        </p:nvSpPr>
        <p:spPr bwMode="auto">
          <a:xfrm>
            <a:off x="4846320" y="1468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Straight Arrow Connector 4">
            <a:extLst>
              <a:ext uri="{FF2B5EF4-FFF2-40B4-BE49-F238E27FC236}">
                <a16:creationId xmlns:a16="http://schemas.microsoft.com/office/drawing/2014/main" id="{4D102CAC-889C-EE76-7EF7-A1FE1E095D39}"/>
              </a:ext>
            </a:extLst>
          </p:cNvPr>
          <p:cNvCxnSpPr>
            <a:stCxn id="2" idx="1"/>
            <a:endCxn id="3" idx="3"/>
          </p:cNvCxnSpPr>
          <p:nvPr/>
        </p:nvCxnSpPr>
        <p:spPr bwMode="auto">
          <a:xfrm rot="10800000">
            <a:off x="5029200" y="1560260"/>
            <a:ext cx="685800" cy="264820"/>
          </a:xfrm>
          <a:prstGeom prst="bentConnector3">
            <a:avLst>
              <a:gd name="adj1" fmla="val 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71566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35</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Type("Boolean", 1);</a:t>
            </a:r>
          </a:p>
          <a:p>
            <a:pPr marL="457200" lvl="1" indent="0">
              <a:spcBef>
                <a:spcPts val="300"/>
              </a:spcBef>
              <a:buNone/>
            </a:pPr>
            <a:r>
              <a:rPr lang="en-US" sz="1800" dirty="0">
                <a:latin typeface="Consolas" panose="020B0609020204030204" pitchFamily="49" charset="0"/>
              </a:rPr>
              <a:t>public static final Type Integer = new Type("Integer", 4);</a:t>
            </a:r>
          </a:p>
          <a:p>
            <a:pPr marL="457200" lvl="1" indent="0">
              <a:spcBef>
                <a:spcPts val="300"/>
              </a:spcBef>
              <a:buNone/>
            </a:pPr>
            <a:r>
              <a:rPr lang="en-US" sz="1800" dirty="0">
                <a:latin typeface="Consolas" panose="020B0609020204030204" pitchFamily="49" charset="0"/>
              </a:rPr>
              <a:t>public static final Type Char    = new Type("Char", 2);</a:t>
            </a:r>
          </a:p>
          <a:p>
            <a:pPr marL="457200" lvl="1" indent="0">
              <a:spcBef>
                <a:spcPts val="300"/>
              </a:spcBef>
              <a:buNone/>
            </a:pPr>
            <a:r>
              <a:rPr lang="en-US" sz="1800" dirty="0">
                <a:latin typeface="Consolas" panose="020B0609020204030204" pitchFamily="49" charset="0"/>
              </a:rPr>
              <a:t>public static final Type Address = new Type("Address", 4);</a:t>
            </a:r>
          </a:p>
          <a:p>
            <a:pPr marL="457200" lvl="1" indent="0">
              <a:spcBef>
                <a:spcPts val="300"/>
              </a:spcBef>
              <a:buNone/>
            </a:pPr>
            <a:r>
              <a:rPr lang="en-US" sz="1800" dirty="0">
                <a:latin typeface="Consolas" panose="020B0609020204030204" pitchFamily="49" charset="0"/>
              </a:rPr>
              <a:t>public static final Type UNKNOWN = new Type("Unknown");</a:t>
            </a:r>
          </a:p>
          <a:p>
            <a:pPr marL="457200" lvl="1" indent="0">
              <a:spcBef>
                <a:spcPts val="300"/>
              </a:spcBef>
              <a:buNone/>
            </a:pPr>
            <a:r>
              <a:rPr lang="en-US" sz="1800" dirty="0">
                <a:latin typeface="Consolas" panose="020B0609020204030204" pitchFamily="49" charset="0"/>
              </a:rPr>
              <a:t>public static final Type none    = new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Class </a:t>
            </a:r>
            <a:r>
              <a:rPr lang="en-US" dirty="0">
                <a:latin typeface="Consolas" panose="020B0609020204030204" pitchFamily="49" charset="0"/>
              </a:rPr>
              <a:t>Type</a:t>
            </a:r>
            <a:r>
              <a:rPr lang="en-US" dirty="0"/>
              <a:t> also contains a couple of static helper methods.</a:t>
            </a:r>
          </a:p>
          <a:p>
            <a:pPr marL="457200" lvl="1" indent="0">
              <a:buNone/>
            </a:pPr>
            <a:r>
              <a:rPr lang="en-US" sz="1800" dirty="0">
                <a:latin typeface="Consolas" panose="020B0609020204030204" pitchFamily="49" charset="0"/>
              </a:rPr>
              <a:t>public static Type </a:t>
            </a:r>
            <a:r>
              <a:rPr lang="en-US" sz="1800" dirty="0" err="1">
                <a:latin typeface="Consolas" panose="020B0609020204030204" pitchFamily="49" charset="0"/>
              </a:rPr>
              <a:t>typeOf</a:t>
            </a:r>
            <a:r>
              <a:rPr lang="en-US" sz="1800" dirty="0">
                <a:latin typeface="Consolas" panose="020B0609020204030204" pitchFamily="49" charset="0"/>
              </a:rPr>
              <a:t>(Symbol literal)</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buNone/>
            </a:pPr>
            <a:r>
              <a:rPr lang="en-US" sz="1800" dirty="0">
                <a:latin typeface="Consolas" panose="020B0609020204030204" pitchFamily="49" charset="0"/>
              </a:rPr>
              <a:t>private static int </a:t>
            </a:r>
            <a:r>
              <a:rPr lang="en-US" sz="1800" dirty="0" err="1">
                <a:latin typeface="Consolas" panose="020B0609020204030204" pitchFamily="49" charset="0"/>
              </a:rPr>
              <a:t>capacityOf</a:t>
            </a:r>
            <a:r>
              <a:rPr lang="en-US" sz="1800" dirty="0">
                <a:latin typeface="Consolas" panose="020B0609020204030204" pitchFamily="49" charset="0"/>
              </a:rPr>
              <a:t>(String </a:t>
            </a:r>
            <a:r>
              <a:rPr lang="en-US" sz="1800" dirty="0" err="1">
                <a:latin typeface="Consolas" panose="020B0609020204030204" pitchFamily="49" charset="0"/>
              </a:rPr>
              <a:t>literalText</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37</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ArrayType(String typeName, int numElements,</a:t>
            </a:r>
          </a:p>
          <a:p>
            <a:pPr marL="457200" lvl="1" indent="0">
              <a:spcBef>
                <a:spcPts val="100"/>
              </a:spcBef>
              <a:buNone/>
            </a:pPr>
            <a:r>
              <a:rPr lang="en-US" sz="1800" dirty="0">
                <a:latin typeface="Consolas" panose="020B0609020204030204" pitchFamily="49" charset="0"/>
              </a:rPr>
              <a:t>                 Type elementType)</a:t>
            </a: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38</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39</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a:latin typeface="Consolas" panose="020B0609020204030204" pitchFamily="49" charset="0"/>
              </a:rPr>
              <a:t>assignmentStmt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77E2F7AC-796D-40F8-911E-280A2C510BB5}"/>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6A58CA9F-A5AD-4665-8D35-82EB68E48CE0}"/>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DE14DD0C-DD4E-443A-9768-57F7D96F6C26}"/>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002522C8-CAE9-47C4-8663-2E6FD5188139}"/>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E2C8F680-C932-4540-A1C9-6AF1AEDD6E0C}"/>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4FEC4869-5496-4B4F-89AA-FFD8F575668F}"/>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395E08FD-6C92-4A49-BC07-F787F0734DA6}"/>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A73DB789-56EC-481E-BCF9-51EEEA77575A}"/>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AD15F56F-D3D5-4BBC-9D07-CE05CFACFD1B}"/>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40</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var constId = </a:t>
            </a:r>
            <a:r>
              <a:rPr lang="en-US" sz="1800" dirty="0" err="1">
                <a:latin typeface="Consolas" pitchFamily="49" charset="0"/>
              </a:rPr>
              <a:t>scanner.getToken</a:t>
            </a:r>
            <a:r>
              <a:rPr lang="en-US" sz="1800" dirty="0">
                <a:latin typeface="Consolas" pitchFamily="49" charset="0"/>
              </a:rPr>
              <a:t>();   // save id token</a:t>
            </a:r>
          </a:p>
          <a:p>
            <a:pPr marL="182880" indent="0">
              <a:spcBef>
                <a:spcPts val="200"/>
              </a:spcBef>
              <a:buFontTx/>
              <a:buNone/>
            </a:pPr>
            <a:r>
              <a:rPr lang="en-US" sz="1800" dirty="0">
                <a:latin typeface="Consolas" pitchFamily="49" charset="0"/>
              </a:rPr>
              <a:t>        match(Symbol.identifier);</a:t>
            </a:r>
          </a:p>
          <a:p>
            <a:pPr marL="182880" indent="0">
              <a:spcBef>
                <a:spcPts val="200"/>
              </a:spcBef>
              <a:buNone/>
            </a:pPr>
            <a:r>
              <a:rPr lang="en-US" sz="1800" dirty="0">
                <a:latin typeface="Consolas" pitchFamily="49" charset="0"/>
              </a:rPr>
              <a:t>        match(Symbol.assign);</a:t>
            </a:r>
          </a:p>
          <a:p>
            <a:pPr marL="182880" indent="0">
              <a:spcBef>
                <a:spcPts val="200"/>
              </a:spcBef>
              <a:buFontTx/>
              <a:buNone/>
            </a:pPr>
            <a:endParaRPr lang="en-US" sz="1800" dirty="0">
              <a:latin typeface="Consolas" pitchFamily="49" charset="0"/>
            </a:endParaRPr>
          </a:p>
        </p:txBody>
      </p:sp>
      <p:sp>
        <p:nvSpPr>
          <p:cNvPr id="17414" name="TextBox 5"/>
          <p:cNvSpPr txBox="1">
            <a:spLocks noChangeArrowheads="1"/>
          </p:cNvSpPr>
          <p:nvPr/>
        </p:nvSpPr>
        <p:spPr bwMode="auto">
          <a:xfrm>
            <a:off x="3222913" y="5929868"/>
            <a:ext cx="2698175" cy="369332"/>
          </a:xfrm>
          <a:prstGeom prst="rect">
            <a:avLst/>
          </a:prstGeom>
          <a:noFill/>
          <a:ln w="9525">
            <a:noFill/>
            <a:miter lim="800000"/>
            <a:headEnd/>
            <a:tailEnd/>
          </a:ln>
        </p:spPr>
        <p:txBody>
          <a:bodyPr wrap="none">
            <a:spAutoFit/>
          </a:bodyPr>
          <a:lstStyle/>
          <a:p>
            <a:r>
              <a:rPr lang="en-US" sz="1800" dirty="0"/>
              <a:t>(continued on next slide)</a:t>
            </a:r>
          </a:p>
        </p:txBody>
      </p:sp>
    </p:spTree>
    <p:extLst>
      <p:ext uri="{BB962C8B-B14F-4D97-AF65-F5344CB8AC3E}">
        <p14:creationId xmlns:p14="http://schemas.microsoft.com/office/powerpoint/2010/main" val="1051978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41</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Token literal = parseLiteral();</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var </a:t>
            </a:r>
            <a:r>
              <a:rPr lang="en-US" sz="1800" dirty="0" err="1">
                <a:latin typeface="Consolas" pitchFamily="49" charset="0"/>
              </a:rPr>
              <a:t>constDecl</a:t>
            </a:r>
            <a:r>
              <a:rPr lang="en-US" sz="1800" dirty="0">
                <a:latin typeface="Consolas" pitchFamily="49" charset="0"/>
              </a:rPr>
              <a:t> = new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EmptyInitialDecl.getInstance</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32104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method </a:t>
            </a:r>
            <a:r>
              <a:rPr lang="en-US" sz="2350" dirty="0" err="1">
                <a:latin typeface="Consolas" panose="020B0609020204030204" pitchFamily="49" charset="0"/>
              </a:rPr>
              <a:t>getScopeLevel</a:t>
            </a:r>
            <a:r>
              <a:rPr lang="en-US" sz="2350" dirty="0">
                <a:latin typeface="Consolas" panose="020B0609020204030204" pitchFamily="49" charset="0"/>
              </a:rPr>
              <a:t>()</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spcBef>
                <a:spcPts val="300"/>
              </a:spcBef>
              <a:buNone/>
            </a:pPr>
            <a:r>
              <a:rPr lang="en-US" sz="1750" dirty="0">
                <a:latin typeface="Consolas" panose="020B0609020204030204" pitchFamily="49" charset="0"/>
              </a:rPr>
              <a:t>var varDecl = new VarDecl(identifiers, </a:t>
            </a:r>
            <a:r>
              <a:rPr lang="en-US" sz="1750" dirty="0" err="1">
                <a:latin typeface="Consolas" panose="020B0609020204030204" pitchFamily="49" charset="0"/>
              </a:rPr>
              <a:t>varType</a:t>
            </a:r>
            <a:r>
              <a:rPr lang="en-US" sz="1750" dirty="0">
                <a:latin typeface="Consolas" panose="020B0609020204030204" pitchFamily="49" charset="0"/>
              </a:rPr>
              <a:t>,</a:t>
            </a:r>
            <a:br>
              <a:rPr lang="en-US" sz="1750" dirty="0">
                <a:latin typeface="Consolas" panose="020B0609020204030204" pitchFamily="49" charset="0"/>
              </a:rPr>
            </a:b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idTable.getScopeLevel</a:t>
            </a:r>
            <a:r>
              <a:rPr lang="en-US" sz="1750" b="1" dirty="0">
                <a:latin typeface="Consolas" panose="020B0609020204030204" pitchFamily="49" charset="0"/>
              </a:rPr>
              <a:t>()</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a:p>
        </p:txBody>
      </p:sp>
    </p:spTree>
    <p:extLst>
      <p:ext uri="{BB962C8B-B14F-4D97-AF65-F5344CB8AC3E}">
        <p14:creationId xmlns:p14="http://schemas.microsoft.com/office/powerpoint/2010/main" val="720601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43</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069436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44</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AST classes often contain fields or lists of fields that reference instances of other AST classes, and most such references correspond to the edges of the “tree”.  Most of these structural (edge) references are created by the parser when parsing nonterminal symbols.</a:t>
            </a:r>
          </a:p>
          <a:p>
            <a:r>
              <a:rPr lang="en-US"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45</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46</a:t>
            </a:fld>
            <a:endParaRPr lang="en-US" dirty="0"/>
          </a:p>
        </p:txBody>
      </p:sp>
    </p:spTree>
    <p:extLst>
      <p:ext uri="{BB962C8B-B14F-4D97-AF65-F5344CB8AC3E}">
        <p14:creationId xmlns:p14="http://schemas.microsoft.com/office/powerpoint/2010/main" val="1108409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47</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79089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493296" y="3602420"/>
            <a:ext cx="2194560"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56260" y="668271"/>
            <a:ext cx="347246" cy="2278613"/>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77897" y="3275269"/>
            <a:ext cx="311914" cy="121474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463862" cy="584775"/>
            <a:chOff x="6672101" y="3200400"/>
            <a:chExt cx="1463862"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OutputStmt</a:t>
              </a:r>
              <a:endParaRPr lang="en-US" sz="1600" dirty="0"/>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90576" y="4679638"/>
            <a:ext cx="6041475" cy="1231764"/>
          </a:xfrm>
          <a:prstGeom prst="bentConnector4">
            <a:avLst>
              <a:gd name="adj1" fmla="val -19267"/>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90576" y="4679638"/>
            <a:ext cx="131154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44593"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90576"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41991"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90576" y="3130364"/>
            <a:ext cx="0" cy="472056"/>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5857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AssignmentStmt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expr;</a:t>
            </a:r>
          </a:p>
          <a:p>
            <a:pPr marL="0" indent="0">
              <a:spcBef>
                <a:spcPts val="0"/>
              </a:spcBef>
              <a:buFontTx/>
              <a:buNone/>
            </a:pPr>
            <a:r>
              <a:rPr lang="en-US" sz="1800" dirty="0">
                <a:latin typeface="Consolas" pitchFamily="49" charset="0"/>
              </a:rPr>
              <a:t>    private Position   </a:t>
            </a:r>
            <a:r>
              <a:rPr lang="en-US" sz="1800" dirty="0" err="1">
                <a:latin typeface="Consolas" pitchFamily="49" charset="0"/>
              </a:rPr>
              <a:t>assignPosition</a:t>
            </a:r>
            <a:r>
              <a:rPr lang="en-US" sz="1800" dirty="0">
                <a:latin typeface="Consolas" pitchFamily="49" charset="0"/>
              </a:rPr>
              <a:t>;</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expr,</a:t>
            </a:r>
          </a:p>
          <a:p>
            <a:pPr marL="0" indent="0">
              <a:spcBef>
                <a:spcPts val="0"/>
              </a:spcBef>
              <a:buFontTx/>
              <a:buNone/>
            </a:pPr>
            <a:r>
              <a:rPr lang="en-US" sz="1800" dirty="0">
                <a:latin typeface="Consolas" pitchFamily="49" charset="0"/>
              </a:rPr>
              <a:t>                          Position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this.variable = variable;</a:t>
            </a:r>
          </a:p>
          <a:p>
            <a:pPr marL="0" indent="0">
              <a:spcBef>
                <a:spcPts val="0"/>
              </a:spcBef>
              <a:buFontTx/>
              <a:buNone/>
            </a:pPr>
            <a:r>
              <a:rPr lang="en-US" sz="1800" dirty="0">
                <a:latin typeface="Consolas" pitchFamily="49" charset="0"/>
              </a:rPr>
              <a:t>        this.expr = expr;</a:t>
            </a:r>
          </a:p>
          <a:p>
            <a:pPr marL="0" indent="0">
              <a:spcBef>
                <a:spcPts val="0"/>
              </a:spcBef>
              <a:buFontTx/>
              <a:buNone/>
            </a:pPr>
            <a:r>
              <a:rPr lang="en-US" sz="1800" dirty="0">
                <a:latin typeface="Consolas" pitchFamily="49" charset="0"/>
              </a:rPr>
              <a:t>        this.assignPosition =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64663169-85D1-DA92-816A-7AF28DDC986F}"/>
              </a:ext>
            </a:extLst>
          </p:cNvPr>
          <p:cNvSpPr txBox="1"/>
          <p:nvPr/>
        </p:nvSpPr>
        <p:spPr>
          <a:xfrm>
            <a:off x="4687501" y="5311914"/>
            <a:ext cx="3618299" cy="707886"/>
          </a:xfrm>
          <a:prstGeom prst="rect">
            <a:avLst/>
          </a:prstGeom>
          <a:noFill/>
          <a:ln>
            <a:solidFill>
              <a:schemeClr val="tx1"/>
            </a:solidFill>
          </a:ln>
        </p:spPr>
        <p:txBody>
          <a:bodyPr wrap="none" rtlCol="0">
            <a:spAutoFit/>
          </a:bodyPr>
          <a:lstStyle/>
          <a:p>
            <a:r>
              <a:rPr lang="en-US" sz="2000" dirty="0"/>
              <a:t>position of assignment symbol</a:t>
            </a:r>
          </a:p>
          <a:p>
            <a:r>
              <a:rPr lang="en-US" sz="2000" dirty="0"/>
              <a:t>(for error reporting)</a:t>
            </a:r>
          </a:p>
        </p:txBody>
      </p:sp>
      <p:cxnSp>
        <p:nvCxnSpPr>
          <p:cNvPr id="4" name="Connector: Elbow 3">
            <a:extLst>
              <a:ext uri="{FF2B5EF4-FFF2-40B4-BE49-F238E27FC236}">
                <a16:creationId xmlns:a16="http://schemas.microsoft.com/office/drawing/2014/main" id="{FA42B1FD-035C-AB59-003F-C5812052BE57}"/>
              </a:ext>
            </a:extLst>
          </p:cNvPr>
          <p:cNvCxnSpPr>
            <a:cxnSpLocks/>
            <a:stCxn id="2" idx="3"/>
            <a:endCxn id="3" idx="3"/>
          </p:cNvCxnSpPr>
          <p:nvPr/>
        </p:nvCxnSpPr>
        <p:spPr bwMode="auto">
          <a:xfrm flipH="1" flipV="1">
            <a:off x="5593080" y="2715260"/>
            <a:ext cx="2712720" cy="2950597"/>
          </a:xfrm>
          <a:prstGeom prst="bentConnector3">
            <a:avLst>
              <a:gd name="adj1" fmla="val -8427"/>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F1FF04A2-F491-4A2E-58D3-69928F186BEF}"/>
              </a:ext>
            </a:extLst>
          </p:cNvPr>
          <p:cNvSpPr/>
          <p:nvPr/>
        </p:nvSpPr>
        <p:spPr bwMode="auto">
          <a:xfrm>
            <a:off x="5410200" y="2623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field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RelationalExpr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Token      operator,</a:t>
            </a:r>
          </a:p>
          <a:p>
            <a:pPr marL="457200" lvl="1" indent="0">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a:t>
            </a:r>
          </a:p>
          <a:p>
            <a:pPr marL="457200" lvl="1" indent="0">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Type.Boolean</a:t>
            </a:r>
            <a:r>
              <a:rPr lang="en-US" sz="1800" b="1" dirty="0">
                <a:latin typeface="Consolas" panose="020B0609020204030204" pitchFamily="49" charset="0"/>
              </a:rPr>
              <a: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52</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indent="0">
              <a:buNone/>
            </a:pPr>
            <a:r>
              <a:rPr lang="en-US" sz="1800" dirty="0">
                <a:latin typeface="Consolas" panose="020B0609020204030204" pitchFamily="49" charset="0"/>
              </a:rPr>
              <a:t>public </a:t>
            </a:r>
            <a:r>
              <a:rPr lang="en-US" sz="1800" dirty="0" err="1">
                <a:latin typeface="Consolas" panose="020B0609020204030204" pitchFamily="49" charset="0"/>
              </a:rPr>
              <a:t>AddingExpr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Token operator, </a:t>
            </a:r>
          </a:p>
          <a:p>
            <a:pPr marL="45720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Type.Integer</a:t>
            </a:r>
            <a:r>
              <a:rPr lang="en-US" sz="1800" b="1"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53</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public Variable(</a:t>
            </a:r>
            <a:r>
              <a:rPr lang="en-US" sz="1800" dirty="0" err="1">
                <a:latin typeface="Consolas" panose="020B0609020204030204" pitchFamily="49" charset="0"/>
              </a:rPr>
              <a:t>VariableDecl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Position </a:t>
            </a:r>
            <a:r>
              <a:rPr lang="en-US" sz="1800" dirty="0" err="1">
                <a:latin typeface="Consolas" panose="020B0609020204030204" pitchFamily="49" charset="0"/>
              </a:rPr>
              <a:t>position</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List&lt;Expression&gt;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a:p>
            <a:pPr marL="457200" lvl="1" indent="0">
              <a:spcBef>
                <a:spcPts val="400"/>
              </a:spcBef>
              <a:buNone/>
            </a:pPr>
            <a:r>
              <a:rPr lang="en-US" sz="1800" dirty="0">
                <a:latin typeface="Consolas" panose="020B0609020204030204" pitchFamily="49" charset="0"/>
              </a:rPr>
              <a:t>    super(</a:t>
            </a:r>
            <a:r>
              <a:rPr lang="en-US" sz="1800" b="1" dirty="0" err="1">
                <a:latin typeface="Consolas" panose="020B0609020204030204" pitchFamily="49" charset="0"/>
              </a:rPr>
              <a:t>decl.getType</a:t>
            </a:r>
            <a:r>
              <a:rPr lang="en-US" sz="1800" b="1" dirty="0">
                <a:latin typeface="Consolas" panose="020B0609020204030204" pitchFamily="49" charset="0"/>
              </a:rPr>
              <a:t>()</a:t>
            </a:r>
            <a:r>
              <a:rPr lang="en-US" sz="1800" dirty="0">
                <a:latin typeface="Consolas" panose="020B0609020204030204" pitchFamily="49" charset="0"/>
              </a:rPr>
              <a:t>, position);</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this.decl</a:t>
            </a:r>
            <a:r>
              <a:rPr lang="en-US" sz="1800" dirty="0">
                <a:latin typeface="Consolas" panose="020B0609020204030204" pitchFamily="49" charset="0"/>
              </a:rPr>
              <a:t> = </a:t>
            </a:r>
            <a:r>
              <a:rPr lang="en-US" sz="1800" dirty="0" err="1">
                <a:latin typeface="Consolas" panose="020B0609020204030204" pitchFamily="49" charset="0"/>
              </a:rPr>
              <a:t>decl</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this.selectorExprs</a:t>
            </a:r>
            <a:r>
              <a:rPr lang="en-US" sz="1800" dirty="0">
                <a:latin typeface="Consolas" panose="020B0609020204030204" pitchFamily="49" charset="0"/>
              </a:rPr>
              <a:t> =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
        <p:nvSpPr>
          <p:cNvPr id="2" name="TextBox 1">
            <a:extLst>
              <a:ext uri="{FF2B5EF4-FFF2-40B4-BE49-F238E27FC236}">
                <a16:creationId xmlns:a16="http://schemas.microsoft.com/office/drawing/2014/main" id="{27E494BE-5302-062D-0EEA-8747BDF41400}"/>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57</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Selector expressions in method </a:t>
            </a:r>
            <a:r>
              <a:rPr lang="en-US" dirty="0">
                <a:latin typeface="Consolas" panose="020B0609020204030204" pitchFamily="49" charset="0"/>
              </a:rPr>
              <a:t>checkConstraints()</a:t>
            </a:r>
            <a:r>
              <a:rPr lang="en-US" dirty="0"/>
              <a:t>.</a:t>
            </a:r>
          </a:p>
          <a:p>
            <a:pPr marL="438912" lvl="1" indent="0">
              <a:buNone/>
            </a:pPr>
            <a:r>
              <a:rPr lang="en-US" sz="1800" dirty="0">
                <a:latin typeface="Consolas" panose="020B0609020204030204" pitchFamily="49" charset="0"/>
              </a:rPr>
              <a:t>for (Expression expr : </a:t>
            </a:r>
            <a:r>
              <a:rPr lang="en-US" sz="1800" dirty="0" err="1">
                <a:latin typeface="Consolas" panose="020B0609020204030204" pitchFamily="49" charset="0"/>
              </a:rPr>
              <a:t>selectorExprs</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438912" lvl="1" indent="0">
              <a:spcBef>
                <a:spcPts val="100"/>
              </a:spcBef>
              <a:buNone/>
            </a:pP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Applying the selector effectively changes the</a:t>
            </a:r>
          </a:p>
          <a:p>
            <a:pPr marL="438912" lvl="1" indent="0">
              <a:spcBef>
                <a:spcPts val="100"/>
              </a:spcBef>
              <a:buNone/>
            </a:pPr>
            <a:r>
              <a:rPr lang="en-US" sz="1800" dirty="0">
                <a:latin typeface="Consolas" panose="020B0609020204030204" pitchFamily="49" charset="0"/>
              </a:rPr>
              <a:t>        // variable's type to the element type of the array.</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setType</a:t>
            </a:r>
            <a:r>
              <a:rPr lang="en-US" sz="1800" dirty="0">
                <a:latin typeface="Consolas" panose="020B0609020204030204" pitchFamily="49" charset="0"/>
              </a:rPr>
              <a:t>(</a:t>
            </a:r>
            <a:r>
              <a:rPr lang="en-US" sz="1800" dirty="0" err="1">
                <a:latin typeface="Consolas" panose="020B0609020204030204" pitchFamily="49" charset="0"/>
              </a:rPr>
              <a:t>arrayType.getElementType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7" y="1363663"/>
            <a:ext cx="8321040" cy="4935537"/>
          </a:xfrm>
        </p:spPr>
        <p:txBody>
          <a:bodyPr/>
          <a:lstStyle/>
          <a:p>
            <a:pPr marL="438912"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RecordType</a:t>
            </a:r>
            <a:r>
              <a:rPr lang="en-US" sz="1800" dirty="0">
                <a:latin typeface="Consolas" panose="020B0609020204030204" pitchFamily="49" charset="0"/>
              </a:rPr>
              <a:t> </a:t>
            </a:r>
            <a:r>
              <a:rPr lang="en-US" sz="1800" dirty="0" err="1">
                <a:latin typeface="Consolas" panose="020B0609020204030204" pitchFamily="49" charset="0"/>
              </a:rPr>
              <a:t>recType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change type to the type of the field</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StringType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Selector can be field expression .length (Integer)</a:t>
            </a:r>
          </a:p>
          <a:p>
            <a:pPr marL="438912" lvl="1" indent="0">
              <a:spcBef>
                <a:spcPts val="100"/>
              </a:spcBef>
              <a:buNone/>
            </a:pPr>
            <a:r>
              <a:rPr lang="en-US" sz="1800" dirty="0">
                <a:latin typeface="Consolas" panose="020B0609020204030204" pitchFamily="49" charset="0"/>
              </a:rPr>
              <a:t>        // or an index expression for the characters (Char).</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438912"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expr.getPosition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loop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26816AC2-9E58-4E66-8595-299E7B8F6B44}"/>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79D63DC6-FD90-4930-A928-9927118D6A4D}"/>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4A2958A0-75DD-4C27-9432-6F28B372801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18D797CD-43A8-44F5-B63C-576B871DC55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73CD01D5-D5A9-4244-8DBD-C99A950B30BF}"/>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F2E68EAE-8480-4339-AA94-50645C74207F}"/>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45662397-3363-43A0-87B2-9061E59CE7D2}"/>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D2AF9C1-4EF6-48B3-8E49-4CA3F3A80E93}"/>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A993187-6313-44C6-AC79-0A64B3C0A5ED}"/>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t>
            </a:r>
            <a:r>
              <a:rPr lang="en-US"/>
              <a:t>a loop, </a:t>
            </a:r>
            <a:r>
              <a:rPr lang="en-US" dirty="0"/>
              <a:t>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61</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loop statement currently being parsed.</a:t>
            </a:r>
          </a:p>
          <a:p>
            <a:pPr marL="91440" indent="0">
              <a:spcBef>
                <a:spcPts val="100"/>
              </a:spcBef>
              <a:buFontTx/>
              <a:buNone/>
            </a:pPr>
            <a:r>
              <a:rPr lang="en-US" sz="1800" dirty="0">
                <a:latin typeface="Consolas" pitchFamily="49" charset="0"/>
              </a:rPr>
              <a:t>  * Returns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LoopStmt getLoopStmt()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beginLoop(LoopStmt 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endLoop()</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62</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subprogram declaration currently being</a:t>
            </a:r>
          </a:p>
          <a:p>
            <a:pPr marL="91440" indent="0">
              <a:spcBef>
                <a:spcPts val="100"/>
              </a:spcBef>
              <a:buFontTx/>
              <a:buNone/>
            </a:pPr>
            <a:r>
              <a:rPr lang="en-US" sz="1800" dirty="0">
                <a:latin typeface="Consolas" pitchFamily="49" charset="0"/>
              </a:rPr>
              <a:t> * parsed.  Returns null if no such procedure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SubprogramDecl getSubprogramDecl()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beginSubprogramDecl(SubprogramDecl subprogDecl)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endSubprogramDecl()</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new LoopStmt();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a:latin typeface="Consolas" pitchFamily="49" charset="0"/>
                <a:cs typeface="Consolas" pitchFamily="49" charset="0"/>
              </a:rPr>
              <a:t>loopContext.beginLoop(stmt);</a:t>
            </a:r>
          </a:p>
          <a:p>
            <a:pPr lvl="1">
              <a:spcBef>
                <a:spcPts val="200"/>
              </a:spcBef>
              <a:buNone/>
            </a:pPr>
            <a:r>
              <a:rPr lang="en-US" sz="1800" dirty="0" err="1">
                <a:latin typeface="Consolas" pitchFamily="49" charset="0"/>
                <a:cs typeface="Consolas" pitchFamily="49" charset="0"/>
              </a:rPr>
              <a:t>stmt.setStatement</a:t>
            </a:r>
            <a:r>
              <a:rPr lang="en-US" sz="1800" dirty="0">
                <a:latin typeface="Consolas" pitchFamily="49" charset="0"/>
                <a:cs typeface="Consolas" pitchFamily="49" charset="0"/>
              </a:rPr>
              <a:t>(</a:t>
            </a:r>
            <a:r>
              <a:rPr lang="en-US" sz="1800" dirty="0" err="1">
                <a:latin typeface="Consolas" pitchFamily="49" charset="0"/>
                <a:cs typeface="Consolas" pitchFamily="49" charset="0"/>
              </a:rPr>
              <a:t>parseStatement</a:t>
            </a:r>
            <a:r>
              <a:rPr lang="en-US" sz="1800" dirty="0">
                <a:latin typeface="Consolas" pitchFamily="49" charset="0"/>
                <a:cs typeface="Consolas" pitchFamily="49" charset="0"/>
              </a:rPr>
              <a:t>());</a:t>
            </a:r>
          </a:p>
          <a:p>
            <a:pPr lvl="1">
              <a:spcBef>
                <a:spcPts val="200"/>
              </a:spcBef>
              <a:buNone/>
            </a:pPr>
            <a:r>
              <a:rPr lang="en-US" sz="1800" b="1" dirty="0">
                <a:latin typeface="Consolas" pitchFamily="49" charset="0"/>
                <a:cs typeface="Consolas" pitchFamily="49" charset="0"/>
              </a:rPr>
              <a:t>loopContext.endLoop();</a:t>
            </a:r>
          </a:p>
          <a:p>
            <a:r>
              <a:rPr lang="en-US" dirty="0"/>
              <a:t>When parsing an exit statement:</a:t>
            </a:r>
          </a:p>
          <a:p>
            <a:pPr marL="457200" lvl="1" indent="0">
              <a:buNone/>
            </a:pPr>
            <a:r>
              <a:rPr lang="en-US" sz="1800" dirty="0">
                <a:latin typeface="Consolas" pitchFamily="49" charset="0"/>
                <a:cs typeface="Consolas" pitchFamily="49" charset="0"/>
              </a:rPr>
              <a:t>// save position for error reporting</a:t>
            </a:r>
          </a:p>
          <a:p>
            <a:pPr lvl="1">
              <a:spcBef>
                <a:spcPts val="20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scanner.getPosition</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loopContext.getLoopStmt</a:t>
            </a:r>
            <a:r>
              <a:rPr lang="en-US" sz="1800" b="1" dirty="0">
                <a:latin typeface="Consolas" pitchFamily="49" charset="0"/>
                <a:cs typeface="Consolas" pitchFamily="49" charset="0"/>
              </a:rPr>
              <a: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(loopStmt == null)</a:t>
            </a:r>
          </a:p>
          <a:p>
            <a:pPr lvl="1">
              <a:spcBef>
                <a:spcPts val="2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new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loopStmt);</a:t>
            </a:r>
            <a:endParaRPr lang="en-US" sz="1800" dirty="0"/>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4138-0CFD-3601-B29E-C7A3C3D559AB}"/>
              </a:ext>
            </a:extLst>
          </p:cNvPr>
          <p:cNvSpPr>
            <a:spLocks noGrp="1"/>
          </p:cNvSpPr>
          <p:nvPr>
            <p:ph type="title"/>
          </p:nvPr>
        </p:nvSpPr>
        <p:spPr/>
        <p:txBody>
          <a:bodyPr/>
          <a:lstStyle/>
          <a:p>
            <a:r>
              <a:rPr lang="en-US" dirty="0"/>
              <a:t>Do We Need Context Classes?</a:t>
            </a:r>
          </a:p>
        </p:txBody>
      </p:sp>
      <p:sp>
        <p:nvSpPr>
          <p:cNvPr id="3" name="Content Placeholder 2">
            <a:extLst>
              <a:ext uri="{FF2B5EF4-FFF2-40B4-BE49-F238E27FC236}">
                <a16:creationId xmlns:a16="http://schemas.microsoft.com/office/drawing/2014/main" id="{FD9ED470-9AD3-F4D9-01A0-51FA668E9DD7}"/>
              </a:ext>
            </a:extLst>
          </p:cNvPr>
          <p:cNvSpPr>
            <a:spLocks noGrp="1"/>
          </p:cNvSpPr>
          <p:nvPr>
            <p:ph idx="1"/>
          </p:nvPr>
        </p:nvSpPr>
        <p:spPr/>
        <p:txBody>
          <a:bodyPr/>
          <a:lstStyle/>
          <a:p>
            <a:r>
              <a:rPr lang="en-US" sz="2400" dirty="0">
                <a:effectLst/>
                <a:latin typeface="+mn-lt"/>
                <a:ea typeface="Calibri" panose="020F0502020204030204" pitchFamily="34" charset="0"/>
                <a:cs typeface="Times New Roman" panose="02020603050405020304" pitchFamily="18" charset="0"/>
              </a:rPr>
              <a:t>Class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LoopContext</a:t>
            </a:r>
            <a:r>
              <a:rPr lang="en-US" sz="2400" dirty="0">
                <a:effectLst/>
                <a:latin typeface="+mn-lt"/>
                <a:ea typeface="Calibri" panose="020F0502020204030204" pitchFamily="34" charset="0"/>
                <a:cs typeface="Times New Roman" panose="02020603050405020304" pitchFamily="18" charset="0"/>
              </a:rPr>
              <a:t> exists solely to help associate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with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r>
              <a:rPr lang="en-US" dirty="0">
                <a:ea typeface="Calibri" panose="020F0502020204030204" pitchFamily="34" charset="0"/>
                <a:cs typeface="Times New Roman" panose="02020603050405020304" pitchFamily="18" charset="0"/>
              </a:rPr>
              <a:t>C</a:t>
            </a:r>
            <a:r>
              <a:rPr lang="en-US" sz="2400" dirty="0">
                <a:effectLst/>
                <a:latin typeface="+mn-lt"/>
                <a:ea typeface="Calibri" panose="020F0502020204030204" pitchFamily="34" charset="0"/>
                <a:cs typeface="Times New Roman" panose="02020603050405020304" pitchFamily="18" charset="0"/>
              </a:rPr>
              <a:t>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SubprogramContext</a:t>
            </a:r>
            <a:r>
              <a:rPr lang="en-US" sz="2400" dirty="0">
                <a:effectLst/>
                <a:latin typeface="+mn-lt"/>
                <a:ea typeface="Calibri" panose="020F0502020204030204" pitchFamily="34" charset="0"/>
                <a:cs typeface="Times New Roman" panose="02020603050405020304" pitchFamily="18" charset="0"/>
              </a:rPr>
              <a:t> exists solely to help associate a return statement with its enclosing subprogram.</a:t>
            </a:r>
          </a:p>
          <a:p>
            <a:r>
              <a:rPr lang="en-US" sz="2400" dirty="0">
                <a:effectLst/>
                <a:latin typeface="+mn-lt"/>
                <a:ea typeface="Calibri" panose="020F0502020204030204" pitchFamily="34" charset="0"/>
                <a:cs typeface="Times New Roman" panose="02020603050405020304" pitchFamily="18" charset="0"/>
              </a:rPr>
              <a:t>Both classes can be eliminated if we had parent references to the AST classes.</a:t>
            </a:r>
          </a:p>
          <a:p>
            <a:r>
              <a:rPr lang="en-US" sz="2400" dirty="0">
                <a:effectLst/>
                <a:latin typeface="+mn-lt"/>
                <a:ea typeface="Calibri" panose="020F0502020204030204" pitchFamily="34" charset="0"/>
                <a:cs typeface="Times New Roman" panose="02020603050405020304" pitchFamily="18" charset="0"/>
              </a:rPr>
              <a:t>For example, if parent references existed,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could simply follow the chain of parent references to find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endParaRPr lang="en-US" dirty="0"/>
          </a:p>
        </p:txBody>
      </p:sp>
      <p:sp>
        <p:nvSpPr>
          <p:cNvPr id="4" name="Footer Placeholder 3">
            <a:extLst>
              <a:ext uri="{FF2B5EF4-FFF2-40B4-BE49-F238E27FC236}">
                <a16:creationId xmlns:a16="http://schemas.microsoft.com/office/drawing/2014/main" id="{B15E7607-756B-E94D-CAA6-5A1732CC67A6}"/>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2812B25-AE0A-8A36-6F54-C728915890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64</a:t>
            </a:fld>
            <a:endParaRPr lang="en-US" dirty="0"/>
          </a:p>
        </p:txBody>
      </p:sp>
    </p:spTree>
    <p:extLst>
      <p:ext uri="{BB962C8B-B14F-4D97-AF65-F5344CB8AC3E}">
        <p14:creationId xmlns:p14="http://schemas.microsoft.com/office/powerpoint/2010/main" val="7933099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65</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context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321040" cy="4935537"/>
          </a:xfrm>
        </p:spPr>
        <p:txBody>
          <a:bodyPr lIns="182880" tIns="91440"/>
          <a:lstStyle/>
          <a:p>
            <a:pPr marL="0" indent="0">
              <a:spcBef>
                <a:spcPts val="200"/>
              </a:spcBef>
              <a:buNone/>
            </a:pPr>
            <a:r>
              <a:rPr lang="en-US" sz="1800" dirty="0">
                <a:latin typeface="Consolas" pitchFamily="49" charset="0"/>
                <a:cs typeface="Consolas" pitchFamily="49" charset="0"/>
              </a:rPr>
              <a:t>public class LoopStmt extends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0" indent="0">
              <a:spcBef>
                <a:spcPts val="200"/>
              </a:spcBef>
              <a:buNone/>
            </a:pPr>
            <a:r>
              <a:rPr lang="en-US" sz="1800" dirty="0">
                <a:latin typeface="Consolas" pitchFamily="49" charset="0"/>
                <a:cs typeface="Consolas" pitchFamily="49" charset="0"/>
              </a:rPr>
              <a:t>    private Statement  </a:t>
            </a:r>
            <a:r>
              <a:rPr lang="en-US" sz="1800" dirty="0" err="1">
                <a:latin typeface="Consolas" pitchFamily="49" charset="0"/>
                <a:cs typeface="Consolas" pitchFamily="49" charset="0"/>
              </a:rPr>
              <a:t>statement</a:t>
            </a:r>
            <a:r>
              <a:rPr lang="en-US" sz="1800" dirty="0">
                <a:latin typeface="Consolas" pitchFamily="49" charset="0"/>
                <a:cs typeface="Consolas" pitchFamily="49" charset="0"/>
              </a:rPr>
              <a:t> = </a:t>
            </a:r>
            <a:r>
              <a:rPr lang="en-US" sz="1800" dirty="0" err="1">
                <a:latin typeface="Consolas" pitchFamily="49" charset="0"/>
                <a:cs typeface="Consolas" pitchFamily="49" charset="0"/>
              </a:rPr>
              <a:t>EmptyStatement.getInstance</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855278" y="3505200"/>
            <a:ext cx="7433445" cy="2554545"/>
          </a:xfrm>
          <a:prstGeom prst="rect">
            <a:avLst/>
          </a:prstGeom>
          <a:noFill/>
          <a:ln>
            <a:solidFill>
              <a:schemeClr val="tx1"/>
            </a:solidFill>
          </a:ln>
        </p:spPr>
        <p:txBody>
          <a:bodyPr wrap="none" rtlCol="0">
            <a:spAutoFit/>
          </a:bodyPr>
          <a:lstStyle/>
          <a:p>
            <a:pPr algn="l"/>
            <a:r>
              <a:rPr lang="en-US" sz="2000" dirty="0"/>
              <a:t>Note:</a:t>
            </a:r>
          </a:p>
          <a:p>
            <a:pPr marL="342900" indent="-342900" algn="l">
              <a:buFont typeface="Arial" panose="020B0604020202020204" pitchFamily="34" charset="0"/>
              <a:buChar char="•"/>
            </a:pPr>
            <a:r>
              <a:rPr lang="en-US" sz="2000" dirty="0" err="1">
                <a:latin typeface="Consolas" panose="020B0609020204030204" pitchFamily="49" charset="0"/>
              </a:rPr>
              <a:t>whileExpr</a:t>
            </a:r>
            <a:r>
              <a:rPr lang="en-US" sz="2000" dirty="0"/>
              <a:t> can be null to indicate that the optional</a:t>
            </a:r>
            <a:br>
              <a:rPr lang="en-US" sz="2000" dirty="0"/>
            </a:br>
            <a:r>
              <a:rPr lang="en-US" sz="2000" dirty="0" err="1"/>
              <a:t>boolean</a:t>
            </a:r>
            <a:r>
              <a:rPr lang="en-US" sz="2000" dirty="0"/>
              <a:t> expression is not present.</a:t>
            </a:r>
          </a:p>
          <a:p>
            <a:pPr marL="342900" indent="-342900" algn="l">
              <a:buFont typeface="Arial" panose="020B0604020202020204" pitchFamily="34" charset="0"/>
              <a:buChar char="•"/>
            </a:pPr>
            <a:r>
              <a:rPr lang="en-US" sz="2000" dirty="0">
                <a:latin typeface="Consolas" panose="020B0609020204030204" pitchFamily="49" charset="0"/>
              </a:rPr>
              <a:t>statement</a:t>
            </a:r>
            <a:r>
              <a:rPr lang="en-US" sz="2000" dirty="0"/>
              <a:t> is initialized to an instance of </a:t>
            </a:r>
            <a:r>
              <a:rPr lang="en-US" sz="2000" dirty="0" err="1">
                <a:latin typeface="Consolas" panose="020B0609020204030204" pitchFamily="49" charset="0"/>
              </a:rPr>
              <a:t>EmptyStatement</a:t>
            </a:r>
            <a:r>
              <a:rPr lang="en-US" sz="2000" dirty="0"/>
              <a:t>,</a:t>
            </a:r>
            <a:br>
              <a:rPr lang="en-US" sz="2000" dirty="0"/>
            </a:br>
            <a:r>
              <a:rPr lang="en-US" sz="2000" dirty="0"/>
              <a:t>which is a subclass of </a:t>
            </a:r>
            <a:r>
              <a:rPr lang="en-US" sz="2000" dirty="0">
                <a:latin typeface="Consolas" panose="020B0609020204030204" pitchFamily="49" charset="0"/>
              </a:rPr>
              <a:t>Statement</a:t>
            </a:r>
            <a:r>
              <a:rPr lang="en-US" sz="2000" dirty="0"/>
              <a:t> that passes all constraint</a:t>
            </a:r>
            <a:br>
              <a:rPr lang="en-US" sz="2000" dirty="0"/>
            </a:br>
            <a:r>
              <a:rPr lang="en-US" sz="2000" dirty="0"/>
              <a:t>checks and generates no code.</a:t>
            </a:r>
          </a:p>
          <a:p>
            <a:pPr marL="342900" indent="-342900" algn="l">
              <a:buFont typeface="Arial" panose="020B0604020202020204" pitchFamily="34" charset="0"/>
              <a:buChar char="•"/>
            </a:pPr>
            <a:r>
              <a:rPr lang="en-US" sz="2000" dirty="0"/>
              <a:t>Class </a:t>
            </a:r>
            <a:r>
              <a:rPr lang="en-US" sz="2000" dirty="0" err="1">
                <a:latin typeface="Consolas" panose="020B0609020204030204" pitchFamily="49" charset="0"/>
              </a:rPr>
              <a:t>LoopStmt</a:t>
            </a:r>
            <a:r>
              <a:rPr lang="en-US" sz="2000" dirty="0"/>
              <a:t> provides </a:t>
            </a:r>
            <a:r>
              <a:rPr lang="en-US" sz="2000" dirty="0">
                <a:latin typeface="Consolas" panose="020B0609020204030204" pitchFamily="49" charset="0"/>
              </a:rPr>
              <a:t>set…</a:t>
            </a:r>
            <a:r>
              <a:rPr lang="en-US" sz="2000" dirty="0"/>
              <a:t> methods that the parser uses</a:t>
            </a:r>
            <a:br>
              <a:rPr lang="en-US" sz="2000" dirty="0"/>
            </a:br>
            <a:r>
              <a:rPr lang="en-US" sz="2000" dirty="0"/>
              <a:t>to assign values to these two fields during parsing.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15" name="Group 14">
            <a:extLst>
              <a:ext uri="{FF2B5EF4-FFF2-40B4-BE49-F238E27FC236}">
                <a16:creationId xmlns:a16="http://schemas.microsoft.com/office/drawing/2014/main" id="{C8A3755B-D419-47C8-A080-2DED264F9261}"/>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4D4A4CCA-FD6D-4CD1-B476-852541893F22}"/>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A1E2291F-A0E0-4B68-91E1-2CB50AC7792D}"/>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875EF3FC-747E-4FBF-8F71-D2389FA9A9BF}"/>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6F154E98-E43E-4F9A-A31F-EFDDDFF695AC}"/>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22C13BE4-B86F-4DA4-A8CC-10EE54212BAA}"/>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5C04B0D8-B62A-469C-B35D-BF5C6AAB5126}"/>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EA4D53A6-F691-4601-AB75-6128C2B47431}"/>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58407CC4-A3B1-4EBD-B755-1E896D020DAC}"/>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C7527664-6D7C-4179-A7BB-7C9A979AB056}"/>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BD2AB72C-0240-4FB5-959B-849B6A430361}"/>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2313021C-F794-4C8E-A7AB-6E9259DF5605}"/>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8095</TotalTime>
  <Words>5541</Words>
  <Application>Microsoft Office PowerPoint</Application>
  <PresentationFormat>On-screen Show (4:3)</PresentationFormat>
  <Paragraphs>863</Paragraphs>
  <Slides>65</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Selected Methods in Class IdTable</vt:lpstr>
      <vt:lpstr>Selected Methods in Class IdTable (continued)</vt:lpstr>
      <vt:lpstr>VarDecl versus SingleVarDecl</vt:lpstr>
      <vt:lpstr>Class SingleVarDecl</vt:lpstr>
      <vt:lpstr>Class VarDecl</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Example: Using IdTable to Check Applied Occurrences of Identifiers</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Do We Need Context Classes?</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406</cp:revision>
  <cp:lastPrinted>2020-08-26T14:35:11Z</cp:lastPrinted>
  <dcterms:created xsi:type="dcterms:W3CDTF">2005-01-12T21:47:45Z</dcterms:created>
  <dcterms:modified xsi:type="dcterms:W3CDTF">2025-02-26T15:52:07Z</dcterms:modified>
</cp:coreProperties>
</file>