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4"/>
  </p:notesMasterIdLst>
  <p:handoutMasterIdLst>
    <p:handoutMasterId r:id="rId55"/>
  </p:handoutMasterIdLst>
  <p:sldIdLst>
    <p:sldId id="256" r:id="rId2"/>
    <p:sldId id="270" r:id="rId3"/>
    <p:sldId id="318" r:id="rId4"/>
    <p:sldId id="327" r:id="rId5"/>
    <p:sldId id="257" r:id="rId6"/>
    <p:sldId id="328" r:id="rId7"/>
    <p:sldId id="258" r:id="rId8"/>
    <p:sldId id="259" r:id="rId9"/>
    <p:sldId id="261" r:id="rId10"/>
    <p:sldId id="329"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24" r:id="rId25"/>
    <p:sldId id="269" r:id="rId26"/>
    <p:sldId id="299" r:id="rId27"/>
    <p:sldId id="268" r:id="rId28"/>
    <p:sldId id="271" r:id="rId29"/>
    <p:sldId id="272" r:id="rId30"/>
    <p:sldId id="274" r:id="rId31"/>
    <p:sldId id="300" r:id="rId32"/>
    <p:sldId id="273" r:id="rId33"/>
    <p:sldId id="275" r:id="rId34"/>
    <p:sldId id="326" r:id="rId35"/>
    <p:sldId id="276" r:id="rId36"/>
    <p:sldId id="280" r:id="rId37"/>
    <p:sldId id="281" r:id="rId38"/>
    <p:sldId id="284" r:id="rId39"/>
    <p:sldId id="290" r:id="rId40"/>
    <p:sldId id="285" r:id="rId41"/>
    <p:sldId id="288" r:id="rId42"/>
    <p:sldId id="260" r:id="rId43"/>
    <p:sldId id="319" r:id="rId44"/>
    <p:sldId id="317" r:id="rId45"/>
    <p:sldId id="286" r:id="rId46"/>
    <p:sldId id="287" r:id="rId47"/>
    <p:sldId id="320" r:id="rId48"/>
    <p:sldId id="289" r:id="rId49"/>
    <p:sldId id="303" r:id="rId50"/>
    <p:sldId id="301" r:id="rId51"/>
    <p:sldId id="302" r:id="rId52"/>
    <p:sldId id="306" r:id="rId5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7055" autoAdjust="0"/>
  </p:normalViewPr>
  <p:slideViewPr>
    <p:cSldViewPr>
      <p:cViewPr varScale="1">
        <p:scale>
          <a:sx n="73" d="100"/>
          <a:sy n="73" d="100"/>
        </p:scale>
        <p:origin x="97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 +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BLE L1</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sz="2250" dirty="0"/>
              <a:t>In addition to the standard </a:t>
            </a:r>
            <a:r>
              <a:rPr lang="en-US" sz="2250" dirty="0">
                <a:latin typeface="Consolas" pitchFamily="49" charset="0"/>
                <a:cs typeface="Consolas" pitchFamily="49" charset="0"/>
              </a:rPr>
              <a:t>emit()</a:t>
            </a:r>
            <a:r>
              <a:rPr lang="en-US" sz="2250" dirty="0"/>
              <a:t> method for an expression, which leaves the value of an expression on the top of the stack, we introduce a couple of helper methods for branching.</a:t>
            </a:r>
          </a:p>
          <a:p>
            <a:r>
              <a:rPr lang="en-US" sz="2250" dirty="0"/>
              <a:t>Class </a:t>
            </a:r>
            <a:r>
              <a:rPr lang="en-US" sz="2250" dirty="0">
                <a:latin typeface="Consolas" panose="020B0609020204030204" pitchFamily="49" charset="0"/>
              </a:rPr>
              <a:t>Expression</a:t>
            </a:r>
            <a:r>
              <a:rPr lang="en-US" sz="2250" dirty="0"/>
              <a:t> defines a method named </a:t>
            </a:r>
            <a:r>
              <a:rPr lang="en-US" sz="2250" dirty="0">
                <a:latin typeface="Consolas" panose="020B0609020204030204" pitchFamily="49" charset="0"/>
              </a:rPr>
              <a:t>emitBranch()</a:t>
            </a:r>
            <a:r>
              <a:rPr lang="en-US" sz="2250" dirty="0"/>
              <a:t> that emits code to push a </a:t>
            </a:r>
            <a:r>
              <a:rPr lang="en-US" sz="2250" dirty="0" err="1"/>
              <a:t>boolean</a:t>
            </a:r>
            <a:r>
              <a:rPr lang="en-US" sz="2250" dirty="0"/>
              <a:t> value on the run-time stack plus code that branches based on that value.</a:t>
            </a:r>
          </a:p>
          <a:p>
            <a:pPr marL="457200" lvl="1" indent="0">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emit(condition ? "BNZ " + label : "BZ " +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sz="2300" dirty="0"/>
              <a:t>Method </a:t>
            </a:r>
            <a:r>
              <a:rPr lang="en-US" sz="2300" dirty="0">
                <a:latin typeface="Consolas" panose="020B0609020204030204" pitchFamily="49" charset="0"/>
              </a:rPr>
              <a:t>emitBranch()</a:t>
            </a:r>
            <a:r>
              <a:rPr lang="en-US" sz="2300" dirty="0"/>
              <a:t> for relational expressions.</a:t>
            </a:r>
          </a:p>
          <a:p>
            <a:pPr marL="457200" lvl="1" indent="0">
              <a:spcBef>
                <a:spcPts val="200"/>
              </a:spcBef>
              <a:buNone/>
            </a:pPr>
            <a:r>
              <a:rPr lang="en-US" sz="1800" dirty="0">
                <a:latin typeface="Consolas" panose="020B0609020204030204" pitchFamily="49" charset="0"/>
              </a:rPr>
              <a:t>@Override</a:t>
            </a:r>
          </a:p>
          <a:p>
            <a:pPr marL="457200" lvl="1" indent="0">
              <a:spcBef>
                <a:spcPts val="100"/>
              </a:spcBef>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operatorSym</a:t>
            </a:r>
            <a:r>
              <a:rPr lang="en-US" sz="1800" dirty="0">
                <a:latin typeface="Consolas" panose="020B0609020204030204" pitchFamily="49" charset="0"/>
              </a:rPr>
              <a:t> = getOperator().</a:t>
            </a:r>
            <a:r>
              <a:rPr lang="en-US" sz="1800" dirty="0" err="1">
                <a:latin typeface="Consolas" panose="020B0609020204030204" pitchFamily="49" charset="0"/>
              </a:rPr>
              <a:t>getSymbol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Symbol.equals</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"BE "  + label : "BNE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Symbol.notEqual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"BNE " + label : "BE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Symbol.lessThan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"BL "  + label : "BGE " +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a:t>
            </a:r>
          </a:p>
          <a:p>
            <a:pPr marL="457200" lvl="1" indent="0">
              <a:spcBef>
                <a:spcPts val="100"/>
              </a:spcBef>
              <a:buNone/>
            </a:pPr>
            <a:r>
              <a:rPr lang="en-US" sz="1800" dirty="0">
                <a:latin typeface="Consolas" panose="020B0609020204030204" pitchFamily="49" charset="0"/>
              </a:rPr>
              <a:t>        throw new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emitLoadInst</a:t>
            </a:r>
            <a:r>
              <a:rPr lang="en-US" sz="1800" dirty="0">
                <a:latin typeface="Consolas" panose="020B0609020204030204" pitchFamily="49" charset="0"/>
              </a:rPr>
              <a:t>(Type t)</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emitStoreInst</a:t>
            </a:r>
            <a:r>
              <a:rPr lang="en-US" sz="1800" dirty="0">
                <a:latin typeface="Consolas" panose="020B0609020204030204" pitchFamily="49" charset="0"/>
              </a:rPr>
              <a:t>(Type 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0C5F3820-DF8A-1857-9D11-4597D30DDA2F}"/>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 </a:t>
            </a:r>
            <a:r>
              <a:rPr lang="en-US" dirty="0"/>
              <a:t>(load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1" y="5439075"/>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switch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case 4  -&gt; emit("LOADW");</a:t>
            </a:r>
          </a:p>
          <a:p>
            <a:pPr marL="182880" indent="0">
              <a:spcBef>
                <a:spcPts val="200"/>
              </a:spcBef>
              <a:buFontTx/>
              <a:buNone/>
            </a:pPr>
            <a:r>
              <a:rPr lang="en-US" sz="1800" dirty="0">
                <a:latin typeface="Consolas" pitchFamily="49" charset="0"/>
                <a:cs typeface="Consolas" pitchFamily="49" charset="0"/>
              </a:rPr>
              <a:t>        case 2  -&gt; emit("LOAD2B");</a:t>
            </a:r>
          </a:p>
          <a:p>
            <a:pPr marL="182880" indent="0">
              <a:spcBef>
                <a:spcPts val="200"/>
              </a:spcBef>
              <a:buFontTx/>
              <a:buNone/>
            </a:pPr>
            <a:r>
              <a:rPr lang="en-US" sz="1800" dirty="0">
                <a:latin typeface="Consolas" pitchFamily="49" charset="0"/>
                <a:cs typeface="Consolas" pitchFamily="49" charset="0"/>
              </a:rPr>
              <a:t>        case 1  -&gt; emit("LOADB");</a:t>
            </a:r>
          </a:p>
          <a:p>
            <a:pPr marL="182880" indent="0">
              <a:spcBef>
                <a:spcPts val="200"/>
              </a:spcBef>
              <a:buFontTx/>
              <a:buNone/>
            </a:pPr>
            <a:r>
              <a:rPr lang="en-US" sz="1800" dirty="0">
                <a:latin typeface="Consolas" pitchFamily="49" charset="0"/>
                <a:cs typeface="Consolas" pitchFamily="49" charset="0"/>
              </a:rPr>
              <a:t>        default -&gt; emit("LOAD " +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int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InitialDecl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 :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VarDecl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a:t>
            </a:r>
            <a:r>
              <a:rPr lang="en-US" sz="1750" dirty="0" err="1">
                <a:latin typeface="Consolas" panose="020B0609020204030204" pitchFamily="49" charset="0"/>
              </a:rPr>
              <a:t>svDecl</a:t>
            </a:r>
            <a:r>
              <a:rPr lang="en-US" sz="1750" dirty="0">
                <a:latin typeface="Consolas" panose="020B0609020204030204" pitchFamily="49" charset="0"/>
              </a:rPr>
              <a:t> : </a:t>
            </a:r>
            <a:r>
              <a:rPr lang="en-US" sz="1750" dirty="0" err="1">
                <a:latin typeface="Consolas" panose="020B0609020204030204" pitchFamily="49" charset="0"/>
              </a:rPr>
              <a:t>varDecl.getSingleVarDecls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svDecl.setRelAddr</a:t>
            </a:r>
            <a:r>
              <a:rPr lang="en-US" sz="1750" dirty="0">
                <a:latin typeface="Consolas" panose="020B0609020204030204" pitchFamily="49" charset="0"/>
              </a:rPr>
              <a:t>(</a:t>
            </a:r>
            <a:r>
              <a:rPr lang="en-US" sz="1750" dirty="0" err="1">
                <a:latin typeface="Consolas" panose="020B0609020204030204" pitchFamily="49" charset="0"/>
              </a:rPr>
              <a:t>currentAddr</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svDecl.getSize</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B819F254-A0EA-4232-8E23-E14F1FB1DBE5}"/>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varLength = currentAddr;</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57179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PROGRAM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public void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SUBPROGRAM</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getLiteralIntValue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marL="182880" lvl="1" indent="0">
              <a:spcBef>
                <a:spcPts val="200"/>
              </a:spcBef>
              <a:buFontTx/>
              <a:buNone/>
            </a:pP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emit("LDCINT " +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emit("LDCB " + getLiteralIntValue());</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emit("LDCCH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emit("LDCSTR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a:t>
            </a:r>
          </a:p>
          <a:p>
            <a:pPr marL="182880" lvl="1" indent="0">
              <a:spcBef>
                <a:spcPts val="200"/>
              </a:spcBef>
              <a:buFontTx/>
              <a:buNone/>
            </a:pPr>
            <a:r>
              <a:rPr lang="en-US" sz="1800" dirty="0">
                <a:latin typeface="Consolas" pitchFamily="49" charset="0"/>
                <a:cs typeface="Consolas" pitchFamily="49" charset="0"/>
              </a:rPr>
              <a: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a:t>
            </a:r>
          </a:p>
          <a:p>
            <a:pPr lvl="1">
              <a:spcBef>
                <a:spcPts val="2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getOperator().</a:t>
            </a:r>
            <a:r>
              <a:rPr lang="en-US" sz="1800" dirty="0" err="1">
                <a:latin typeface="Consolas" pitchFamily="49" charset="0"/>
                <a:cs typeface="Consolas" pitchFamily="49" charset="0"/>
              </a:rPr>
              <a:t>getSymbol</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Symbol.minus</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34</a:t>
            </a:fld>
            <a:endParaRPr lang="en-US"/>
          </a:p>
        </p:txBody>
      </p:sp>
    </p:spTree>
    <p:extLst>
      <p:ext uri="{BB962C8B-B14F-4D97-AF65-F5344CB8AC3E}">
        <p14:creationId xmlns:p14="http://schemas.microsoft.com/office/powerpoint/2010/main" val="3293066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2700" dirty="0"/>
              <a:t>CPRL Code Template for Logical operator </a:t>
            </a:r>
            <a:r>
              <a:rPr lang="en-US" sz="2700" dirty="0">
                <a:latin typeface="Consolas" pitchFamily="49" charset="0"/>
                <a:cs typeface="Consolas" pitchFamily="49" charset="0"/>
              </a:rPr>
              <a:t>and</a:t>
            </a:r>
            <a:br>
              <a:rPr lang="en-US" sz="2700"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36</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expr.getType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endParaRPr lang="en-US" sz="2400" dirty="0"/>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a:t>
            </a:r>
          </a:p>
          <a:p>
            <a:pPr marL="457200" lvl="1" indent="0">
              <a:spcBef>
                <a:spcPts val="2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(Statement </a:t>
            </a:r>
            <a:r>
              <a:rPr lang="en-US" sz="1800" dirty="0" err="1">
                <a:latin typeface="Consolas" panose="020B0609020204030204" pitchFamily="49" charset="0"/>
              </a:rPr>
              <a:t>stmt</a:t>
            </a:r>
            <a:r>
              <a:rPr lang="en-US" sz="1800" dirty="0">
                <a:latin typeface="Consolas" panose="020B0609020204030204" pitchFamily="49" charset="0"/>
              </a:rPr>
              <a:t> :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extLst>
      <p:ext uri="{BB962C8B-B14F-4D97-AF65-F5344CB8AC3E}">
        <p14:creationId xmlns:p14="http://schemas.microsoft.com/office/powerpoint/2010/main" val="2879865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whileExpr.emitBranch</a:t>
            </a:r>
            <a:r>
              <a:rPr lang="en-US" sz="1800" dirty="0">
                <a:latin typeface="Consolas" pitchFamily="49" charset="0"/>
                <a:cs typeface="Consolas" pitchFamily="49" charset="0"/>
              </a:rPr>
              <a:t>(false,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 +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128523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45</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a:t>
            </a:r>
          </a:p>
          <a:p>
            <a:pPr marL="274320" indent="0">
              <a:spcBef>
                <a:spcPts val="3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var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 +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47</a:t>
            </a:fld>
            <a:endParaRPr lang="en-US"/>
          </a:p>
        </p:txBody>
      </p:sp>
    </p:spTree>
    <p:extLst>
      <p:ext uri="{BB962C8B-B14F-4D97-AF65-F5344CB8AC3E}">
        <p14:creationId xmlns:p14="http://schemas.microsoft.com/office/powerpoint/2010/main" val="1274943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dirty="0">
                <a:latin typeface="Consolas" pitchFamily="49" charset="0"/>
                <a:cs typeface="Consolas" pitchFamily="49" charset="0"/>
              </a:rPr>
              <a:t>    ...  //     emit label 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p:txBody>
          <a:bodyPr/>
          <a:lstStyle/>
          <a:p>
            <a:r>
              <a:rPr lang="en-US" sz="2350" dirty="0"/>
              <a:t>Class </a:t>
            </a:r>
            <a:r>
              <a:rPr lang="en-US" sz="2350" dirty="0">
                <a:latin typeface="Consolas" pitchFamily="49" charset="0"/>
                <a:cs typeface="Consolas" pitchFamily="49" charset="0"/>
              </a:rPr>
              <a:t>AST</a:t>
            </a:r>
            <a:r>
              <a:rPr lang="en-US" sz="2350" dirty="0"/>
              <a:t> defines four methods that write assembly language to the target file.</a:t>
            </a:r>
          </a:p>
          <a:p>
            <a:pPr lvl="1">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(String label)   // appends ":"</a:t>
            </a:r>
          </a:p>
          <a:p>
            <a:pPr lvl="1">
              <a:spcBef>
                <a:spcPts val="200"/>
              </a:spcBef>
              <a:buFontTx/>
              <a:buNone/>
            </a:pPr>
            <a:r>
              <a:rPr lang="en-US" sz="1800" dirty="0">
                <a:latin typeface="Consolas" pitchFamily="49" charset="0"/>
                <a:cs typeface="Consolas" pitchFamily="49" charset="0"/>
              </a:rPr>
              <a:t>protected void emit(String instruction)</a:t>
            </a:r>
          </a:p>
          <a:p>
            <a:r>
              <a:rPr lang="en-US" sz="2350" dirty="0"/>
              <a:t>Since all AST classes are subclasses (either directly or indirectly) of class </a:t>
            </a:r>
            <a:r>
              <a:rPr lang="en-US" sz="2350" dirty="0">
                <a:latin typeface="Consolas" pitchFamily="49" charset="0"/>
                <a:cs typeface="Consolas" pitchFamily="49" charset="0"/>
              </a:rPr>
              <a:t>AST</a:t>
            </a:r>
            <a:r>
              <a:rPr lang="en-US" sz="2350" dirty="0"/>
              <a:t>, then all AST classes inherit these code-generation methods.</a:t>
            </a:r>
          </a:p>
          <a:p>
            <a:r>
              <a:rPr lang="en-US" sz="2350" dirty="0"/>
              <a:t>All </a:t>
            </a:r>
            <a:r>
              <a:rPr lang="en-US" sz="2350" dirty="0">
                <a:latin typeface="Consolas" panose="020B0609020204030204" pitchFamily="49" charset="0"/>
              </a:rPr>
              <a:t>emit()</a:t>
            </a:r>
            <a:r>
              <a:rPr lang="en-US" sz="2350"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200"/>
              </a:spcBef>
              <a:buNone/>
            </a:pPr>
            <a:r>
              <a:rPr lang="en-US" sz="1800" dirty="0">
                <a:latin typeface="Consolas" pitchFamily="49" charset="0"/>
                <a:cs typeface="Consolas" pitchFamily="49" charset="0"/>
              </a:rPr>
              <a:t> * Returns a new value for a label number.  This method should</a:t>
            </a:r>
          </a:p>
          <a:p>
            <a:pPr marL="457200" lvl="1" indent="0">
              <a:spcBef>
                <a:spcPts val="200"/>
              </a:spcBef>
              <a:buNone/>
            </a:pPr>
            <a:r>
              <a:rPr lang="en-US" sz="1800" dirty="0">
                <a:latin typeface="Consolas" pitchFamily="49" charset="0"/>
                <a:cs typeface="Consolas" pitchFamily="49" charset="0"/>
              </a:rPr>
              <a:t> * be called once for each label before code generation.</a:t>
            </a:r>
          </a:p>
          <a:p>
            <a:pPr marL="457200" lvl="1" indent="0">
              <a:spcBef>
                <a:spcPts val="200"/>
              </a:spcBef>
              <a:buNone/>
            </a:pPr>
            <a:r>
              <a:rPr lang="en-US" sz="1800" dirty="0">
                <a:latin typeface="Consolas" pitchFamily="49" charset="0"/>
                <a:cs typeface="Consolas" pitchFamily="49" charset="0"/>
              </a:rPr>
              <a:t> */</a:t>
            </a:r>
          </a:p>
          <a:p>
            <a:pPr marL="457200" lvl="1" indent="0">
              <a:spcBef>
                <a:spcPts val="200"/>
              </a:spcBef>
              <a:buNone/>
            </a:pPr>
            <a:r>
              <a:rPr lang="en-US" sz="1800" dirty="0">
                <a:latin typeface="Consolas" pitchFamily="49" charset="0"/>
                <a:cs typeface="Consolas" pitchFamily="49" charset="0"/>
              </a:rPr>
              <a:t>protected String getNewLabel()</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String L1 = getNewLabel();   // label for loop start</a:t>
            </a:r>
          </a:p>
          <a:p>
            <a:pPr lvl="1">
              <a:buFontTx/>
              <a:buNone/>
            </a:pPr>
            <a:r>
              <a:rPr lang="en-US" sz="1800" dirty="0">
                <a:latin typeface="Consolas" pitchFamily="49" charset="0"/>
                <a:cs typeface="Consolas" pitchFamily="49" charset="0"/>
              </a:rPr>
              <a:t>private String L2 = getNewLabel();   // label for loop end</a:t>
            </a:r>
          </a:p>
          <a:p>
            <a:r>
              <a:rPr lang="en-US" dirty="0"/>
              <a:t>The actual value assigned to the labels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9" name="TextBox 8">
            <a:extLst>
              <a:ext uri="{FF2B5EF4-FFF2-40B4-BE49-F238E27FC236}">
                <a16:creationId xmlns:a16="http://schemas.microsoft.com/office/drawing/2014/main" id="{CDDAC72B-7270-C4AD-A818-136C31358E0A}"/>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6408</TotalTime>
  <Words>4677</Words>
  <Application>Microsoft Office PowerPoint</Application>
  <PresentationFormat>On-screen Show (4:3)</PresentationFormat>
  <Paragraphs>691</Paragraphs>
  <Slides>52</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Binary Expressions</vt:lpstr>
      <vt:lpstr>Method emit() for Class AddingExpr</vt:lpstr>
      <vt:lpstr>Short Circuit Evaluation of Logical Expressions</vt:lpstr>
      <vt:lpstr>Generating Code for Logical Expressions</vt:lpstr>
      <vt:lpstr>CPRL Code Template for Logical operator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292</cp:revision>
  <cp:lastPrinted>2020-04-08T17:22:59Z</cp:lastPrinted>
  <dcterms:created xsi:type="dcterms:W3CDTF">2005-01-12T21:47:45Z</dcterms:created>
  <dcterms:modified xsi:type="dcterms:W3CDTF">2024-03-12T17:54:18Z</dcterms:modified>
</cp:coreProperties>
</file>