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6"/>
  </p:notesMasterIdLst>
  <p:handoutMasterIdLst>
    <p:handoutMasterId r:id="rId6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50" r:id="rId21"/>
    <p:sldId id="351" r:id="rId22"/>
    <p:sldId id="345" r:id="rId23"/>
    <p:sldId id="346" r:id="rId24"/>
    <p:sldId id="314" r:id="rId25"/>
    <p:sldId id="315" r:id="rId26"/>
    <p:sldId id="316" r:id="rId27"/>
    <p:sldId id="332" r:id="rId28"/>
    <p:sldId id="343" r:id="rId29"/>
    <p:sldId id="369" r:id="rId30"/>
    <p:sldId id="333" r:id="rId31"/>
    <p:sldId id="366" r:id="rId32"/>
    <p:sldId id="311" r:id="rId33"/>
    <p:sldId id="312" r:id="rId34"/>
    <p:sldId id="313" r:id="rId35"/>
    <p:sldId id="328" r:id="rId36"/>
    <p:sldId id="326" r:id="rId37"/>
    <p:sldId id="353" r:id="rId38"/>
    <p:sldId id="327" r:id="rId39"/>
    <p:sldId id="354" r:id="rId40"/>
    <p:sldId id="352" r:id="rId41"/>
    <p:sldId id="334" r:id="rId42"/>
    <p:sldId id="347" r:id="rId43"/>
    <p:sldId id="356" r:id="rId44"/>
    <p:sldId id="357" r:id="rId45"/>
    <p:sldId id="348" r:id="rId46"/>
    <p:sldId id="358" r:id="rId47"/>
    <p:sldId id="365" r:id="rId48"/>
    <p:sldId id="322" r:id="rId49"/>
    <p:sldId id="360" r:id="rId50"/>
    <p:sldId id="336" r:id="rId51"/>
    <p:sldId id="337" r:id="rId52"/>
    <p:sldId id="338" r:id="rId53"/>
    <p:sldId id="340" r:id="rId54"/>
    <p:sldId id="339" r:id="rId55"/>
    <p:sldId id="341" r:id="rId56"/>
    <p:sldId id="361" r:id="rId57"/>
    <p:sldId id="362" r:id="rId58"/>
    <p:sldId id="342" r:id="rId59"/>
    <p:sldId id="363" r:id="rId60"/>
    <p:sldId id="364" r:id="rId61"/>
    <p:sldId id="290" r:id="rId62"/>
    <p:sldId id="305" r:id="rId63"/>
    <p:sldId id="291" r:id="rId64"/>
    <p:sldId id="295"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4" autoAdjust="0"/>
    <p:restoredTop sz="97055" autoAdjust="0"/>
  </p:normalViewPr>
  <p:slideViewPr>
    <p:cSldViewPr>
      <p:cViewPr varScale="1">
        <p:scale>
          <a:sx n="66" d="100"/>
          <a:sy n="66" d="100"/>
        </p:scale>
        <p:origin x="89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a:t>
            </a:r>
          </a:p>
          <a:p>
            <a:r>
              <a:rPr lang="en-US" dirty="0"/>
              <a:t>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76E4A377-6F80-4B64-98C0-83F2A734A2C9}"/>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829889" y="4769934"/>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655652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828698"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ConstDecl</a:t>
            </a:r>
            <a:r>
              <a:rPr lang="en-US" sz="1800" dirty="0">
                <a:latin typeface="Consolas" panose="020B0609020204030204" pitchFamily="49" charset="0"/>
              </a:rPr>
              <a:t> </a:t>
            </a:r>
            <a:r>
              <a:rPr lang="en-US" sz="1800" dirty="0" err="1">
                <a:latin typeface="Consolas" panose="020B0609020204030204" pitchFamily="49" charset="0"/>
              </a:rPr>
              <a:t>constDecl</a:t>
            </a: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502516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95773" y="4027457"/>
            <a:ext cx="196941"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5298304"/>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a:t>
            </a:r>
          </a:p>
          <a:p>
            <a:pPr marL="457200" lvl="1" indent="0">
              <a:spcBef>
                <a:spcPts val="480"/>
              </a:spcBef>
              <a:buNone/>
            </a:pPr>
            <a:r>
              <a:rPr lang="en-US" sz="1700" dirty="0">
                <a:latin typeface="Consolas" panose="020B0609020204030204" pitchFamily="49" charset="0"/>
              </a:rPr>
              <a:t>Token idToken = scanner.getToken();</a:t>
            </a:r>
          </a:p>
          <a:p>
            <a:pPr marL="457200" lvl="1" indent="0">
              <a:spcBef>
                <a:spcPts val="200"/>
              </a:spcBef>
              <a:buNone/>
            </a:pPr>
            <a:r>
              <a:rPr lang="en-US" sz="1700" dirty="0">
                <a:latin typeface="Consolas" panose="020B0609020204030204" pitchFamily="49" charset="0"/>
              </a:rPr>
              <a:t>match(Symbol.identifier);</a:t>
            </a:r>
          </a:p>
          <a:p>
            <a:pPr marL="457200" lvl="1" indent="0">
              <a:spcBef>
                <a:spcPts val="200"/>
              </a:spcBef>
              <a:buNone/>
            </a:pPr>
            <a:r>
              <a:rPr lang="en-US" sz="1700" dirty="0">
                <a:latin typeface="Consolas" panose="020B0609020204030204" pitchFamily="49" charset="0"/>
              </a:rPr>
              <a:t>Declaration decl = idTable.get(idToken);</a:t>
            </a:r>
          </a:p>
          <a:p>
            <a:pPr marL="457200" lvl="1" indent="0">
              <a:spcBef>
                <a:spcPts val="200"/>
              </a:spcBef>
              <a:buNone/>
            </a:pP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if (</a:t>
            </a:r>
            <a:r>
              <a:rPr lang="en-US" sz="1700" dirty="0" err="1">
                <a:latin typeface="Consolas" panose="020B0609020204030204" pitchFamily="49" charset="0"/>
              </a:rPr>
              <a:t>decl</a:t>
            </a:r>
            <a:r>
              <a:rPr lang="en-US" sz="1700" dirty="0">
                <a:latin typeface="Consolas" panose="020B0609020204030204" pitchFamily="49" charset="0"/>
              </a:rPr>
              <a:t> == null)</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String </a:t>
            </a:r>
            <a:r>
              <a:rPr lang="en-US" sz="1700" dirty="0" err="1">
                <a:latin typeface="Consolas" panose="020B0609020204030204" pitchFamily="49" charset="0"/>
              </a:rPr>
              <a:t>errorMsg</a:t>
            </a:r>
            <a:r>
              <a:rPr lang="en-US" sz="1700" dirty="0">
                <a:latin typeface="Consolas" panose="020B0609020204030204" pitchFamily="49" charset="0"/>
              </a:rPr>
              <a:t> = "Identifier \"" + </a:t>
            </a:r>
            <a:r>
              <a:rPr lang="en-US" sz="1700" dirty="0" err="1">
                <a:latin typeface="Consolas" panose="020B0609020204030204" pitchFamily="49" charset="0"/>
              </a:rPr>
              <a:t>idToken</a:t>
            </a: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                    + "\" has not been declared.";</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idToken.getPosition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else if (!(</a:t>
            </a:r>
            <a:r>
              <a:rPr lang="en-US" sz="1700" b="1" dirty="0" err="1">
                <a:latin typeface="Consolas" panose="020B0609020204030204" pitchFamily="49" charset="0"/>
              </a:rPr>
              <a:t>decl</a:t>
            </a:r>
            <a:r>
              <a:rPr lang="en-US" sz="1700" b="1" dirty="0">
                <a:latin typeface="Consolas" panose="020B0609020204030204" pitchFamily="49" charset="0"/>
              </a:rPr>
              <a:t> </a:t>
            </a:r>
            <a:r>
              <a:rPr lang="en-US" sz="1700" b="1" dirty="0" err="1">
                <a:latin typeface="Consolas" panose="020B0609020204030204" pitchFamily="49" charset="0"/>
              </a:rPr>
              <a:t>instanceof</a:t>
            </a:r>
            <a:r>
              <a:rPr lang="en-US" sz="1700" b="1" dirty="0">
                <a:latin typeface="Consolas" panose="020B0609020204030204" pitchFamily="49" charset="0"/>
              </a:rPr>
              <a:t> </a:t>
            </a:r>
            <a:r>
              <a:rPr lang="en-US" sz="1700" b="1" dirty="0" err="1">
                <a:latin typeface="Consolas" panose="020B0609020204030204" pitchFamily="49" charset="0"/>
              </a:rPr>
              <a:t>VariableDecl</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String </a:t>
            </a:r>
            <a:r>
              <a:rPr lang="en-US" sz="1700" dirty="0" err="1">
                <a:latin typeface="Consolas" panose="020B0609020204030204" pitchFamily="49" charset="0"/>
              </a:rPr>
              <a:t>errorMsg</a:t>
            </a:r>
            <a:r>
              <a:rPr lang="en-US" sz="1700" dirty="0">
                <a:latin typeface="Consolas" panose="020B0609020204030204" pitchFamily="49" charset="0"/>
              </a:rPr>
              <a:t> = "Identifier \"" + </a:t>
            </a:r>
            <a:r>
              <a:rPr lang="en-US" sz="1700" dirty="0" err="1">
                <a:latin typeface="Consolas" panose="020B0609020204030204" pitchFamily="49" charset="0"/>
              </a:rPr>
              <a:t>idToken</a:t>
            </a: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                    + "\" is not a variable.";</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idToken.getPosition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p:txBody>
      </p: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a:t>
            </a:r>
            <a:r>
              <a:rPr lang="en-US" sz="1800" dirty="0" err="1">
                <a:latin typeface="Consolas" pitchFamily="49" charset="0"/>
              </a:rPr>
              <a:t>constDecl</a:t>
            </a: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EmptyInitialDecl.getInstance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idTable.getScopeLevel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54832" y="3298335"/>
            <a:ext cx="311914" cy="1168616"/>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371600" cy="584775"/>
            <a:chOff x="6672101" y="3200400"/>
            <a:chExt cx="1371600"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371600"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   // for error reporting</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decl.getType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dirty="0">
                <a:latin typeface="Consolas" panose="020B0609020204030204" pitchFamily="49" charset="0"/>
              </a:rPr>
              <a:t>type </a:t>
            </a:r>
            <a:r>
              <a:rPr lang="en-US" dirty="0" err="1">
                <a:latin typeface="Consolas" panose="020B0609020204030204" pitchFamily="49" charset="0"/>
              </a:rPr>
              <a:t>MonthName</a:t>
            </a:r>
            <a:r>
              <a:rPr lang="en-US" dirty="0">
                <a:latin typeface="Consolas" panose="020B0609020204030204" pitchFamily="49" charset="0"/>
              </a:rPr>
              <a:t> = string[9];</a:t>
            </a:r>
          </a:p>
          <a:p>
            <a:pPr marL="457200" lvl="1" indent="0">
              <a:buNone/>
            </a:pPr>
            <a:r>
              <a:rPr lang="en-US" dirty="0">
                <a:latin typeface="Consolas" panose="020B0609020204030204" pitchFamily="49" charset="0"/>
              </a:rPr>
              <a:t>type Month = record</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    name    : </a:t>
            </a:r>
            <a:r>
              <a:rPr lang="en-US" dirty="0" err="1">
                <a:latin typeface="Consolas" panose="020B0609020204030204" pitchFamily="49" charset="0"/>
              </a:rPr>
              <a:t>MonthName</a:t>
            </a:r>
            <a:r>
              <a:rPr lang="en-US" dirty="0">
                <a:latin typeface="Consolas" panose="020B0609020204030204" pitchFamily="49" charset="0"/>
              </a:rPr>
              <a:t>;</a:t>
            </a:r>
          </a:p>
          <a:p>
            <a:pPr marL="457200" lvl="1" indent="0">
              <a:buNone/>
            </a:pPr>
            <a:r>
              <a:rPr lang="en-US" dirty="0">
                <a:latin typeface="Consolas" panose="020B0609020204030204" pitchFamily="49" charset="0"/>
              </a:rPr>
              <a:t>    </a:t>
            </a:r>
            <a:r>
              <a:rPr lang="en-US" dirty="0" err="1">
                <a:latin typeface="Consolas" panose="020B0609020204030204" pitchFamily="49" charset="0"/>
              </a:rPr>
              <a:t>maxDays</a:t>
            </a:r>
            <a:r>
              <a:rPr lang="en-US" dirty="0">
                <a:latin typeface="Consolas" panose="020B0609020204030204" pitchFamily="49" charset="0"/>
              </a:rPr>
              <a:t> : Integer;</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type Months = array[13] of Month;   // 1 for "January"</a:t>
            </a:r>
          </a:p>
          <a:p>
            <a:pPr marL="457200" lvl="1" indent="0">
              <a:buNone/>
            </a:pPr>
            <a:r>
              <a:rPr lang="en-US"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57200" lvl="1" indent="0">
              <a:buNone/>
            </a:pPr>
            <a:r>
              <a:rPr lang="en-US" sz="1750" dirty="0">
                <a:latin typeface="Consolas" panose="020B0609020204030204" pitchFamily="49" charset="0"/>
              </a:rPr>
              <a:t>for (expr in </a:t>
            </a:r>
            <a:r>
              <a:rPr lang="en-US" sz="1750" dirty="0" err="1">
                <a:latin typeface="Consolas" panose="020B0609020204030204" pitchFamily="49" charset="0"/>
              </a:rPr>
              <a:t>selectorExprs</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200"/>
              </a:spcBef>
              <a:buNone/>
            </a:pPr>
            <a:endParaRPr lang="en-US" sz="1750" dirty="0">
              <a:latin typeface="Consolas" panose="020B0609020204030204" pitchFamily="49" charset="0"/>
            </a:endParaRPr>
          </a:p>
          <a:p>
            <a:pPr marL="457200" lvl="1" indent="0">
              <a:spcBef>
                <a:spcPts val="200"/>
              </a:spcBef>
              <a:buNone/>
            </a:pPr>
            <a:r>
              <a:rPr lang="en-US" sz="1750" dirty="0">
                <a:latin typeface="Consolas" panose="020B0609020204030204" pitchFamily="49" charset="0"/>
              </a:rPr>
              <a:t>    if (type is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 change type to the element type of the array</a:t>
            </a:r>
          </a:p>
          <a:p>
            <a:pPr marL="45720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 = type as </a:t>
            </a:r>
            <a:r>
              <a:rPr lang="en-US" sz="1750" dirty="0" err="1">
                <a:latin typeface="Consolas" panose="020B0609020204030204" pitchFamily="49" charset="0"/>
              </a:rPr>
              <a:t>ArrayType</a:t>
            </a:r>
            <a:endParaRPr lang="en-US" sz="1750" dirty="0">
              <a:latin typeface="Consolas" panose="020B0609020204030204" pitchFamily="49" charset="0"/>
            </a:endParaRPr>
          </a:p>
          <a:p>
            <a:pPr marL="457200" lvl="1" indent="0">
              <a:spcBef>
                <a:spcPts val="200"/>
              </a:spcBef>
              <a:buNone/>
            </a:pPr>
            <a:r>
              <a:rPr lang="en-US" sz="1750" dirty="0">
                <a:latin typeface="Consolas" panose="020B0609020204030204" pitchFamily="49" charset="0"/>
              </a:rPr>
              <a:t>        type = </a:t>
            </a:r>
            <a:r>
              <a:rPr lang="en-US" sz="1750" dirty="0" err="1">
                <a:latin typeface="Consolas" panose="020B0609020204030204" pitchFamily="49" charset="0"/>
              </a:rPr>
              <a:t>arrayType.elementType</a:t>
            </a:r>
            <a:endParaRPr lang="en-US" sz="1750" dirty="0">
              <a:latin typeface="Consolas" panose="020B0609020204030204" pitchFamily="49" charset="0"/>
            </a:endParaRP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pPr marL="457200" lvl="1" indent="0">
              <a:spcBef>
                <a:spcPts val="200"/>
              </a:spcBef>
              <a:buNone/>
            </a:pPr>
            <a:r>
              <a:rPr lang="en-US" sz="1750" dirty="0">
                <a:latin typeface="Consolas" panose="020B0609020204030204" pitchFamily="49" charset="0"/>
              </a:rPr>
              <a:t>     else if (type is </a:t>
            </a:r>
            <a:r>
              <a:rPr lang="en-US" sz="1750" dirty="0" err="1">
                <a:latin typeface="Consolas" panose="020B0609020204030204" pitchFamily="49" charset="0"/>
              </a:rPr>
              <a:t>RecordType</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 change type to the type of the field</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p>
          <a:p>
            <a:pPr marL="457200" lvl="1" indent="0">
              <a:buNone/>
            </a:pPr>
            <a:r>
              <a:rPr lang="en-US" sz="1750" dirty="0">
                <a:latin typeface="Consolas" panose="020B0609020204030204" pitchFamily="49" charset="0"/>
              </a:rPr>
              <a:t>    else if (type is </a:t>
            </a:r>
            <a:r>
              <a:rPr lang="en-US" sz="1750" dirty="0" err="1">
                <a:latin typeface="Consolas" panose="020B0609020204030204" pitchFamily="49" charset="0"/>
              </a:rPr>
              <a:t>StringType</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 Selector can be field expression .length (Integer)</a:t>
            </a:r>
          </a:p>
          <a:p>
            <a:pPr marL="457200" lvl="1" indent="0">
              <a:spcBef>
                <a:spcPts val="200"/>
              </a:spcBef>
              <a:buNone/>
            </a:pPr>
            <a:r>
              <a:rPr lang="en-US" sz="1750" dirty="0">
                <a:latin typeface="Consolas" panose="020B0609020204030204" pitchFamily="49" charset="0"/>
              </a:rPr>
              <a:t>        // or an index expression for the characters (Char).</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else</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 = "Selector expression not allowed ..."</a:t>
            </a:r>
          </a:p>
          <a:p>
            <a:pPr marL="457200" lvl="1" indent="0">
              <a:spcBef>
                <a:spcPts val="200"/>
              </a:spcBef>
              <a:buNone/>
            </a:pPr>
            <a:r>
              <a:rPr lang="en-US" sz="1750" dirty="0">
                <a:latin typeface="Consolas" panose="020B0609020204030204" pitchFamily="49" charset="0"/>
              </a:rPr>
              <a:t>        throw error(</a:t>
            </a:r>
            <a:r>
              <a:rPr lang="en-US" sz="1750" dirty="0" err="1">
                <a:latin typeface="Consolas" panose="020B0609020204030204" pitchFamily="49" charset="0"/>
              </a:rPr>
              <a:t>expr.position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endParaRPr lang="en-US" sz="175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Position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scanner.getPosition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loopContext.getLoopStmt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public class LoopStmt extends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private Expression whileExpr;</a:t>
            </a:r>
          </a:p>
          <a:p>
            <a:pPr marL="182880" indent="0">
              <a:spcBef>
                <a:spcPts val="200"/>
              </a:spcBef>
              <a:buNone/>
            </a:pPr>
            <a:r>
              <a:rPr lang="en-US" sz="1800" dirty="0">
                <a:latin typeface="Consolas" pitchFamily="49" charset="0"/>
                <a:cs typeface="Consolas" pitchFamily="49" charset="0"/>
              </a:rPr>
              <a:t>    private Statement  statement;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875796" y="3831431"/>
            <a:ext cx="7392408" cy="2308324"/>
          </a:xfrm>
          <a:prstGeom prst="rect">
            <a:avLst/>
          </a:prstGeom>
          <a:noFill/>
          <a:ln>
            <a:solidFill>
              <a:schemeClr val="tx1"/>
            </a:solidFill>
          </a:ln>
        </p:spPr>
        <p:txBody>
          <a:bodyPr wrap="none" rtlCol="0">
            <a:spAutoFit/>
          </a:bodyPr>
          <a:lstStyle/>
          <a:p>
            <a:pPr algn="l"/>
            <a:r>
              <a:rPr lang="en-US" dirty="0"/>
              <a:t>Note that </a:t>
            </a:r>
            <a:r>
              <a:rPr lang="en-US" dirty="0" err="1">
                <a:latin typeface="Consolas" panose="020B0609020204030204" pitchFamily="49" charset="0"/>
              </a:rPr>
              <a:t>whileExpr</a:t>
            </a:r>
            <a:r>
              <a:rPr lang="en-US" dirty="0"/>
              <a:t> can be null to indicate that the</a:t>
            </a:r>
          </a:p>
          <a:p>
            <a:pPr algn="l"/>
            <a:r>
              <a:rPr lang="en-US" dirty="0"/>
              <a:t>optional </a:t>
            </a:r>
            <a:r>
              <a:rPr lang="en-US" dirty="0" err="1"/>
              <a:t>boolean</a:t>
            </a:r>
            <a:r>
              <a:rPr lang="en-US" dirty="0"/>
              <a:t> expression is not present.  Also, the</a:t>
            </a:r>
          </a:p>
          <a:p>
            <a:pPr algn="l"/>
            <a:r>
              <a:rPr lang="en-US" dirty="0"/>
              <a:t>default constructor initializes field </a:t>
            </a:r>
            <a:r>
              <a:rPr lang="en-US" dirty="0">
                <a:latin typeface="Consolas" panose="020B0609020204030204" pitchFamily="49" charset="0"/>
              </a:rPr>
              <a:t>statement</a:t>
            </a:r>
            <a:r>
              <a:rPr lang="en-US" dirty="0"/>
              <a:t> to an</a:t>
            </a:r>
          </a:p>
          <a:p>
            <a:pPr algn="l"/>
            <a:r>
              <a:rPr lang="en-US" dirty="0"/>
              <a:t>instance of </a:t>
            </a:r>
            <a:r>
              <a:rPr lang="en-US" dirty="0" err="1">
                <a:latin typeface="Consolas" panose="020B0609020204030204" pitchFamily="49" charset="0"/>
              </a:rPr>
              <a:t>EmptyStatement</a:t>
            </a:r>
            <a:r>
              <a:rPr lang="en-US" dirty="0"/>
              <a:t>, which is a subclass of</a:t>
            </a:r>
          </a:p>
          <a:p>
            <a:pPr algn="l"/>
            <a:r>
              <a:rPr lang="en-US" dirty="0">
                <a:latin typeface="Consolas" panose="020B0609020204030204" pitchFamily="49" charset="0"/>
              </a:rPr>
              <a:t>Statement</a:t>
            </a:r>
            <a:r>
              <a:rPr lang="en-US" dirty="0"/>
              <a:t> that passes all constraint checks and</a:t>
            </a:r>
          </a:p>
          <a:p>
            <a:pPr algn="l"/>
            <a:r>
              <a:rPr lang="en-US" dirty="0"/>
              <a:t>generates no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7682</TotalTime>
  <Words>5409</Words>
  <Application>Microsoft Office PowerPoint</Application>
  <PresentationFormat>On-screen Show (4:3)</PresentationFormat>
  <Paragraphs>857</Paragraphs>
  <Slides>64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Using IdTable to Check Applied Occurrences of Identifiers (continued)</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390</cp:revision>
  <cp:lastPrinted>2020-08-26T14:35:11Z</cp:lastPrinted>
  <dcterms:created xsi:type="dcterms:W3CDTF">2005-01-12T21:47:45Z</dcterms:created>
  <dcterms:modified xsi:type="dcterms:W3CDTF">2023-05-29T16:13:23Z</dcterms:modified>
</cp:coreProperties>
</file>