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86" r:id="rId9"/>
    <p:sldId id="287" r:id="rId10"/>
    <p:sldId id="288" r:id="rId11"/>
    <p:sldId id="264" r:id="rId12"/>
    <p:sldId id="291" r:id="rId13"/>
    <p:sldId id="265" r:id="rId14"/>
    <p:sldId id="289" r:id="rId15"/>
    <p:sldId id="266" r:id="rId16"/>
    <p:sldId id="267" r:id="rId17"/>
    <p:sldId id="268" r:id="rId18"/>
    <p:sldId id="284" r:id="rId19"/>
    <p:sldId id="270" r:id="rId20"/>
    <p:sldId id="29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x="9144000" cy="6858000" type="screen4x3"/>
  <p:notesSz cx="7315200" cy="9601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5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5" autoAdjust="0"/>
    <p:restoredTop sz="90929"/>
  </p:normalViewPr>
  <p:slideViewPr>
    <p:cSldViewPr>
      <p:cViewPr varScale="1">
        <p:scale>
          <a:sx n="90" d="100"/>
          <a:sy n="90" d="100"/>
        </p:scale>
        <p:origin x="2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179" y="34"/>
      </p:cViewPr>
      <p:guideLst>
        <p:guide orient="horz" pos="3025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Definition of CPRL</a:t>
            </a:r>
          </a:p>
        </p:txBody>
      </p:sp>
      <p:sp>
        <p:nvSpPr>
          <p:cNvPr id="327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r>
              <a:rPr lang="en-US" sz="1100" dirty="0">
                <a:latin typeface="+mn-lt"/>
              </a:rPr>
              <a:t>4-</a:t>
            </a:r>
            <a:fld id="{440A5CE0-3A25-4318-B90A-ECE7A4D6B272}" type="slidenum">
              <a:rPr lang="en-US" sz="1100">
                <a:latin typeface="+mn-lt"/>
              </a:rPr>
              <a:pPr/>
              <a:t>‹#›</a:t>
            </a:fld>
            <a:endParaRPr lang="en-US" sz="11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849595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r>
              <a:rPr lang="en-US"/>
              <a:t>Definition of CPRL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5281" y="0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endParaRPr lang="en-US"/>
          </a:p>
        </p:txBody>
      </p:sp>
      <p:sp>
        <p:nvSpPr>
          <p:cNvPr id="348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19138"/>
            <a:ext cx="4802188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5361" y="4560698"/>
            <a:ext cx="5364480" cy="4319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l" defTabSz="966178">
              <a:defRPr sz="1200"/>
            </a:lvl1pPr>
          </a:lstStyle>
          <a:p>
            <a:endParaRPr lang="en-US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5281" y="9121392"/>
            <a:ext cx="3169920" cy="47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12" tIns="48307" rIns="96612" bIns="48307" numCol="1" anchor="b" anchorCtr="0" compatLnSpc="1">
            <a:prstTxWarp prst="textNoShape">
              <a:avLst/>
            </a:prstTxWarp>
          </a:bodyPr>
          <a:lstStyle>
            <a:lvl1pPr algn="r" defTabSz="966178">
              <a:defRPr sz="1200"/>
            </a:lvl1pPr>
          </a:lstStyle>
          <a:p>
            <a:fld id="{EA88ED40-D102-4320-A6DF-0161E7B8FD5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39379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Definition of CPRL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7E2C3-BE57-4FDF-AF71-ED5318041270}" type="slidenum">
              <a:rPr lang="en-US"/>
              <a:pPr/>
              <a:t>1</a:t>
            </a:fld>
            <a:endParaRPr lang="en-US"/>
          </a:p>
        </p:txBody>
      </p:sp>
      <p:sp>
        <p:nvSpPr>
          <p:cNvPr id="35842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64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050"/>
          <p:cNvSpPr>
            <a:spLocks noGrp="1" noChangeArrowheads="1"/>
          </p:cNvSpPr>
          <p:nvPr>
            <p:ph type="ctrTitle" sz="quarter"/>
          </p:nvPr>
        </p:nvSpPr>
        <p:spPr>
          <a:xfrm>
            <a:off x="687388" y="1600200"/>
            <a:ext cx="7772400" cy="1371600"/>
          </a:xfrm>
          <a:ln w="25400">
            <a:solidFill>
              <a:srgbClr val="800000"/>
            </a:solidFill>
            <a:headEnd type="none" w="sm" len="sm"/>
            <a:tailEnd type="none" w="sm" len="sm"/>
          </a:ln>
        </p:spPr>
        <p:txBody>
          <a:bodyPr wrap="none" lIns="91440" tIns="45720" rIns="91440" bIns="45720"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1923" name="Rectangle 205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7388" y="3276600"/>
            <a:ext cx="7772400" cy="2819400"/>
          </a:xfrm>
        </p:spPr>
        <p:txBody>
          <a:bodyPr/>
          <a:lstStyle>
            <a:lvl1pPr marL="0" indent="0">
              <a:buFontTx/>
              <a:buNone/>
              <a:defRPr sz="2800"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192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1925" name="Line 2053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1926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6F758699-0012-4DD4-AD84-D112694D7D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A389BBEE-9217-4607-B20A-4E4F28539A3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8788" y="1363663"/>
            <a:ext cx="4037012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63663"/>
            <a:ext cx="4037013" cy="493553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F7863F4C-2E0C-4C59-A6D5-58714D9365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DA921650-AE0E-42BB-93C8-5B0E33F09A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Slide </a:t>
            </a:r>
            <a:fld id="{4E1EA60D-F4A1-4F00-B7C4-A5E794EF119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38113"/>
            <a:ext cx="7315200" cy="1004887"/>
          </a:xfrm>
          <a:prstGeom prst="rect">
            <a:avLst/>
          </a:prstGeom>
          <a:noFill/>
          <a:ln w="6350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0899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8788" y="1363663"/>
            <a:ext cx="8226425" cy="4935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0900" name="Rectangle 410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477000"/>
            <a:ext cx="2741613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/>
            </a:lvl1pPr>
          </a:lstStyle>
          <a:p>
            <a:r>
              <a:rPr lang="en-US"/>
              <a:t>©SoftMoore Consulting</a:t>
            </a:r>
          </a:p>
        </p:txBody>
      </p:sp>
      <p:sp>
        <p:nvSpPr>
          <p:cNvPr id="80901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78600" y="6477000"/>
            <a:ext cx="1828800" cy="27463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200"/>
            </a:lvl1pPr>
          </a:lstStyle>
          <a:p>
            <a:r>
              <a:rPr lang="en-US"/>
              <a:t>Slide </a:t>
            </a:r>
            <a:fld id="{10C8F459-5156-4919-904E-D283B51E771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0902" name="Line 4102"/>
          <p:cNvSpPr>
            <a:spLocks noChangeShapeType="1"/>
          </p:cNvSpPr>
          <p:nvPr/>
        </p:nvSpPr>
        <p:spPr bwMode="auto">
          <a:xfrm>
            <a:off x="731838" y="6400800"/>
            <a:ext cx="7678737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0903" name="Line 4103"/>
          <p:cNvSpPr>
            <a:spLocks noChangeShapeType="1"/>
          </p:cNvSpPr>
          <p:nvPr/>
        </p:nvSpPr>
        <p:spPr bwMode="auto">
          <a:xfrm>
            <a:off x="914400" y="1209675"/>
            <a:ext cx="7313613" cy="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7" r:id="rId4"/>
    <p:sldLayoutId id="2147483658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0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SzPct val="125000"/>
        <a:buChar char="•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SzPct val="125000"/>
        <a:buChar char="•"/>
        <a:defRPr kumimoji="1"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Definition of the</a:t>
            </a:r>
            <a:br>
              <a:rPr lang="en-US"/>
            </a:br>
            <a:r>
              <a:rPr lang="en-US"/>
              <a:t>Programming Language CPRL</a:t>
            </a:r>
            <a:endParaRPr lang="en-US" dirty="0"/>
          </a:p>
        </p:txBody>
      </p:sp>
      <p:sp>
        <p:nvSpPr>
          <p:cNvPr id="2053" name="Subtitle 205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US" dirty="0"/>
              <a:t>See Appendices C and D of the textbook for additional details on the definition of CPRL.</a:t>
            </a:r>
          </a:p>
          <a:p>
            <a:endParaRPr lang="en-US" dirty="0"/>
          </a:p>
        </p:txBody>
      </p:sp>
      <p:sp>
        <p:nvSpPr>
          <p:cNvPr id="4" name="Rectangle 205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Rectangle 205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/>
              <a:t>Slide </a:t>
            </a:r>
            <a:fld id="{1479613E-016C-4F76-8F7B-28F9628B75A0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versus Statements</a:t>
            </a: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some programming languages, CPRL makes a strong distinction between expressions and statements.  </a:t>
            </a:r>
          </a:p>
          <a:p>
            <a:r>
              <a:rPr lang="en-US" dirty="0"/>
              <a:t>For example, in C, any expression followed by a semicolon is considered a statement.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x &gt;= 5;   // valid statement in C but not in CPRL</a:t>
            </a:r>
          </a:p>
          <a:p>
            <a:r>
              <a:rPr lang="en-US" dirty="0"/>
              <a:t>In both Java and Kotlin we can call a function that returns a value without actually using the returned value.</a:t>
            </a:r>
          </a:p>
          <a:p>
            <a:pPr lvl="1"/>
            <a:r>
              <a:rPr lang="en-US" dirty="0"/>
              <a:t>In CPRL all function calls return values, and all function calls are considered to be expressions.  The value returned from a function call can’t be ignored.</a:t>
            </a:r>
          </a:p>
          <a:p>
            <a:pPr lvl="1"/>
            <a:r>
              <a:rPr lang="en-US" dirty="0"/>
              <a:t>A procedure call in CPRL does not return a value (analogous to a </a:t>
            </a:r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function in Java) and is considered to be a statement.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9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Nomenclature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CPRL is a </a:t>
            </a:r>
            <a:r>
              <a:rPr lang="en-US" b="1" dirty="0"/>
              <a:t>statically-typed</a:t>
            </a:r>
            <a:r>
              <a:rPr lang="en-US" dirty="0"/>
              <a:t> language.</a:t>
            </a:r>
          </a:p>
          <a:p>
            <a:pPr lvl="1"/>
            <a:r>
              <a:rPr lang="en-US" dirty="0"/>
              <a:t>Every variable or constant in the language belongs to exactly one type.</a:t>
            </a:r>
          </a:p>
          <a:p>
            <a:pPr lvl="1"/>
            <a:r>
              <a:rPr lang="en-US" dirty="0"/>
              <a:t>Type is a static property and can be determined by the compiler.  (Allows error detection at compile time.)</a:t>
            </a:r>
          </a:p>
          <a:p>
            <a:r>
              <a:rPr lang="en-US" dirty="0"/>
              <a:t>A </a:t>
            </a:r>
            <a:r>
              <a:rPr lang="en-US" b="1" dirty="0"/>
              <a:t>composite type</a:t>
            </a:r>
            <a:r>
              <a:rPr lang="en-US" dirty="0"/>
              <a:t> has individually-accessible components of other types.</a:t>
            </a:r>
          </a:p>
          <a:p>
            <a:pPr lvl="1"/>
            <a:r>
              <a:rPr lang="en-US" dirty="0"/>
              <a:t>common example: array type</a:t>
            </a:r>
          </a:p>
          <a:p>
            <a:r>
              <a:rPr lang="en-US" dirty="0"/>
              <a:t>A </a:t>
            </a:r>
            <a:r>
              <a:rPr lang="en-US" b="1" dirty="0"/>
              <a:t>scalar type</a:t>
            </a:r>
            <a:r>
              <a:rPr lang="en-US" dirty="0"/>
              <a:t> does not have individual components.</a:t>
            </a:r>
          </a:p>
          <a:p>
            <a:pPr marL="457200" lvl="1" indent="0">
              <a:buNone/>
            </a:pPr>
            <a:r>
              <a:rPr lang="en-US" dirty="0"/>
              <a:t>(Technically we know that they are composed of bits and bytes.)</a:t>
            </a:r>
          </a:p>
          <a:p>
            <a:pPr lvl="1"/>
            <a:r>
              <a:rPr lang="en-US" dirty="0"/>
              <a:t>common example: an integer type.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551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10C03-F609-DD8E-84BE-E33EED087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Structure of CPRL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984D93-999A-E6D5-E7AE-575278D17A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61DC35-A8D7-30B3-6F6C-E83FFA9D20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DA921650-AE0E-42BB-93C8-5B0E33F09A28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C67572-F5A9-594D-13BE-EFD9DC88873B}"/>
              </a:ext>
            </a:extLst>
          </p:cNvPr>
          <p:cNvGrpSpPr/>
          <p:nvPr/>
        </p:nvGrpSpPr>
        <p:grpSpPr>
          <a:xfrm>
            <a:off x="932615" y="1828800"/>
            <a:ext cx="7278771" cy="2299648"/>
            <a:chOff x="2152762" y="1930681"/>
            <a:chExt cx="7278771" cy="229964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FF51867-173E-A062-4FA6-DBE89273F5CC}"/>
                </a:ext>
              </a:extLst>
            </p:cNvPr>
            <p:cNvSpPr txBox="1"/>
            <p:nvPr/>
          </p:nvSpPr>
          <p:spPr>
            <a:xfrm>
              <a:off x="4793303" y="1930681"/>
              <a:ext cx="11179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CPRL Types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89BD0CE-29F3-7456-1405-371EEC6F640A}"/>
                </a:ext>
              </a:extLst>
            </p:cNvPr>
            <p:cNvSpPr txBox="1"/>
            <p:nvPr/>
          </p:nvSpPr>
          <p:spPr>
            <a:xfrm>
              <a:off x="2923995" y="2911228"/>
              <a:ext cx="1197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Scalar Types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DBD3CD6-7A7E-8788-5A6A-D2C55BC68166}"/>
                </a:ext>
              </a:extLst>
            </p:cNvPr>
            <p:cNvSpPr txBox="1"/>
            <p:nvPr/>
          </p:nvSpPr>
          <p:spPr>
            <a:xfrm>
              <a:off x="6627660" y="2911228"/>
              <a:ext cx="159825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/>
                <a:t>Composite Types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ABF0A9-2E37-3299-144A-695FA9762C7E}"/>
                </a:ext>
              </a:extLst>
            </p:cNvPr>
            <p:cNvSpPr txBox="1"/>
            <p:nvPr/>
          </p:nvSpPr>
          <p:spPr>
            <a:xfrm>
              <a:off x="2152762" y="3891775"/>
              <a:ext cx="8691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Boolean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770075-7F13-5C49-03D4-7883F6F364DB}"/>
                </a:ext>
              </a:extLst>
            </p:cNvPr>
            <p:cNvSpPr txBox="1"/>
            <p:nvPr/>
          </p:nvSpPr>
          <p:spPr>
            <a:xfrm>
              <a:off x="4024040" y="3891775"/>
              <a:ext cx="779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Integer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6055F7-8C28-1E83-52AC-BD82BA9CFA66}"/>
                </a:ext>
              </a:extLst>
            </p:cNvPr>
            <p:cNvSpPr txBox="1"/>
            <p:nvPr/>
          </p:nvSpPr>
          <p:spPr>
            <a:xfrm>
              <a:off x="3237478" y="3891775"/>
              <a:ext cx="57099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Char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B960463-4FF0-581B-66BB-8B624BBFE8A0}"/>
                </a:ext>
              </a:extLst>
            </p:cNvPr>
            <p:cNvSpPr txBox="1"/>
            <p:nvPr/>
          </p:nvSpPr>
          <p:spPr>
            <a:xfrm>
              <a:off x="5462122" y="3891775"/>
              <a:ext cx="11499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Array Types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E115256-809C-3217-21E3-33B2CFA259C2}"/>
                </a:ext>
              </a:extLst>
            </p:cNvPr>
            <p:cNvSpPr txBox="1"/>
            <p:nvPr/>
          </p:nvSpPr>
          <p:spPr>
            <a:xfrm>
              <a:off x="6783729" y="3891775"/>
              <a:ext cx="128612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Record Types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171F57-B7BB-BC2E-B728-66E6788962B6}"/>
                </a:ext>
              </a:extLst>
            </p:cNvPr>
            <p:cNvSpPr txBox="1"/>
            <p:nvPr/>
          </p:nvSpPr>
          <p:spPr>
            <a:xfrm>
              <a:off x="8241464" y="3891775"/>
              <a:ext cx="119006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String Types</a:t>
              </a:r>
            </a:p>
          </p:txBody>
        </p: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348D765F-C638-E844-D4B2-3AE3F7F5F34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4116627" y="1675583"/>
              <a:ext cx="641993" cy="182929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6932E5F2-3E0A-EE21-6962-BF896F24577C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16200000" flipH="1">
              <a:off x="6068534" y="1552972"/>
              <a:ext cx="641993" cy="2074518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417A5588-7562-F7D0-8A86-8DABBBA21994}"/>
                </a:ext>
              </a:extLst>
            </p:cNvPr>
            <p:cNvCxnSpPr>
              <a:stCxn id="7" idx="2"/>
              <a:endCxn id="9" idx="0"/>
            </p:cNvCxnSpPr>
            <p:nvPr/>
          </p:nvCxnSpPr>
          <p:spPr>
            <a:xfrm rot="5400000">
              <a:off x="2734160" y="3102960"/>
              <a:ext cx="641993" cy="935637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9">
              <a:extLst>
                <a:ext uri="{FF2B5EF4-FFF2-40B4-BE49-F238E27FC236}">
                  <a16:creationId xmlns:a16="http://schemas.microsoft.com/office/drawing/2014/main" id="{E9875346-27CA-4505-EDD9-D85CE03FEF25}"/>
                </a:ext>
              </a:extLst>
            </p:cNvPr>
            <p:cNvCxnSpPr>
              <a:stCxn id="7" idx="2"/>
              <a:endCxn id="11" idx="0"/>
            </p:cNvCxnSpPr>
            <p:nvPr/>
          </p:nvCxnSpPr>
          <p:spPr>
            <a:xfrm flipH="1">
              <a:off x="3522973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4D015B7B-4FFC-BF70-A797-F5CAB32950E0}"/>
                </a:ext>
              </a:extLst>
            </p:cNvPr>
            <p:cNvCxnSpPr>
              <a:stCxn id="7" idx="2"/>
              <a:endCxn id="10" idx="0"/>
            </p:cNvCxnSpPr>
            <p:nvPr/>
          </p:nvCxnSpPr>
          <p:spPr>
            <a:xfrm rot="16200000" flipH="1">
              <a:off x="3647500" y="3125255"/>
              <a:ext cx="641993" cy="891045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EA2077E3-48A8-0FD0-911A-181082E137CD}"/>
                </a:ext>
              </a:extLst>
            </p:cNvPr>
            <p:cNvCxnSpPr>
              <a:stCxn id="8" idx="2"/>
              <a:endCxn id="12" idx="0"/>
            </p:cNvCxnSpPr>
            <p:nvPr/>
          </p:nvCxnSpPr>
          <p:spPr>
            <a:xfrm rot="5400000">
              <a:off x="6410959" y="2875944"/>
              <a:ext cx="641993" cy="1389669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5">
              <a:extLst>
                <a:ext uri="{FF2B5EF4-FFF2-40B4-BE49-F238E27FC236}">
                  <a16:creationId xmlns:a16="http://schemas.microsoft.com/office/drawing/2014/main" id="{FB4FA78B-96A0-81FF-FEDF-316B169A6717}"/>
                </a:ext>
              </a:extLst>
            </p:cNvPr>
            <p:cNvCxnSpPr>
              <a:stCxn id="8" idx="2"/>
              <a:endCxn id="13" idx="0"/>
            </p:cNvCxnSpPr>
            <p:nvPr/>
          </p:nvCxnSpPr>
          <p:spPr>
            <a:xfrm>
              <a:off x="7426789" y="3249782"/>
              <a:ext cx="1" cy="641993"/>
            </a:xfrm>
            <a:prstGeom prst="straightConnector1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nector: Elbow 21">
              <a:extLst>
                <a:ext uri="{FF2B5EF4-FFF2-40B4-BE49-F238E27FC236}">
                  <a16:creationId xmlns:a16="http://schemas.microsoft.com/office/drawing/2014/main" id="{C462D5FE-7559-1C8D-4239-CD69C5527AF4}"/>
                </a:ext>
              </a:extLst>
            </p:cNvPr>
            <p:cNvCxnSpPr>
              <a:stCxn id="8" idx="2"/>
              <a:endCxn id="14" idx="0"/>
            </p:cNvCxnSpPr>
            <p:nvPr/>
          </p:nvCxnSpPr>
          <p:spPr>
            <a:xfrm rot="16200000" flipH="1">
              <a:off x="7810648" y="2865923"/>
              <a:ext cx="641993" cy="1409710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08223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Predefined Scalar Types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</a:p>
          <a:p>
            <a:r>
              <a:rPr lang="en-US" dirty="0"/>
              <a:t>Array Types</a:t>
            </a:r>
          </a:p>
          <a:p>
            <a:pPr lvl="1"/>
            <a:r>
              <a:rPr lang="en-US" dirty="0"/>
              <a:t>one dimensional arrays (but arrays of arrays can be declared)</a:t>
            </a:r>
          </a:p>
          <a:p>
            <a:pPr lvl="1"/>
            <a:r>
              <a:rPr lang="en-US" dirty="0"/>
              <a:t>defined by number of elements in the array and component type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Boolean;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T3 = array[10] of T2;</a:t>
            </a:r>
          </a:p>
          <a:p>
            <a:pPr lvl="1"/>
            <a:r>
              <a:rPr lang="en-US" dirty="0"/>
              <a:t>indices are integers ranging from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 to </a:t>
            </a:r>
            <a:r>
              <a:rPr lang="en-US" dirty="0">
                <a:latin typeface="Consolas" panose="020B0609020204030204" pitchFamily="49" charset="0"/>
              </a:rPr>
              <a:t>n-1</a:t>
            </a:r>
            <a:r>
              <a:rPr lang="en-US" dirty="0"/>
              <a:t>, where </a:t>
            </a:r>
            <a:r>
              <a:rPr lang="en-US" dirty="0">
                <a:latin typeface="Consolas" panose="020B0609020204030204" pitchFamily="49" charset="0"/>
              </a:rPr>
              <a:t>n</a:t>
            </a:r>
            <a:r>
              <a:rPr lang="en-US" dirty="0"/>
              <a:t> is the number of elements in the array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2423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 Types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Types</a:t>
            </a:r>
          </a:p>
          <a:p>
            <a:pPr lvl="1"/>
            <a:r>
              <a:rPr lang="en-US" dirty="0"/>
              <a:t>declared with a capacity (maximum length)</a:t>
            </a:r>
          </a:p>
          <a:p>
            <a:pPr lvl="1"/>
            <a:r>
              <a:rPr lang="en-US" dirty="0"/>
              <a:t>examples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Name = string[20];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MonthName</a:t>
            </a:r>
            <a:r>
              <a:rPr lang="en-US" dirty="0">
                <a:latin typeface="Consolas" panose="020B0609020204030204" pitchFamily="49" charset="0"/>
              </a:rPr>
              <a:t> = string[9];</a:t>
            </a:r>
          </a:p>
          <a:p>
            <a:r>
              <a:rPr lang="en-US" dirty="0"/>
              <a:t>Record Types (similar to </a:t>
            </a:r>
            <a:r>
              <a:rPr lang="en-US" dirty="0">
                <a:latin typeface="Consolas" panose="020B0609020204030204" pitchFamily="49" charset="0"/>
              </a:rPr>
              <a:t>structs</a:t>
            </a:r>
            <a:r>
              <a:rPr lang="en-US" dirty="0"/>
              <a:t> in C)</a:t>
            </a:r>
          </a:p>
          <a:p>
            <a:pPr lvl="1"/>
            <a:r>
              <a:rPr lang="en-US" dirty="0"/>
              <a:t>Fields are accessed using the “.” notation.</a:t>
            </a:r>
          </a:p>
          <a:p>
            <a:pPr lvl="1"/>
            <a:r>
              <a:rPr lang="en-US" dirty="0"/>
              <a:t>example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type Point = record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{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x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  y : Integer;</a:t>
            </a:r>
          </a:p>
          <a:p>
            <a:pPr marL="91440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  };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06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Constants, types, and variables must be declared before they can be referenced.</a:t>
            </a:r>
          </a:p>
          <a:p>
            <a:r>
              <a:rPr lang="en-US" dirty="0"/>
              <a:t>Constants</a:t>
            </a:r>
          </a:p>
          <a:p>
            <a:pPr lvl="1"/>
            <a:r>
              <a:rPr lang="en-US" dirty="0"/>
              <a:t>example: </a:t>
            </a:r>
            <a:r>
              <a:rPr lang="en-US" dirty="0">
                <a:latin typeface="Consolas" panose="020B0609020204030204" pitchFamily="49" charset="0"/>
              </a:rPr>
              <a:t>const </a:t>
            </a:r>
            <a:r>
              <a:rPr lang="en-US" dirty="0" err="1">
                <a:latin typeface="Consolas" panose="020B0609020204030204" pitchFamily="49" charset="0"/>
              </a:rPr>
              <a:t>maxIndex</a:t>
            </a:r>
            <a:r>
              <a:rPr lang="en-US" dirty="0">
                <a:latin typeface="Consolas" panose="020B0609020204030204" pitchFamily="49" charset="0"/>
              </a:rPr>
              <a:t> := 100;</a:t>
            </a:r>
          </a:p>
          <a:p>
            <a:pPr lvl="1"/>
            <a:r>
              <a:rPr lang="en-US" dirty="0"/>
              <a:t>type of the constant identifier is inferred from the type of the literal value</a:t>
            </a:r>
          </a:p>
          <a:p>
            <a:r>
              <a:rPr lang="en-US" dirty="0"/>
              <a:t>Variables (can be initialized when declared)</a:t>
            </a:r>
          </a:p>
          <a:p>
            <a:pPr marL="640080" lvl="2" indent="0">
              <a:buNone/>
            </a:pPr>
            <a:r>
              <a:rPr lang="en-US" dirty="0">
                <a:latin typeface="Consolas" panose="020B0609020204030204" pitchFamily="49" charset="0"/>
              </a:rPr>
              <a:t>var x1, x2 :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y : Integer := 13;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var found : Boolean := false;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 = array[100] of Integer;</a:t>
            </a:r>
          </a:p>
          <a:p>
            <a:pPr marL="640080" lvl="2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table : </a:t>
            </a:r>
            <a:r>
              <a:rPr lang="en-US" dirty="0" err="1">
                <a:latin typeface="Consolas" panose="020B0609020204030204" pitchFamily="49" charset="0"/>
              </a:rPr>
              <a:t>IntArray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819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operators, in order of precedence, are as follows.</a:t>
            </a:r>
          </a:p>
          <a:p>
            <a:pPr marL="0" indent="0">
              <a:buNone/>
            </a:pPr>
            <a:r>
              <a:rPr lang="en-US" dirty="0"/>
              <a:t>1.  Boolean negation	  </a:t>
            </a:r>
            <a:r>
              <a:rPr lang="en-US" dirty="0">
                <a:latin typeface="Consolas" panose="020B0609020204030204" pitchFamily="49" charset="0"/>
              </a:rPr>
              <a:t>not</a:t>
            </a:r>
          </a:p>
          <a:p>
            <a:pPr marL="0" indent="0">
              <a:buNone/>
            </a:pPr>
            <a:r>
              <a:rPr lang="en-US" dirty="0"/>
              <a:t>2.  Multiplying operators	  </a:t>
            </a:r>
            <a:r>
              <a:rPr lang="en-US" dirty="0">
                <a:latin typeface="Consolas" panose="020B0609020204030204" pitchFamily="49" charset="0"/>
              </a:rPr>
              <a:t>*  /  mod</a:t>
            </a:r>
          </a:p>
          <a:p>
            <a:pPr marL="0" indent="0">
              <a:buNone/>
            </a:pPr>
            <a:r>
              <a:rPr lang="en-US" dirty="0"/>
              <a:t>3.  Unary sign operators	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4.  Binary adding operators  </a:t>
            </a:r>
            <a:r>
              <a:rPr lang="en-US" dirty="0">
                <a:latin typeface="Consolas" panose="020B0609020204030204" pitchFamily="49" charset="0"/>
              </a:rPr>
              <a:t>+  ‑</a:t>
            </a:r>
          </a:p>
          <a:p>
            <a:pPr marL="0" indent="0">
              <a:buNone/>
            </a:pPr>
            <a:r>
              <a:rPr lang="en-US" dirty="0"/>
              <a:t>5.  Relational operators	  </a:t>
            </a:r>
            <a:r>
              <a:rPr lang="en-US" dirty="0">
                <a:latin typeface="Consolas" panose="020B0609020204030204" pitchFamily="49" charset="0"/>
              </a:rPr>
              <a:t>=  !=  &lt;  &lt;=  &gt;  &gt;=</a:t>
            </a:r>
          </a:p>
          <a:p>
            <a:pPr marL="0" indent="0">
              <a:buNone/>
            </a:pPr>
            <a:r>
              <a:rPr lang="en-US" dirty="0"/>
              <a:t>6.  Logical operators	  </a:t>
            </a:r>
            <a:r>
              <a:rPr lang="en-US" dirty="0">
                <a:latin typeface="Consolas" panose="020B0609020204030204" pitchFamily="49" charset="0"/>
              </a:rPr>
              <a:t>and  or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9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uses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not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!</a:t>
            </a:r>
            <a:r>
              <a:rPr lang="en-US" dirty="0"/>
              <a:t>) for </a:t>
            </a:r>
            <a:r>
              <a:rPr lang="en-US" dirty="0" err="1"/>
              <a:t>boolean</a:t>
            </a:r>
            <a:r>
              <a:rPr lang="en-US" dirty="0"/>
              <a:t> negation</a:t>
            </a:r>
          </a:p>
          <a:p>
            <a:pPr lvl="1"/>
            <a:r>
              <a:rPr lang="en-US" dirty="0"/>
              <a:t>reserved word </a:t>
            </a:r>
            <a:r>
              <a:rPr lang="en-US" dirty="0">
                <a:latin typeface="Consolas" panose="020B0609020204030204" pitchFamily="49" charset="0"/>
              </a:rPr>
              <a:t>mod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%</a:t>
            </a:r>
            <a:r>
              <a:rPr lang="en-US" dirty="0"/>
              <a:t>) for the modulo operator</a:t>
            </a:r>
          </a:p>
          <a:p>
            <a:pPr lvl="1"/>
            <a:r>
              <a:rPr lang="en-US" dirty="0"/>
              <a:t>reserved words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 (instead of </a:t>
            </a:r>
            <a:r>
              <a:rPr lang="en-US" dirty="0">
                <a:latin typeface="Consolas" panose="020B0609020204030204" pitchFamily="49" charset="0"/>
              </a:rPr>
              <a:t>&amp;&amp;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||</a:t>
            </a:r>
            <a:r>
              <a:rPr lang="en-US" dirty="0"/>
              <a:t>) for logical operators</a:t>
            </a:r>
          </a:p>
          <a:p>
            <a:r>
              <a:rPr lang="en-US" dirty="0"/>
              <a:t>Logical expressions (expressions involving logical operators </a:t>
            </a:r>
            <a:r>
              <a:rPr lang="en-US" dirty="0">
                <a:latin typeface="Consolas" panose="020B0609020204030204" pitchFamily="49" charset="0"/>
              </a:rPr>
              <a:t>and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or</a:t>
            </a:r>
            <a:r>
              <a:rPr lang="en-US" dirty="0"/>
              <a:t>) use short-circuit evaluation.</a:t>
            </a:r>
          </a:p>
          <a:p>
            <a:r>
              <a:rPr lang="en-US" dirty="0"/>
              <a:t>For expressions with binary operators, both operands must be of the same type.</a:t>
            </a:r>
          </a:p>
          <a:p>
            <a:r>
              <a:rPr lang="en-US" dirty="0"/>
              <a:t>Objects are considered to have the same type only if they have the same type name.</a:t>
            </a:r>
          </a:p>
          <a:p>
            <a:pPr lvl="1"/>
            <a:r>
              <a:rPr lang="en-US" dirty="0"/>
              <a:t>“name equivalence” of types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Name Type Equivalence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type T1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type T2 = array[10] of Integer;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x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y : T1;</a:t>
            </a:r>
          </a:p>
          <a:p>
            <a:pPr marL="182880" lvl="1" indent="0">
              <a:spcBef>
                <a:spcPts val="300"/>
              </a:spcBef>
              <a:buNone/>
            </a:pPr>
            <a:r>
              <a:rPr lang="en-US" dirty="0" err="1">
                <a:latin typeface="Consolas" panose="020B0609020204030204" pitchFamily="49" charset="0"/>
              </a:rPr>
              <a:t>var</a:t>
            </a:r>
            <a:r>
              <a:rPr lang="en-US" dirty="0">
                <a:latin typeface="Consolas" panose="020B0609020204030204" pitchFamily="49" charset="0"/>
              </a:rPr>
              <a:t> z : T2;</a:t>
            </a:r>
          </a:p>
          <a:p>
            <a:r>
              <a:rPr lang="en-US" dirty="0"/>
              <a:t>In the above example, x and y have the same type, but x and z do not.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807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50" dirty="0"/>
              <a:t>The assignment symbol is “</a:t>
            </a:r>
            <a:r>
              <a:rPr lang="en-US" sz="2350" dirty="0">
                <a:latin typeface="Consolas" panose="020B0609020204030204" pitchFamily="49" charset="0"/>
              </a:rPr>
              <a:t>:=</a:t>
            </a:r>
            <a:r>
              <a:rPr lang="en-US" sz="2350" dirty="0"/>
              <a:t>”.  An assignment statement has the form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variable := expression;</a:t>
            </a:r>
          </a:p>
          <a:p>
            <a:r>
              <a:rPr lang="en-US" sz="2350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 := 2*i + 5;</a:t>
            </a:r>
          </a:p>
          <a:p>
            <a:r>
              <a:rPr lang="en-US" sz="2350" dirty="0"/>
              <a:t>The variable and the expression must have assignment compatible types.</a:t>
            </a:r>
          </a:p>
          <a:p>
            <a:r>
              <a:rPr lang="en-US" sz="2350" dirty="0"/>
              <a:t>String literals that don’t exceed the declared capacity can be assigned to string variables.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type Name = string[20];</a:t>
            </a:r>
          </a:p>
          <a:p>
            <a:pPr marL="457200" lvl="1" indent="0">
              <a:spcBef>
                <a:spcPts val="1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var name : Name;      // capacity = 20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...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name := "Caleb";      // length = 5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854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CPRL</a:t>
            </a:r>
            <a:br>
              <a:rPr lang="en-US" dirty="0"/>
            </a:br>
            <a:r>
              <a:rPr lang="en-US" sz="2400" dirty="0"/>
              <a:t>(for </a:t>
            </a:r>
            <a:r>
              <a:rPr lang="en-US" sz="2400" b="1" dirty="0"/>
              <a:t>C</a:t>
            </a:r>
            <a:r>
              <a:rPr lang="en-US" sz="2400" dirty="0"/>
              <a:t>ompiler </a:t>
            </a:r>
            <a:r>
              <a:rPr lang="en-US" sz="2400" b="1" dirty="0" err="1"/>
              <a:t>PR</a:t>
            </a:r>
            <a:r>
              <a:rPr lang="en-US" sz="2400" dirty="0" err="1"/>
              <a:t>oject</a:t>
            </a:r>
            <a:r>
              <a:rPr lang="en-US" sz="2400" dirty="0"/>
              <a:t> </a:t>
            </a:r>
            <a:r>
              <a:rPr lang="en-US" sz="2400" b="1" dirty="0"/>
              <a:t>L</a:t>
            </a:r>
            <a:r>
              <a:rPr lang="en-US" sz="2400" dirty="0"/>
              <a:t>anguage)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but complete programming language with constructs similar to those found in Ada and C-based languages such as Java, Kotlin, and C#.</a:t>
            </a:r>
          </a:p>
          <a:p>
            <a:r>
              <a:rPr lang="en-US" dirty="0"/>
              <a:t>Designed to be suitable for use as a project language in an advanced undergraduate or beginning graduate course on compiler design and construction.</a:t>
            </a:r>
          </a:p>
          <a:p>
            <a:r>
              <a:rPr lang="en-US" dirty="0"/>
              <a:t>CPRL features illustrate many of the basic techniques and problems associated with language translation.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283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24C41-F9D0-4DA8-A9A7-DA5505EF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1EAB5-D627-4488-88B9-06E0F0A30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sequence of zero or more statements enclosed in </a:t>
            </a:r>
            <a:r>
              <a:rPr lang="en-US"/>
              <a:t>braces “</a:t>
            </a:r>
            <a:r>
              <a:rPr lang="en-US">
                <a:latin typeface="Consolas" panose="020B0609020204030204" pitchFamily="49" charset="0"/>
              </a:rPr>
              <a:t>{</a:t>
            </a:r>
            <a:r>
              <a:rPr lang="en-US"/>
              <a:t>” </a:t>
            </a:r>
            <a:r>
              <a:rPr lang="en-US" dirty="0"/>
              <a:t>and “</a:t>
            </a:r>
            <a:r>
              <a:rPr lang="en-US" dirty="0">
                <a:latin typeface="Consolas" panose="020B0609020204030204" pitchFamily="49" charset="0"/>
              </a:rPr>
              <a:t>}</a:t>
            </a:r>
            <a:r>
              <a:rPr lang="en-US" dirty="0"/>
              <a:t>”.</a:t>
            </a:r>
          </a:p>
          <a:p>
            <a:pPr lvl="1"/>
            <a:r>
              <a:rPr lang="en-US" dirty="0"/>
              <a:t>can be used anywhere a single statement can be used.</a:t>
            </a:r>
          </a:p>
          <a:p>
            <a:pPr lvl="1"/>
            <a:r>
              <a:rPr lang="en-US" dirty="0"/>
              <a:t>commonly used in conjunction with 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 statements</a:t>
            </a:r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length loop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a[i];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7F4430-DF7C-4CF9-A736-6B98A251BC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BE122-75F4-44C9-B1B3-8BBF0FCD0E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CCA01C-BD8B-A538-78F5-002F56BF7D86}"/>
              </a:ext>
            </a:extLst>
          </p:cNvPr>
          <p:cNvGrpSpPr/>
          <p:nvPr/>
        </p:nvGrpSpPr>
        <p:grpSpPr>
          <a:xfrm>
            <a:off x="4052055" y="3810000"/>
            <a:ext cx="2272545" cy="1097280"/>
            <a:chOff x="4585455" y="3886200"/>
            <a:chExt cx="2272545" cy="109728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E80389-0E35-5F73-4D62-7E581957BE8D}"/>
                </a:ext>
              </a:extLst>
            </p:cNvPr>
            <p:cNvSpPr/>
            <p:nvPr/>
          </p:nvSpPr>
          <p:spPr>
            <a:xfrm>
              <a:off x="4585455" y="3886200"/>
              <a:ext cx="182880" cy="1097280"/>
            </a:xfrm>
            <a:prstGeom prst="rightBrac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9A3673A-0E71-4FDA-50F9-E387579B54B4}"/>
                </a:ext>
              </a:extLst>
            </p:cNvPr>
            <p:cNvSpPr txBox="1"/>
            <p:nvPr/>
          </p:nvSpPr>
          <p:spPr>
            <a:xfrm>
              <a:off x="4756143" y="4265563"/>
              <a:ext cx="21018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compound statement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72420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Starts with the keyword “</a:t>
            </a:r>
            <a:r>
              <a:rPr lang="en-US" dirty="0">
                <a:latin typeface="Consolas" panose="020B0609020204030204" pitchFamily="49" charset="0"/>
              </a:rPr>
              <a:t>if</a:t>
            </a:r>
            <a:r>
              <a:rPr lang="en-US" dirty="0"/>
              <a:t>” and may contain an optional </a:t>
            </a:r>
            <a:r>
              <a:rPr lang="en-US" dirty="0">
                <a:latin typeface="Consolas" panose="020B0609020204030204" pitchFamily="49" charset="0"/>
              </a:rPr>
              <a:t>else</a:t>
            </a:r>
            <a:r>
              <a:rPr lang="en-US" dirty="0"/>
              <a:t> clause.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if x &gt;= y then           if x &lt; y then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x;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else                         // swap x and y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max := y;                temp :=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x := y;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y := temp;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52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and Exit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r>
              <a:rPr lang="en-US" dirty="0"/>
              <a:t>A loop statement consist of the keyword “</a:t>
            </a:r>
            <a:r>
              <a:rPr lang="en-US" dirty="0">
                <a:latin typeface="Consolas" panose="020B0609020204030204" pitchFamily="49" charset="0"/>
              </a:rPr>
              <a:t>loop</a:t>
            </a:r>
            <a:r>
              <a:rPr lang="en-US" dirty="0"/>
              <a:t>” followed by a statement, which is often a compound statement.</a:t>
            </a:r>
          </a:p>
          <a:p>
            <a:pPr lvl="1"/>
            <a:r>
              <a:rPr lang="en-US" dirty="0"/>
              <a:t>may be preceded by an optional “</a:t>
            </a:r>
            <a:r>
              <a:rPr lang="en-US" dirty="0">
                <a:latin typeface="Consolas" panose="020B0609020204030204" pitchFamily="49" charset="0"/>
              </a:rPr>
              <a:t>while</a:t>
            </a:r>
            <a:r>
              <a:rPr lang="en-US" dirty="0"/>
              <a:t>” clause</a:t>
            </a:r>
          </a:p>
          <a:p>
            <a:r>
              <a:rPr lang="en-US" dirty="0"/>
              <a:t>An </a:t>
            </a:r>
            <a:r>
              <a:rPr lang="en-US" dirty="0">
                <a:latin typeface="Consolas" panose="020B0609020204030204" pitchFamily="49" charset="0"/>
              </a:rPr>
              <a:t>exit</a:t>
            </a:r>
            <a:r>
              <a:rPr lang="en-US" dirty="0"/>
              <a:t> statement can be used to exit the inner most loop that contains it.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while i &lt; n loop             </a:t>
            </a:r>
            <a:r>
              <a:rPr lang="en-US" sz="1800" dirty="0" err="1">
                <a:latin typeface="Consolas" panose="020B0609020204030204" pitchFamily="49" charset="0"/>
              </a:rPr>
              <a:t>loop</a:t>
            </a:r>
            <a:endParaRPr lang="en-US" sz="1800" dirty="0">
              <a:latin typeface="Consolas" panose="020B0609020204030204" pitchFamily="49" charset="0"/>
            </a:endParaRP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sum := sum + a[i];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 := i + 1;                  exit when x = SIGNAL;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process(x);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884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defines only sequential text I/O for two basic character streams, standard input and standard output.</a:t>
            </a:r>
          </a:p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write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writeln</a:t>
            </a:r>
            <a:r>
              <a:rPr lang="en-US" dirty="0"/>
              <a:t> statements can have multiple expressions separated by commas.</a:t>
            </a:r>
          </a:p>
          <a:p>
            <a:r>
              <a:rPr lang="en-US" dirty="0"/>
              <a:t>Input is supported for integers, characters, and strings.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writeln "The answer is ", 2*x + 1;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361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program has an optional list of initial declarations (const, var, and type declarations) followed by one or more subprogram declarations.</a:t>
            </a:r>
          </a:p>
          <a:p>
            <a:r>
              <a:rPr lang="en-US" dirty="0"/>
              <a:t>One of the subprograms must be a parameterless procedure named “</a:t>
            </a:r>
            <a:r>
              <a:rPr lang="en-US" dirty="0">
                <a:latin typeface="Consolas" panose="020B0609020204030204" pitchFamily="49" charset="0"/>
              </a:rPr>
              <a:t>main</a:t>
            </a:r>
            <a:r>
              <a:rPr lang="en-US">
                <a:latin typeface="Consolas" panose="020B0609020204030204" pitchFamily="49" charset="0"/>
              </a:rPr>
              <a:t>()</a:t>
            </a:r>
            <a:r>
              <a:rPr lang="en-US"/>
              <a:t>”, which serves </a:t>
            </a:r>
            <a:r>
              <a:rPr lang="en-US" dirty="0"/>
              <a:t>as the starting point for program execution.</a:t>
            </a:r>
          </a:p>
          <a:p>
            <a:r>
              <a:rPr lang="en-US" dirty="0"/>
              <a:t>Examples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main()                       var x : Integer;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                               proc main()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"Hello, world.";        {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                                   read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  </a:t>
            </a:r>
            <a:r>
              <a:rPr lang="en-US" sz="1800" dirty="0" err="1">
                <a:latin typeface="Consolas" panose="020B0609020204030204" pitchFamily="49" charset="0"/>
              </a:rPr>
              <a:t>writeln</a:t>
            </a:r>
            <a:r>
              <a:rPr lang="en-US" sz="1800" dirty="0">
                <a:latin typeface="Consolas" panose="020B0609020204030204" pitchFamily="49" charset="0"/>
              </a:rPr>
              <a:t> "x = ", x;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                       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580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CPRL provides two separate forms of subprograms – procedures and functions</a:t>
            </a:r>
          </a:p>
          <a:p>
            <a:r>
              <a:rPr lang="en-US" dirty="0"/>
              <a:t>Procedure</a:t>
            </a:r>
          </a:p>
          <a:p>
            <a:pPr lvl="1"/>
            <a:r>
              <a:rPr lang="en-US" dirty="0"/>
              <a:t>similar to a void function in C or C++</a:t>
            </a:r>
          </a:p>
          <a:p>
            <a:pPr lvl="1"/>
            <a:r>
              <a:rPr lang="en-US" dirty="0"/>
              <a:t>does not return a value</a:t>
            </a:r>
          </a:p>
          <a:p>
            <a:pPr lvl="1"/>
            <a:r>
              <a:rPr lang="en-US" dirty="0"/>
              <a:t>invoked through a procedure call statement</a:t>
            </a:r>
          </a:p>
          <a:p>
            <a:r>
              <a:rPr lang="en-US" dirty="0"/>
              <a:t>Function</a:t>
            </a:r>
          </a:p>
          <a:p>
            <a:pPr lvl="1"/>
            <a:r>
              <a:rPr lang="en-US" dirty="0"/>
              <a:t>must return a value</a:t>
            </a:r>
          </a:p>
          <a:p>
            <a:pPr lvl="1"/>
            <a:r>
              <a:rPr lang="en-US" dirty="0"/>
              <a:t>invoked as part of an expression</a:t>
            </a:r>
          </a:p>
          <a:p>
            <a:r>
              <a:rPr lang="en-US" dirty="0"/>
              <a:t>Keywords “</a:t>
            </a:r>
            <a:r>
              <a:rPr lang="en-US" dirty="0">
                <a:latin typeface="Consolas" panose="020B0609020204030204" pitchFamily="49" charset="0"/>
              </a:rPr>
              <a:t>proc</a:t>
            </a:r>
            <a:r>
              <a:rPr lang="en-US" dirty="0"/>
              <a:t>” and “</a:t>
            </a:r>
            <a:r>
              <a:rPr lang="en-US" dirty="0">
                <a:latin typeface="Consolas" panose="020B0609020204030204" pitchFamily="49" charset="0"/>
              </a:rPr>
              <a:t>fun</a:t>
            </a:r>
            <a:r>
              <a:rPr lang="en-US" dirty="0"/>
              <a:t>” are used to start the declarations of procedures and functions, respectively.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1428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Subprograms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invocations of subprograms are allowed.  </a:t>
            </a:r>
          </a:p>
          <a:p>
            <a:r>
              <a:rPr lang="en-US" dirty="0"/>
              <a:t>Subprograms are not required to be declared before they are called.</a:t>
            </a:r>
          </a:p>
          <a:p>
            <a:r>
              <a:rPr lang="en-US" dirty="0"/>
              <a:t>All subprogram names in a program must be distinct.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57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7" y="1363663"/>
            <a:ext cx="8229600" cy="4935537"/>
          </a:xfrm>
        </p:spPr>
        <p:txBody>
          <a:bodyPr/>
          <a:lstStyle/>
          <a:p>
            <a:r>
              <a:rPr lang="en-US" dirty="0"/>
              <a:t>Similar to void functions in C</a:t>
            </a:r>
          </a:p>
          <a:p>
            <a:pPr lvl="1"/>
            <a:r>
              <a:rPr lang="en-US" dirty="0"/>
              <a:t>braces enclose initial declarations followed by statements </a:t>
            </a:r>
          </a:p>
          <a:p>
            <a:pPr lvl="1"/>
            <a:r>
              <a:rPr lang="en-US" dirty="0"/>
              <a:t>explicit “return” statements are allowed but 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 must not be followed by an expression</a:t>
            </a:r>
          </a:p>
          <a:p>
            <a:r>
              <a:rPr lang="en-US" dirty="0"/>
              <a:t>Procedures are called by simply giving their name followed by a comma-separated list of actual parameters enclosed in parentheses followed by a semicolon.</a:t>
            </a:r>
          </a:p>
          <a:p>
            <a:pPr lvl="1"/>
            <a:r>
              <a:rPr lang="en-US" dirty="0"/>
              <a:t>empty parentheses if no parameters</a:t>
            </a:r>
          </a:p>
          <a:p>
            <a:r>
              <a:rPr lang="en-US" dirty="0"/>
              <a:t>Procedure calls are statements.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procedureCallStmt</a:t>
            </a:r>
            <a:r>
              <a:rPr lang="en-US" sz="1750" dirty="0">
                <a:latin typeface="Consolas" panose="020B0609020204030204" pitchFamily="49" charset="0"/>
              </a:rPr>
              <a:t> = </a:t>
            </a:r>
            <a:r>
              <a:rPr lang="en-US" sz="1750" dirty="0" err="1">
                <a:latin typeface="Consolas" panose="020B0609020204030204" pitchFamily="49" charset="0"/>
              </a:rPr>
              <a:t>procId</a:t>
            </a:r>
            <a:r>
              <a:rPr lang="en-US" sz="1750" dirty="0">
                <a:latin typeface="Consolas" panose="020B0609020204030204" pitchFamily="49" charset="0"/>
              </a:rPr>
              <a:t> "(" [ </a:t>
            </a: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] ")" ";" .</a:t>
            </a:r>
          </a:p>
          <a:p>
            <a:pPr marL="457200" lvl="1" indent="0">
              <a:buNone/>
            </a:pPr>
            <a:r>
              <a:rPr lang="en-US" sz="1750" dirty="0" err="1">
                <a:latin typeface="Consolas" panose="020B0609020204030204" pitchFamily="49" charset="0"/>
              </a:rPr>
              <a:t>actualParameters</a:t>
            </a:r>
            <a:r>
              <a:rPr lang="en-US" sz="1750" dirty="0">
                <a:latin typeface="Consolas" panose="020B0609020204030204" pitchFamily="49" charset="0"/>
              </a:rPr>
              <a:t> = expression { "," expression } 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561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788" y="1363663"/>
            <a:ext cx="8226425" cy="4935537"/>
          </a:xfrm>
        </p:spPr>
        <p:txBody>
          <a:bodyPr/>
          <a:lstStyle/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writeBoolean</a:t>
            </a:r>
            <a:r>
              <a:rPr lang="en-US" sz="1800" dirty="0">
                <a:latin typeface="Consolas" panose="020B0609020204030204" pitchFamily="49" charset="0"/>
              </a:rPr>
              <a:t>(b : Boolean)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b then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"true";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write "false";</a:t>
            </a:r>
          </a:p>
          <a:p>
            <a:pPr marL="274320" lvl="1" indent="0">
              <a:spcBef>
                <a:spcPts val="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799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procedures except that functions return values.</a:t>
            </a:r>
          </a:p>
          <a:p>
            <a:r>
              <a:rPr lang="en-US" dirty="0"/>
              <a:t>Function calls are expressions.</a:t>
            </a:r>
          </a:p>
          <a:p>
            <a:r>
              <a:rPr lang="en-US" dirty="0"/>
              <a:t>A function returns a value by executing a “</a:t>
            </a:r>
            <a:r>
              <a:rPr lang="en-US" dirty="0">
                <a:latin typeface="Consolas" panose="020B0609020204030204" pitchFamily="49" charset="0"/>
              </a:rPr>
              <a:t>return</a:t>
            </a:r>
            <a:r>
              <a:rPr lang="en-US" dirty="0"/>
              <a:t>” statement of the form</a:t>
            </a:r>
          </a:p>
          <a:p>
            <a:pPr marL="457200" lvl="1" indent="0">
              <a:buNone/>
            </a:pPr>
            <a:r>
              <a:rPr lang="en-US" dirty="0">
                <a:latin typeface="Consolas" panose="020B0609020204030204" pitchFamily="49" charset="0"/>
              </a:rPr>
              <a:t>return &lt;expression&gt;;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4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Lexical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Case sensitive.  Upper‑case letters and lower‑case letters are considered to be distinct in all tokens, including reserved words.</a:t>
            </a:r>
          </a:p>
          <a:p>
            <a:r>
              <a:rPr lang="en-US" dirty="0"/>
              <a:t>White space characters separate tokens; otherwise, they are ignored.</a:t>
            </a:r>
          </a:p>
          <a:p>
            <a:r>
              <a:rPr lang="en-US" dirty="0"/>
              <a:t>No token can extend past an end‑of‑line.</a:t>
            </a:r>
          </a:p>
          <a:p>
            <a:r>
              <a:rPr lang="en-US" dirty="0"/>
              <a:t>Spaces may not appear in any token except character and string literals.</a:t>
            </a:r>
          </a:p>
          <a:p>
            <a:r>
              <a:rPr lang="en-US" dirty="0"/>
              <a:t>A comment begins with two forward slashes (</a:t>
            </a:r>
            <a:r>
              <a:rPr lang="en-US" dirty="0">
                <a:latin typeface="Consolas" panose="020B0609020204030204" pitchFamily="49" charset="0"/>
              </a:rPr>
              <a:t>//</a:t>
            </a:r>
            <a:r>
              <a:rPr lang="en-US" dirty="0"/>
              <a:t>) and extends to the end of the line.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793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fun max(x : Integer, y : Integer) : Integer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if x &gt;= y then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x;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else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    return y;</a:t>
            </a:r>
          </a:p>
          <a:p>
            <a:pPr marL="274320" lvl="1" indent="0">
              <a:spcBef>
                <a:spcPts val="2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pPr marL="274320" lvl="1" indent="0">
              <a:spcBef>
                <a:spcPts val="20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0168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parameter modes in CPRL, value parameters and variable parameters.</a:t>
            </a:r>
          </a:p>
          <a:p>
            <a:r>
              <a:rPr lang="en-US" dirty="0"/>
              <a:t>Value parameters are passed by value (a.k.a. copy-in) and are the default.</a:t>
            </a:r>
          </a:p>
          <a:p>
            <a:r>
              <a:rPr lang="en-US" dirty="0"/>
              <a:t>Variable parameters are passed by reference and must be explicitly declared using the “</a:t>
            </a:r>
            <a:r>
              <a:rPr lang="en-US" dirty="0">
                <a:latin typeface="Consolas" panose="020B0609020204030204" pitchFamily="49" charset="0"/>
              </a:rPr>
              <a:t>var</a:t>
            </a:r>
            <a:r>
              <a:rPr lang="en-US" dirty="0"/>
              <a:t>” keyword as in</a:t>
            </a:r>
          </a:p>
          <a:p>
            <a:pPr marL="457200" lvl="1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proc </a:t>
            </a:r>
            <a:r>
              <a:rPr lang="en-US" sz="1800" dirty="0" err="1">
                <a:latin typeface="Consolas" panose="020B0609020204030204" pitchFamily="49" charset="0"/>
              </a:rPr>
              <a:t>inc</a:t>
            </a:r>
            <a:r>
              <a:rPr lang="en-US" sz="1800" dirty="0">
                <a:latin typeface="Consolas" panose="020B0609020204030204" pitchFamily="49" charset="0"/>
              </a:rPr>
              <a:t>(var x : Integer)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{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  x := x + 1;</a:t>
            </a:r>
          </a:p>
          <a:p>
            <a:pPr marL="457200" lvl="1" indent="0">
              <a:spcBef>
                <a:spcPts val="300"/>
              </a:spcBef>
              <a:buNone/>
            </a:pPr>
            <a:r>
              <a:rPr lang="en-US" sz="1800" dirty="0">
                <a:latin typeface="Consolas" panose="020B0609020204030204" pitchFamily="49" charset="0"/>
              </a:rPr>
              <a:t>  }</a:t>
            </a:r>
          </a:p>
          <a:p>
            <a:r>
              <a:rPr lang="en-US" dirty="0"/>
              <a:t>Functions cannot have variable parameters</a:t>
            </a:r>
          </a:p>
          <a:p>
            <a:pPr marL="457200" lvl="1" indent="0">
              <a:buNone/>
            </a:pPr>
            <a:r>
              <a:rPr lang="en-US" dirty="0"/>
              <a:t>(but arrays are always passed by reference, even for functions)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1605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return statement terminates execution of a subprogram and returns control back to the point where the subprogram was called.</a:t>
            </a:r>
          </a:p>
          <a:p>
            <a:r>
              <a:rPr lang="en-US" dirty="0"/>
              <a:t>A return statement within a function must be followed by an expression whose value is returned by the function.</a:t>
            </a:r>
          </a:p>
          <a:p>
            <a:pPr lvl="1"/>
            <a:r>
              <a:rPr lang="en-US" dirty="0"/>
              <a:t>type of the expression must be assignment compatible with the return type of the function</a:t>
            </a:r>
          </a:p>
          <a:p>
            <a:r>
              <a:rPr lang="en-US" dirty="0"/>
              <a:t>A return statement within a procedure must not be followed by an expression – it simply returns control to the statement following the procedure call statement.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7128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procedure has an implied return statement as its last statement, and therefore most procedures will not have an explicit return statement.</a:t>
            </a:r>
          </a:p>
          <a:p>
            <a:r>
              <a:rPr lang="en-US" dirty="0"/>
              <a:t>A function requires one or more return statements to return the function value.  There is no implicit return statement at the end of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8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Identifiers start with a letter and contain letters and digits.</a:t>
            </a:r>
          </a:p>
          <a:p>
            <a:r>
              <a:rPr lang="en-US" dirty="0"/>
              <a:t>An identifier must fit on a single line, and all characters of an identifier are significant.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identifier = letter { letter | digit } .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letter = 'A' .. 'Z' + </a:t>
            </a:r>
            <a:r>
              <a:rPr lang="en-US" dirty="0" err="1">
                <a:latin typeface="Consolas" panose="020B0609020204030204" pitchFamily="49" charset="0"/>
              </a:rPr>
              <a:t>'a</a:t>
            </a:r>
            <a:r>
              <a:rPr lang="en-US" dirty="0">
                <a:latin typeface="Consolas" panose="020B0609020204030204" pitchFamily="49" charset="0"/>
              </a:rPr>
              <a:t>' .. 'z'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[A-Za-z]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digit  = '0' .. '9' .</a:t>
            </a:r>
          </a:p>
          <a:p>
            <a:pPr marL="457200" lvl="1" indent="0">
              <a:spcBef>
                <a:spcPts val="200"/>
              </a:spcBef>
              <a:buNone/>
            </a:pPr>
            <a:r>
              <a:rPr lang="en-US" dirty="0">
                <a:latin typeface="Consolas" panose="020B0609020204030204" pitchFamily="49" charset="0"/>
              </a:rPr>
              <a:t>    // regular expression character class: [0-9]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Reserved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Boolean   Char      Integer   and       array     class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const     else      </a:t>
            </a:r>
            <a:r>
              <a:rPr lang="en-US" sz="1900" dirty="0" err="1">
                <a:latin typeface="Consolas" panose="020B0609020204030204" pitchFamily="49" charset="0"/>
              </a:rPr>
              <a:t>enum</a:t>
            </a:r>
            <a:r>
              <a:rPr lang="en-US" sz="1900" dirty="0">
                <a:latin typeface="Consolas" panose="020B0609020204030204" pitchFamily="49" charset="0"/>
              </a:rPr>
              <a:t>      exit      false     for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fun       if        loop      mod       not       of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or        private   proc      protected public    read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 err="1">
                <a:latin typeface="Consolas" panose="020B0609020204030204" pitchFamily="49" charset="0"/>
              </a:rPr>
              <a:t>readln</a:t>
            </a:r>
            <a:r>
              <a:rPr lang="en-US" sz="1900" dirty="0">
                <a:latin typeface="Consolas" panose="020B0609020204030204" pitchFamily="49" charset="0"/>
              </a:rPr>
              <a:t>    record    return    string    then      true</a:t>
            </a: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type      var       when      while     write     </a:t>
            </a:r>
            <a:r>
              <a:rPr lang="en-US" sz="1900" dirty="0" err="1">
                <a:latin typeface="Consolas" panose="020B0609020204030204" pitchFamily="49" charset="0"/>
              </a:rPr>
              <a:t>writeln</a:t>
            </a: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1200"/>
              </a:spcBef>
              <a:buNone/>
            </a:pPr>
            <a:r>
              <a:rPr lang="en-US" sz="1900" dirty="0">
                <a:latin typeface="Consolas" panose="020B0609020204030204" pitchFamily="49" charset="0"/>
              </a:rPr>
              <a:t> </a:t>
            </a:r>
          </a:p>
          <a:p>
            <a:pPr marL="182880" indent="0">
              <a:spcBef>
                <a:spcPts val="1200"/>
              </a:spcBef>
              <a:buNone/>
            </a:pPr>
            <a:endParaRPr lang="en-US" sz="19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3562" y="4495800"/>
            <a:ext cx="755687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US" sz="2000" dirty="0"/>
              <a:t>Some keywords such as </a:t>
            </a:r>
            <a:r>
              <a:rPr lang="en-US" sz="2000" dirty="0">
                <a:latin typeface="Consolas" panose="020B0609020204030204" pitchFamily="49" charset="0"/>
              </a:rPr>
              <a:t>class</a:t>
            </a:r>
            <a:r>
              <a:rPr lang="en-US" sz="2000" dirty="0"/>
              <a:t>, </a:t>
            </a:r>
            <a:r>
              <a:rPr lang="en-US" sz="2000" dirty="0" err="1">
                <a:latin typeface="Consolas" panose="020B0609020204030204" pitchFamily="49" charset="0"/>
              </a:rPr>
              <a:t>enum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for</a:t>
            </a:r>
            <a:r>
              <a:rPr lang="en-US" sz="2000" dirty="0"/>
              <a:t>, </a:t>
            </a:r>
            <a:r>
              <a:rPr lang="en-US" sz="2000" dirty="0">
                <a:latin typeface="Consolas" panose="020B0609020204030204" pitchFamily="49" charset="0"/>
              </a:rPr>
              <a:t>private</a:t>
            </a:r>
            <a:r>
              <a:rPr lang="en-US" sz="2000" dirty="0"/>
              <a:t>, etc. are not</a:t>
            </a:r>
          </a:p>
          <a:p>
            <a:pPr algn="l"/>
            <a:r>
              <a:rPr lang="en-US" sz="2000" dirty="0"/>
              <a:t>currently used in CPRL but are reserved for possible future use.</a:t>
            </a:r>
          </a:p>
        </p:txBody>
      </p:sp>
    </p:spTree>
    <p:extLst>
      <p:ext uri="{BB962C8B-B14F-4D97-AF65-F5344CB8AC3E}">
        <p14:creationId xmlns:p14="http://schemas.microsoft.com/office/powerpoint/2010/main" val="376982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300" dirty="0"/>
              <a:t>Integer literal: 1 or more digits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1842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300" dirty="0"/>
              <a:t>Boolean literal: “</a:t>
            </a:r>
            <a:r>
              <a:rPr lang="en-US" sz="2300" dirty="0">
                <a:latin typeface="Consolas" panose="020B0609020204030204" pitchFamily="49" charset="0"/>
              </a:rPr>
              <a:t>true</a:t>
            </a:r>
            <a:r>
              <a:rPr lang="en-US" sz="2300" dirty="0"/>
              <a:t>” or “</a:t>
            </a:r>
            <a:r>
              <a:rPr lang="en-US" sz="2300" dirty="0">
                <a:latin typeface="Consolas" panose="020B0609020204030204" pitchFamily="49" charset="0"/>
              </a:rPr>
              <a:t>false</a:t>
            </a:r>
            <a:r>
              <a:rPr lang="en-US" sz="2300" dirty="0"/>
              <a:t>”</a:t>
            </a:r>
          </a:p>
          <a:p>
            <a:r>
              <a:rPr lang="en-US" sz="2300" dirty="0"/>
              <a:t>Character literal – single character enclosed by a pair of apostrophes (sometimes called single quotes).</a:t>
            </a:r>
          </a:p>
          <a:p>
            <a:pPr lvl="1"/>
            <a:r>
              <a:rPr lang="en-US" dirty="0"/>
              <a:t>distinct from a string literal with length one</a:t>
            </a:r>
          </a:p>
          <a:p>
            <a:pPr lvl="1"/>
            <a:r>
              <a:rPr lang="en-US" dirty="0"/>
              <a:t>examples: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'x'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'\''</a:t>
            </a:r>
            <a:endParaRPr lang="en-US" dirty="0"/>
          </a:p>
          <a:p>
            <a:pPr lvl="1"/>
            <a:r>
              <a:rPr lang="en-US" dirty="0"/>
              <a:t>backslash (</a:t>
            </a:r>
            <a:r>
              <a:rPr lang="en-US" dirty="0">
                <a:latin typeface="Consolas" panose="020B0609020204030204" pitchFamily="49" charset="0"/>
              </a:rPr>
              <a:t>\</a:t>
            </a:r>
            <a:r>
              <a:rPr lang="en-US" dirty="0"/>
              <a:t>) denotes escape sequences within character and string literals; e.g., </a:t>
            </a:r>
            <a:r>
              <a:rPr lang="en-US" dirty="0">
                <a:latin typeface="Consolas" panose="020B0609020204030204" pitchFamily="49" charset="0"/>
              </a:rPr>
              <a:t>\t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\n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\"</a:t>
            </a:r>
            <a:r>
              <a:rPr lang="en-US" dirty="0"/>
              <a:t> ,</a:t>
            </a:r>
            <a:r>
              <a:rPr lang="en-US" dirty="0">
                <a:latin typeface="Consolas" panose="020B0609020204030204" pitchFamily="49" charset="0"/>
              </a:rPr>
              <a:t> \'</a:t>
            </a:r>
          </a:p>
          <a:p>
            <a:r>
              <a:rPr lang="en-US" sz="2300" dirty="0"/>
              <a:t>String literal – zero or more printable characters enclosed by a pair of quotation marks (double quotes)</a:t>
            </a:r>
          </a:p>
          <a:p>
            <a:pPr lvl="1"/>
            <a:r>
              <a:rPr lang="en-US" sz="1900" dirty="0"/>
              <a:t>examples: </a:t>
            </a:r>
            <a:r>
              <a:rPr lang="en-US" sz="1900" dirty="0">
                <a:latin typeface="Consolas" panose="020B0609020204030204" pitchFamily="49" charset="0"/>
              </a:rPr>
              <a:t>"Hello, world."</a:t>
            </a:r>
            <a:r>
              <a:rPr lang="en-US" sz="1900" dirty="0"/>
              <a:t>, </a:t>
            </a:r>
            <a:r>
              <a:rPr lang="en-US" sz="1900" dirty="0">
                <a:latin typeface="Consolas" panose="020B0609020204030204" pitchFamily="49" charset="0"/>
              </a:rPr>
              <a:t>"Live long and prosper."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732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Symbols</a:t>
            </a:r>
            <a:br>
              <a:rPr lang="en-US" dirty="0"/>
            </a:br>
            <a:r>
              <a:rPr lang="en-US" sz="2400" dirty="0"/>
              <a:t>(Delimiters, Operators, and Special Symbols)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arithmetic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+    -    *    /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relational operators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=   !=   &lt;   &lt;=   &gt;   &gt;=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assignment, grouping, and other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:=   (   )   [   ]   {   }   ,   :   ;   .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// special scanning symbols</a:t>
            </a:r>
          </a:p>
          <a:p>
            <a:pPr marL="182880" indent="0">
              <a:spcBef>
                <a:spcPts val="200"/>
              </a:spcBef>
              <a:buNone/>
            </a:pPr>
            <a:r>
              <a:rPr lang="en-US" sz="2000" dirty="0">
                <a:latin typeface="Consolas" panose="020B0609020204030204" pitchFamily="49" charset="0"/>
              </a:rPr>
              <a:t>EOF, unknown</a:t>
            </a:r>
          </a:p>
          <a:p>
            <a:pPr marL="182880" indent="0">
              <a:spcBef>
                <a:spcPts val="200"/>
              </a:spcBef>
              <a:buNone/>
            </a:pP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392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major syntactic categories in CPRL programs are declarations, statements, and expressions.</a:t>
            </a:r>
          </a:p>
          <a:p>
            <a:r>
              <a:rPr lang="en-US" dirty="0"/>
              <a:t>Declarations introduce new names (programmer-defined identifiers) into the program.</a:t>
            </a:r>
          </a:p>
          <a:p>
            <a:pPr lvl="1"/>
            <a:r>
              <a:rPr lang="en-US" dirty="0"/>
              <a:t>Examples include constant declarations, variable declarations, type declarations, and subprogram declarations.</a:t>
            </a:r>
          </a:p>
          <a:p>
            <a:pPr lvl="1"/>
            <a:r>
              <a:rPr lang="en-US" dirty="0"/>
              <a:t>Constant, variable, and type declarations must take place before the name being introduced can be used.</a:t>
            </a:r>
          </a:p>
          <a:p>
            <a:r>
              <a:rPr lang="en-US" dirty="0"/>
              <a:t>Statements perform basic actions or control the flow of execution.</a:t>
            </a:r>
          </a:p>
          <a:p>
            <a:pPr lvl="1"/>
            <a:r>
              <a:rPr lang="en-US" dirty="0"/>
              <a:t>Examples include assignment statements, loop statements, and if statements.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719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DD0CD-680C-47F0-B74B-F7FDCEBE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Declarations, Statements, and Expressions</a:t>
            </a:r>
            <a:br>
              <a:rPr lang="en-US" dirty="0"/>
            </a:br>
            <a:r>
              <a:rPr lang="en-US" sz="2400" dirty="0"/>
              <a:t>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E150E-8F8F-4602-A7BD-DCD7B1A43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Expressions are syntactic entities that have values, and the values have types such as </a:t>
            </a:r>
            <a:r>
              <a:rPr lang="en-US" dirty="0">
                <a:latin typeface="Consolas" panose="020B0609020204030204" pitchFamily="49" charset="0"/>
              </a:rPr>
              <a:t>Integer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Boolean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Examples include</a:t>
            </a:r>
          </a:p>
          <a:p>
            <a:pPr lvl="2"/>
            <a:r>
              <a:rPr lang="en-US" dirty="0"/>
              <a:t>literals such as </a:t>
            </a:r>
            <a:r>
              <a:rPr lang="en-US" dirty="0">
                <a:latin typeface="Consolas" panose="020B0609020204030204" pitchFamily="49" charset="0"/>
              </a:rPr>
              <a:t>100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pPr lvl="2"/>
            <a:r>
              <a:rPr lang="en-US" dirty="0"/>
              <a:t>variable expressions (a.k.a., named values) such as </a:t>
            </a:r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</a:rPr>
              <a:t>max</a:t>
            </a:r>
          </a:p>
          <a:p>
            <a:pPr lvl="2"/>
            <a:r>
              <a:rPr lang="en-US" dirty="0"/>
              <a:t>compound expressions involving operators and operands such as</a:t>
            </a:r>
            <a:br>
              <a:rPr lang="en-US" dirty="0"/>
            </a:br>
            <a:r>
              <a:rPr lang="en-US" dirty="0"/>
              <a:t>x + 7 or </a:t>
            </a:r>
            <a:r>
              <a:rPr lang="en-US" dirty="0">
                <a:latin typeface="Consolas" panose="020B0609020204030204" pitchFamily="49" charset="0"/>
              </a:rPr>
              <a:t>i &lt; 100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68C81-AB6A-41B7-AEA8-2DE7FE28AE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©SoftMoore Consulting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958446-C6D0-4675-ABA7-104A66E52F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/>
              <a:t>Slide </a:t>
            </a:r>
            <a:fld id="{A389BBEE-9217-4607-B20A-4E4F28539A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10259"/>
      </p:ext>
    </p:extLst>
  </p:cSld>
  <p:clrMapOvr>
    <a:masterClrMapping/>
  </p:clrMapOvr>
</p:sld>
</file>

<file path=ppt/theme/theme1.xml><?xml version="1.0" encoding="utf-8"?>
<a:theme xmlns:a="http://schemas.openxmlformats.org/drawingml/2006/main" name="SoftMoore2">
  <a:themeElements>
    <a:clrScheme name="">
      <a:dk1>
        <a:srgbClr val="000099"/>
      </a:dk1>
      <a:lt1>
        <a:srgbClr val="FFFFFF"/>
      </a:lt1>
      <a:dk2>
        <a:srgbClr val="CBCBCB"/>
      </a:dk2>
      <a:lt2>
        <a:srgbClr val="000000"/>
      </a:lt2>
      <a:accent1>
        <a:srgbClr val="009999"/>
      </a:accent1>
      <a:accent2>
        <a:srgbClr val="FF9933"/>
      </a:accent2>
      <a:accent3>
        <a:srgbClr val="FFFFFF"/>
      </a:accent3>
      <a:accent4>
        <a:srgbClr val="000082"/>
      </a:accent4>
      <a:accent5>
        <a:srgbClr val="AACACA"/>
      </a:accent5>
      <a:accent6>
        <a:srgbClr val="E78A2D"/>
      </a:accent6>
      <a:hlink>
        <a:srgbClr val="330099"/>
      </a:hlink>
      <a:folHlink>
        <a:srgbClr val="CBCBCB"/>
      </a:folHlink>
    </a:clrScheme>
    <a:fontScheme name="SoftMoore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2075" tIns="46038" rIns="92075" bIns="46038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oftMoore2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ftMoore2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ftMoore2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C:\JMoore\Training\SoftMoore2.pot</Template>
  <TotalTime>3960</TotalTime>
  <Words>2462</Words>
  <Application>Microsoft Office PowerPoint</Application>
  <PresentationFormat>On-screen Show (4:3)</PresentationFormat>
  <Paragraphs>345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Consolas</vt:lpstr>
      <vt:lpstr>Times New Roman</vt:lpstr>
      <vt:lpstr>SoftMoore2</vt:lpstr>
      <vt:lpstr>Definition of the Programming Language CPRL</vt:lpstr>
      <vt:lpstr>CPRL (for Compiler PRoject Language)</vt:lpstr>
      <vt:lpstr>General Lexical Considerations</vt:lpstr>
      <vt:lpstr>Identifiers</vt:lpstr>
      <vt:lpstr>Reserved Words</vt:lpstr>
      <vt:lpstr>Literals</vt:lpstr>
      <vt:lpstr>Other Symbols (Delimiters, Operators, and Special Symbols)</vt:lpstr>
      <vt:lpstr>Declarations, Statements, and Expressions</vt:lpstr>
      <vt:lpstr>Declarations, Statements, and Expressions (continued)</vt:lpstr>
      <vt:lpstr>Expressions versus Statements</vt:lpstr>
      <vt:lpstr>Type Nomenclature</vt:lpstr>
      <vt:lpstr>Type Structure of CPRL</vt:lpstr>
      <vt:lpstr>CPRL Types</vt:lpstr>
      <vt:lpstr>CPRL Types (continued)</vt:lpstr>
      <vt:lpstr>Constants and Variables</vt:lpstr>
      <vt:lpstr>Operators</vt:lpstr>
      <vt:lpstr>Expressions</vt:lpstr>
      <vt:lpstr>Example: Name Type Equivalence</vt:lpstr>
      <vt:lpstr>Assignment Statement</vt:lpstr>
      <vt:lpstr>Compound Statement</vt:lpstr>
      <vt:lpstr>If Statement</vt:lpstr>
      <vt:lpstr>Loop and Exit Statements</vt:lpstr>
      <vt:lpstr>Input/Output Statements</vt:lpstr>
      <vt:lpstr>Programs</vt:lpstr>
      <vt:lpstr>Subprograms</vt:lpstr>
      <vt:lpstr>Subprograms (continued)</vt:lpstr>
      <vt:lpstr>Procedures</vt:lpstr>
      <vt:lpstr>Procedure Example</vt:lpstr>
      <vt:lpstr>Functions</vt:lpstr>
      <vt:lpstr>Function Example</vt:lpstr>
      <vt:lpstr>Parameters</vt:lpstr>
      <vt:lpstr>Return Statements</vt:lpstr>
      <vt:lpstr>Return Statements (continued)</vt:lpstr>
    </vt:vector>
  </TitlesOfParts>
  <Company>SoftMoore Consulting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Definition of CPRL</dc:title>
  <dc:creator>John I. Moore, Jr.</dc:creator>
  <cp:lastModifiedBy>John Moore</cp:lastModifiedBy>
  <cp:revision>120</cp:revision>
  <cp:lastPrinted>2023-12-29T17:32:18Z</cp:lastPrinted>
  <dcterms:created xsi:type="dcterms:W3CDTF">2005-01-15T15:50:49Z</dcterms:created>
  <dcterms:modified xsi:type="dcterms:W3CDTF">2024-07-27T14:18:57Z</dcterms:modified>
</cp:coreProperties>
</file>