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5"/>
  </p:notesMasterIdLst>
  <p:handoutMasterIdLst>
    <p:handoutMasterId r:id="rId56"/>
  </p:handoutMasterIdLst>
  <p:sldIdLst>
    <p:sldId id="256" r:id="rId2"/>
    <p:sldId id="270" r:id="rId3"/>
    <p:sldId id="318" r:id="rId4"/>
    <p:sldId id="327" r:id="rId5"/>
    <p:sldId id="257" r:id="rId6"/>
    <p:sldId id="328" r:id="rId7"/>
    <p:sldId id="258"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5"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286" r:id="rId47"/>
    <p:sldId id="287" r:id="rId48"/>
    <p:sldId id="320" r:id="rId49"/>
    <p:sldId id="289" r:id="rId50"/>
    <p:sldId id="303" r:id="rId51"/>
    <p:sldId id="301" r:id="rId52"/>
    <p:sldId id="302" r:id="rId53"/>
    <p:sldId id="306" r:id="rId5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67" autoAdjust="0"/>
    <p:restoredTop sz="97055" autoAdjust="0"/>
  </p:normalViewPr>
  <p:slideViewPr>
    <p:cSldViewPr>
      <p:cViewPr varScale="1">
        <p:scale>
          <a:sx n="62" d="100"/>
          <a:sy n="62" d="100"/>
        </p:scale>
        <p:origin x="62" y="6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53</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sz="2250" dirty="0"/>
              <a:t>In addition to the standard </a:t>
            </a:r>
            <a:r>
              <a:rPr lang="en-US" sz="2250" dirty="0">
                <a:latin typeface="Consolas" pitchFamily="49" charset="0"/>
                <a:cs typeface="Consolas" pitchFamily="49" charset="0"/>
              </a:rPr>
              <a:t>emit()</a:t>
            </a:r>
            <a:r>
              <a:rPr lang="en-US" sz="2250" dirty="0"/>
              <a:t> method for an expression, which leaves the value of an expression on the top of the stack, we introduce a couple of helper methods for branching.</a:t>
            </a:r>
          </a:p>
          <a:p>
            <a:r>
              <a:rPr lang="en-US" sz="2250" dirty="0"/>
              <a:t>Class </a:t>
            </a:r>
            <a:r>
              <a:rPr lang="en-US" sz="2250" dirty="0">
                <a:latin typeface="Consolas" panose="020B0609020204030204" pitchFamily="49" charset="0"/>
              </a:rPr>
              <a:t>Expression</a:t>
            </a:r>
            <a:r>
              <a:rPr lang="en-US" sz="2250" dirty="0"/>
              <a:t> defines a method named </a:t>
            </a:r>
            <a:r>
              <a:rPr lang="en-US" sz="2250" dirty="0">
                <a:latin typeface="Consolas" panose="020B0609020204030204" pitchFamily="49" charset="0"/>
              </a:rPr>
              <a:t>emitBranch()</a:t>
            </a:r>
            <a:r>
              <a:rPr lang="en-US" sz="2250" dirty="0"/>
              <a:t> that emits code to push a </a:t>
            </a:r>
            <a:r>
              <a:rPr lang="en-US" sz="2250" dirty="0" err="1"/>
              <a:t>boolean</a:t>
            </a:r>
            <a:r>
              <a:rPr lang="en-US" sz="225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800" dirty="0">
                <a:latin typeface="Consolas" panose="020B0609020204030204" pitchFamily="49" charset="0"/>
              </a:rPr>
              <a:t>@Override</a:t>
            </a:r>
          </a:p>
          <a:p>
            <a:pPr marL="457200" lvl="1" indent="0">
              <a:spcBef>
                <a:spcPts val="100"/>
              </a:spcBef>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operatorSym</a:t>
            </a:r>
            <a:r>
              <a:rPr lang="en-US" sz="1800" dirty="0">
                <a:latin typeface="Consolas" panose="020B0609020204030204" pitchFamily="49" charset="0"/>
              </a:rPr>
              <a:t> = getOperator().</a:t>
            </a:r>
            <a:r>
              <a:rPr lang="en-US" sz="1800" dirty="0" err="1">
                <a:latin typeface="Consolas" panose="020B0609020204030204" pitchFamily="49" charset="0"/>
              </a:rPr>
              <a:t>getSymbol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Symbol.equals</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"BE "  + label : "BNE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Symbol.notEqual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"BNE " + label : "BE "  +  label);</a:t>
            </a:r>
          </a:p>
          <a:p>
            <a:pPr marL="457200" lvl="1"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operatorSym</a:t>
            </a:r>
            <a:r>
              <a:rPr lang="en-US" sz="1800" dirty="0">
                <a:latin typeface="Consolas" panose="020B0609020204030204" pitchFamily="49" charset="0"/>
              </a:rPr>
              <a:t> == </a:t>
            </a:r>
            <a:r>
              <a:rPr lang="en-US" sz="1800" dirty="0" err="1">
                <a:latin typeface="Consolas" panose="020B0609020204030204" pitchFamily="49" charset="0"/>
              </a:rPr>
              <a:t>Symbol.lessThan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emit(condition ? "BL "  + label : "BGE " +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a:t>
            </a:r>
          </a:p>
          <a:p>
            <a:pPr marL="457200" lvl="1" indent="0">
              <a:spcBef>
                <a:spcPts val="100"/>
              </a:spcBef>
              <a:buNone/>
            </a:pPr>
            <a:r>
              <a:rPr lang="en-US" sz="1800" dirty="0">
                <a:latin typeface="Consolas" panose="020B0609020204030204" pitchFamily="49" charset="0"/>
              </a:rPr>
              <a:t>        throw new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0C5F3820-DF8A-1857-9D11-4597D30DDA2F}"/>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t.getSize());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varDecl.getSingleVarDecls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svDecl.getSize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decl.getRelAddr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marL="182880" lvl="1" indent="0">
              <a:spcBef>
                <a:spcPts val="200"/>
              </a:spcBef>
              <a:buFontTx/>
              <a:buNone/>
            </a:pP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a:latin typeface="Consolas" pitchFamily="49" charset="0"/>
                <a:cs typeface="Consolas" pitchFamily="49" charset="0"/>
              </a:rPr>
              <a:t>getIntValue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literal.getText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a:t>
            </a:r>
            <a:r>
              <a:rPr lang="en-US" sz="1800" dirty="0" err="1">
                <a:latin typeface="Consolas" pitchFamily="49" charset="0"/>
                <a:cs typeface="Consolas" pitchFamily="49" charset="0"/>
              </a:rPr>
              <a:t>getType</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binary expression contains an operator and one operand, where the operand is an expression.</a:t>
            </a:r>
          </a:p>
          <a:p>
            <a:r>
              <a:rPr lang="en-US" dirty="0"/>
              <a:t>Examples</a:t>
            </a:r>
          </a:p>
          <a:p>
            <a:pPr lvl="1"/>
            <a:r>
              <a:rPr lang="en-US" dirty="0"/>
              <a:t>unary negation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getOperator().</a:t>
            </a:r>
            <a:r>
              <a:rPr lang="en-US" sz="1800" dirty="0" err="1">
                <a:latin typeface="Consolas" pitchFamily="49" charset="0"/>
                <a:cs typeface="Consolas" pitchFamily="49" charset="0"/>
              </a:rPr>
              <a:t>getSymbol</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getRightOperand.emit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sz="2700" dirty="0"/>
              <a:t>CPRL Code Template for Logical operator </a:t>
            </a:r>
            <a:r>
              <a:rPr lang="en-US" sz="2700" dirty="0">
                <a:latin typeface="Consolas" pitchFamily="49" charset="0"/>
                <a:cs typeface="Consolas" pitchFamily="49" charset="0"/>
              </a:rPr>
              <a:t>and</a:t>
            </a:r>
            <a:br>
              <a:rPr lang="en-US" sz="2700"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expr.getType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46</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var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48</a:t>
            </a:fld>
            <a:endParaRPr lang="en-US"/>
          </a:p>
        </p:txBody>
      </p:sp>
    </p:spTree>
    <p:extLst>
      <p:ext uri="{BB962C8B-B14F-4D97-AF65-F5344CB8AC3E}">
        <p14:creationId xmlns:p14="http://schemas.microsoft.com/office/powerpoint/2010/main" val="12749434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8"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four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getNewLabel()</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getNewLabel();   // label for loop start</a:t>
            </a:r>
          </a:p>
          <a:p>
            <a:pPr lvl="1">
              <a:buFontTx/>
              <a:buNone/>
            </a:pPr>
            <a:r>
              <a:rPr lang="en-US" sz="1800" dirty="0">
                <a:latin typeface="Consolas" pitchFamily="49" charset="0"/>
                <a:cs typeface="Consolas" pitchFamily="49" charset="0"/>
              </a:rPr>
              <a:t>private String L2 = getNewLabel();   // label for loop end</a:t>
            </a:r>
          </a:p>
          <a:p>
            <a:r>
              <a:rPr lang="en-US" dirty="0"/>
              <a:t>The actual value assigned to the labels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6497</TotalTime>
  <Words>4717</Words>
  <Application>Microsoft Office PowerPoint</Application>
  <PresentationFormat>On-screen Show (4:3)</PresentationFormat>
  <Paragraphs>703</Paragraphs>
  <Slides>53</Slides>
  <Notes>39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operator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299</cp:revision>
  <cp:lastPrinted>2024-03-20T08:55:45Z</cp:lastPrinted>
  <dcterms:created xsi:type="dcterms:W3CDTF">2005-01-12T21:47:45Z</dcterms:created>
  <dcterms:modified xsi:type="dcterms:W3CDTF">2024-09-23T13:55:17Z</dcterms:modified>
</cp:coreProperties>
</file>