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5" r:id="rId3"/>
    <p:sldId id="257" r:id="rId4"/>
    <p:sldId id="261" r:id="rId5"/>
    <p:sldId id="268" r:id="rId6"/>
    <p:sldId id="262" r:id="rId7"/>
    <p:sldId id="266" r:id="rId8"/>
    <p:sldId id="269" r:id="rId9"/>
    <p:sldId id="276" r:id="rId10"/>
    <p:sldId id="281" r:id="rId11"/>
    <p:sldId id="270" r:id="rId12"/>
    <p:sldId id="277" r:id="rId13"/>
    <p:sldId id="278" r:id="rId14"/>
    <p:sldId id="285" r:id="rId15"/>
    <p:sldId id="348" r:id="rId16"/>
    <p:sldId id="350" r:id="rId17"/>
    <p:sldId id="351" r:id="rId18"/>
    <p:sldId id="352" r:id="rId19"/>
    <p:sldId id="356" r:id="rId20"/>
    <p:sldId id="265" r:id="rId21"/>
    <p:sldId id="263" r:id="rId22"/>
    <p:sldId id="289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274" r:id="rId32"/>
    <p:sldId id="286" r:id="rId33"/>
    <p:sldId id="360" r:id="rId34"/>
    <p:sldId id="287" r:id="rId35"/>
    <p:sldId id="359" r:id="rId36"/>
    <p:sldId id="282" r:id="rId37"/>
    <p:sldId id="284" r:id="rId38"/>
    <p:sldId id="290" r:id="rId3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6" autoAdjust="0"/>
    <p:restoredTop sz="90929"/>
  </p:normalViewPr>
  <p:slideViewPr>
    <p:cSldViewPr>
      <p:cViewPr varScale="1">
        <p:scale>
          <a:sx n="88" d="100"/>
          <a:sy n="88" d="100"/>
        </p:scale>
        <p:origin x="25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6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4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constructor and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“"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"”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classes.</a:t>
            </a:r>
          </a:p>
          <a:p>
            <a:r>
              <a:rPr lang="en-US" dirty="0"/>
              <a:t>An abstract, generic class that can be instantiated with 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abstract class AbstractToken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&lt;Symbol extends Enum&lt;Symbol&gt;&gt;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 for CPRL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Token extends AbstractToken&lt;Symbol&gt;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4953000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error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(CompilerException 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and 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Construct buffer with the specified capacity.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TokenBuffer</a:t>
            </a:r>
            <a:r>
              <a:rPr lang="en-US" sz="1800" dirty="0">
                <a:latin typeface="Consolas" panose="020B0609020204030204" pitchFamily="49" charset="0"/>
              </a:rPr>
              <a:t>(int capacity)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token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token.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Token get(int i)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 token to the buffer.  Overwrites if buffer is full.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add(Token token)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Reports any errors.</a:t>
            </a:r>
          </a:p>
          <a:p>
            <a:pPr lvl="1"/>
            <a:r>
              <a:rPr lang="en-US" dirty="0"/>
              <a:t>Gets individual characters from class Source as input.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r>
              <a:rPr lang="en-US" dirty="0"/>
              <a:t>At any point during the iteration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(for any compiler project)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Position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ErrorHandler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(specific to CPRL)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7768ACC-CA6E-8C95-9A0B-638AAF740362}"/>
              </a:ext>
            </a:extLst>
          </p:cNvPr>
          <p:cNvGrpSpPr/>
          <p:nvPr/>
        </p:nvGrpSpPr>
        <p:grpSpPr>
          <a:xfrm>
            <a:off x="342900" y="5715000"/>
            <a:ext cx="8572160" cy="339725"/>
            <a:chOff x="304800" y="5334000"/>
            <a:chExt cx="8572160" cy="339725"/>
          </a:xfrm>
        </p:grpSpPr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189D8FEF-1808-A3D1-BB99-4B65DC124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B266166A-D314-CBC4-2C07-D983570C8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03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15BF4520-93A3-CE74-9856-4BDE80D6F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61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83E4FF80-960C-D0EF-F3EE-7C89800FD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84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3C9975FC-F827-0CE3-4BD1-CD6DA238E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5279" y="5334000"/>
              <a:ext cx="23916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[(“100”, (1, 10)]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6" y="1363663"/>
            <a:ext cx="841248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Construct scanner with its associated source, number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Scanner(Source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, int k, ErrorHandler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</a:t>
            </a:r>
            <a:r>
              <a:rPr lang="en-US" sz="1800" dirty="0" err="1">
                <a:latin typeface="Consolas" pitchFamily="49" charset="0"/>
              </a:rPr>
              <a:t>getToken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lookahead(1).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lookahead(int i)</a:t>
            </a:r>
          </a:p>
        </p:txBody>
      </p:sp>
    </p:spTree>
    <p:extLst>
      <p:ext uri="{BB962C8B-B14F-4D97-AF65-F5344CB8AC3E}">
        <p14:creationId xmlns:p14="http://schemas.microsoft.com/office/powerpoint/2010/main" val="2219016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Token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AFAB4-23CC-6503-3253-2E61499A6CAC}"/>
              </a:ext>
            </a:extLst>
          </p:cNvPr>
          <p:cNvSpPr txBox="1"/>
          <p:nvPr/>
        </p:nvSpPr>
        <p:spPr>
          <a:xfrm>
            <a:off x="83820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19968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Methods </a:t>
            </a:r>
            <a:r>
              <a:rPr lang="en-US" sz="2300" dirty="0" err="1">
                <a:latin typeface="Consolas" panose="020B0609020204030204" pitchFamily="49" charset="0"/>
              </a:rPr>
              <a:t>getToken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, </a:t>
            </a:r>
            <a:r>
              <a:rPr lang="en-US" sz="2300" dirty="0" err="1">
                <a:latin typeface="Consolas" panose="020B0609020204030204" pitchFamily="49" charset="0"/>
              </a:rPr>
              <a:t>getSymbol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, </a:t>
            </a:r>
            <a:r>
              <a:rPr lang="en-US" sz="2300" dirty="0" err="1">
                <a:latin typeface="Consolas" panose="020B0609020204030204" pitchFamily="49" charset="0"/>
              </a:rPr>
              <a:t>getText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, and </a:t>
            </a:r>
            <a:r>
              <a:rPr lang="en-US" sz="2300" dirty="0" err="1">
                <a:latin typeface="Consolas" panose="020B0609020204030204" pitchFamily="49" charset="0"/>
              </a:rPr>
              <a:t>getPosition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are simply convenience methods.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</a:t>
            </a:r>
            <a:r>
              <a:rPr lang="en-US" sz="2300"/>
              <a:t>returned from method </a:t>
            </a:r>
            <a:r>
              <a:rPr lang="en-US" sz="2300" dirty="0" err="1">
                <a:latin typeface="Consolas" panose="020B0609020204030204" pitchFamily="49" charset="0"/>
              </a:rPr>
              <a:t>getSymbol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Token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throws </a:t>
            </a:r>
            <a:r>
              <a:rPr lang="en-US" sz="1750" dirty="0" err="1">
                <a:latin typeface="Consolas" pitchFamily="49" charset="0"/>
              </a:rPr>
              <a:t>IOException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  = </a:t>
            </a:r>
            <a:r>
              <a:rPr lang="en-US" sz="1750" dirty="0" err="1">
                <a:latin typeface="Consolas" pitchFamily="49" charset="0"/>
              </a:rPr>
              <a:t>Symbol.unknown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position = new Position();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    = "";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source.getCharPosition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(Character.isLetter((char)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var idString = scanIdentifier();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text = idString;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(Character.isDigit((char)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symbol = Symbol.intLiteral;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text   = scanIntegerLiteral();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switch((char)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'+'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Symbol.plus;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'-'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Symbol.minus;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'&lt;'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if 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r>
              <a:rPr lang="en-US" sz="175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new Token(symbol, position, text);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sz="2300" dirty="0"/>
              <a:t>Key constructor and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Position(int lineNumber,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scanIntegerLiteral()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clearScanBuffer();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scanBuffer.append((char)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(Character.isDigit((char)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scanBuffer.toString();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scanIdentifier()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Java’s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3663"/>
            <a:ext cx="850392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error(</a:t>
            </a:r>
            <a:r>
              <a:rPr lang="en-US" sz="1800" dirty="0" err="1">
                <a:latin typeface="Consolas" panose="020B0609020204030204" pitchFamily="49" charset="0"/>
              </a:rPr>
              <a:t>source.getCharPosition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error(Position </a:t>
            </a:r>
            <a:r>
              <a:rPr lang="en-US" sz="1800" dirty="0" err="1">
                <a:latin typeface="Consolas" panose="020B0609020204030204" pitchFamily="49" charset="0"/>
              </a:rPr>
              <a:t>position</a:t>
            </a:r>
            <a:r>
              <a:rPr lang="en-US" sz="1800" dirty="0">
                <a:latin typeface="Consolas" panose="020B0609020204030204" pitchFamily="49" charset="0"/>
              </a:rPr>
              <a:t>,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7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</a:t>
            </a:r>
            <a:r>
              <a:rPr lang="en-US" sz="1800" dirty="0" err="1">
                <a:latin typeface="Consolas" panose="020B0609020204030204" pitchFamily="49" charset="0"/>
              </a:rPr>
              <a:t>source.getChar</a:t>
            </a:r>
            <a:r>
              <a:rPr lang="en-US" sz="1800" dirty="0">
                <a:latin typeface="Consolas" panose="020B0609020204030204" pitchFamily="49" charset="0"/>
              </a:rPr>
              <a:t>()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 ? Symbol.EOF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   :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Java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 Character.isDigit((char) </a:t>
            </a:r>
            <a:r>
              <a:rPr lang="en-US" sz="1800" dirty="0" err="1">
                <a:latin typeface="Consolas" panose="020B0609020204030204" pitchFamily="49" charset="0"/>
              </a:rPr>
              <a:t>source.getChar</a:t>
            </a:r>
            <a:r>
              <a:rPr lang="en-US" sz="1800" dirty="0">
                <a:latin typeface="Consolas" panose="020B0609020204030204" pitchFamily="49" charset="0"/>
              </a:rPr>
              <a:t>()) 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"Check integer literal start for digit at position 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+ </a:t>
            </a:r>
            <a:r>
              <a:rPr lang="en-US" sz="1800" dirty="0" err="1">
                <a:latin typeface="Consolas" panose="020B0609020204030204" pitchFamily="49" charset="0"/>
              </a:rPr>
              <a:t>source.getCharPosition</a:t>
            </a:r>
            <a:r>
              <a:rPr lang="en-US" sz="1800" dirty="0">
                <a:latin typeface="Consolas" panose="020B0609020204030204" pitchFamily="49" charset="0"/>
              </a:rPr>
              <a:t>() + ".";</a:t>
            </a:r>
          </a:p>
          <a:p>
            <a:r>
              <a:rPr lang="en-US" dirty="0"/>
              <a:t>By default, Java assertions are disabled at runtime.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7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04212" cy="4935537"/>
          </a:xfrm>
        </p:spPr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new ErrorHandler();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 = new Source(reader);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scanner = new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84008-3DB7-420B-8A16-A09D54586693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printToken(Token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token.getPosition().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token.getPosition().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var symbol = token.getSymbol();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(token.getSymbol().toString()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(token.getText());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Char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Integer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31   token: Reserved Word -&gt;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41   token: Reserved Word -&gt;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51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Source(Reader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182880" tIns="45720" r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= new Source(reader);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out    = new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          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 c =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((char) c + "\t"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128D6-E553-B35E-50EC-B3484B457B45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“proc”,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enum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222272" y="5929226"/>
            <a:ext cx="2699457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4453</TotalTime>
  <Words>3338</Words>
  <Application>Microsoft Office PowerPoint</Application>
  <PresentationFormat>On-screen Show (4:3)</PresentationFormat>
  <Paragraphs>597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Methods</vt:lpstr>
      <vt:lpstr>Implementing Class Token</vt:lpstr>
      <vt:lpstr>Class ErrorHandler</vt:lpstr>
      <vt:lpstr>Using ErrorHandler for Parser Version 1</vt:lpstr>
      <vt:lpstr>Class TokenBuffer</vt:lpstr>
      <vt:lpstr>Class TokenBuffer (continued)</vt:lpstr>
      <vt:lpstr>Scanner (Lexical Analyzer)</vt:lpstr>
      <vt:lpstr>Classes Source and Scanner</vt:lpstr>
      <vt:lpstr>Key Constructor and Methods for class Scanner</vt:lpstr>
      <vt:lpstr>Key Constructor and Methods for class Scanner (continued)</vt:lpstr>
      <vt:lpstr>Key Constructor and Methods for class Scanner (continued)</vt:lpstr>
      <vt:lpstr>Description of Scanner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153</cp:revision>
  <cp:lastPrinted>2020-08-13T10:42:41Z</cp:lastPrinted>
  <dcterms:created xsi:type="dcterms:W3CDTF">2005-01-15T15:50:49Z</dcterms:created>
  <dcterms:modified xsi:type="dcterms:W3CDTF">2025-01-27T11:00:28Z</dcterms:modified>
</cp:coreProperties>
</file>