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40"/>
  </p:notesMasterIdLst>
  <p:handoutMasterIdLst>
    <p:handoutMasterId r:id="rId41"/>
  </p:handoutMasterIdLst>
  <p:sldIdLst>
    <p:sldId id="256" r:id="rId2"/>
    <p:sldId id="355" r:id="rId3"/>
    <p:sldId id="257" r:id="rId4"/>
    <p:sldId id="261" r:id="rId5"/>
    <p:sldId id="268" r:id="rId6"/>
    <p:sldId id="262" r:id="rId7"/>
    <p:sldId id="266" r:id="rId8"/>
    <p:sldId id="269" r:id="rId9"/>
    <p:sldId id="276" r:id="rId10"/>
    <p:sldId id="281" r:id="rId11"/>
    <p:sldId id="270" r:id="rId12"/>
    <p:sldId id="277" r:id="rId13"/>
    <p:sldId id="278" r:id="rId14"/>
    <p:sldId id="285" r:id="rId15"/>
    <p:sldId id="348" r:id="rId16"/>
    <p:sldId id="350" r:id="rId17"/>
    <p:sldId id="351" r:id="rId18"/>
    <p:sldId id="352" r:id="rId19"/>
    <p:sldId id="356" r:id="rId20"/>
    <p:sldId id="265" r:id="rId21"/>
    <p:sldId id="263" r:id="rId22"/>
    <p:sldId id="289" r:id="rId23"/>
    <p:sldId id="353" r:id="rId24"/>
    <p:sldId id="354" r:id="rId25"/>
    <p:sldId id="275" r:id="rId26"/>
    <p:sldId id="279" r:id="rId27"/>
    <p:sldId id="271" r:id="rId28"/>
    <p:sldId id="273" r:id="rId29"/>
    <p:sldId id="357" r:id="rId30"/>
    <p:sldId id="272" r:id="rId31"/>
    <p:sldId id="274" r:id="rId32"/>
    <p:sldId id="286" r:id="rId33"/>
    <p:sldId id="358" r:id="rId34"/>
    <p:sldId id="287" r:id="rId35"/>
    <p:sldId id="359" r:id="rId36"/>
    <p:sldId id="282" r:id="rId37"/>
    <p:sldId id="284" r:id="rId38"/>
    <p:sldId id="290" r:id="rId39"/>
  </p:sldIdLst>
  <p:sldSz cx="9144000" cy="6858000" type="screen4x3"/>
  <p:notesSz cx="7315200" cy="96012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5" userDrawn="1">
          <p15:clr>
            <a:srgbClr val="A4A3A4"/>
          </p15:clr>
        </p15:guide>
        <p15:guide id="2" pos="2305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87" autoAdjust="0"/>
    <p:restoredTop sz="90929"/>
  </p:normalViewPr>
  <p:slideViewPr>
    <p:cSldViewPr>
      <p:cViewPr varScale="1">
        <p:scale>
          <a:sx n="71" d="100"/>
          <a:sy n="71" d="100"/>
        </p:scale>
        <p:origin x="1042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462"/>
    </p:cViewPr>
  </p:sorterViewPr>
  <p:notesViewPr>
    <p:cSldViewPr>
      <p:cViewPr varScale="1">
        <p:scale>
          <a:sx n="56" d="100"/>
          <a:sy n="56" d="100"/>
        </p:scale>
        <p:origin x="2179" y="24"/>
      </p:cViewPr>
      <p:guideLst>
        <p:guide orient="horz" pos="3025"/>
        <p:guide pos="2305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4145281" y="0"/>
            <a:ext cx="3169920" cy="479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7" tIns="48311" rIns="96617" bIns="48311" numCol="1" anchor="t" anchorCtr="0" compatLnSpc="1">
            <a:prstTxWarp prst="textNoShape">
              <a:avLst/>
            </a:prstTxWarp>
          </a:bodyPr>
          <a:lstStyle>
            <a:lvl1pPr algn="r" defTabSz="966231">
              <a:defRPr sz="1200"/>
            </a:lvl1pPr>
          </a:lstStyle>
          <a:p>
            <a:pPr>
              <a:defRPr/>
            </a:pPr>
            <a:r>
              <a:rPr lang="en-US" dirty="0">
                <a:latin typeface="+mn-lt"/>
              </a:rPr>
              <a:t>Lexical Analysis</a:t>
            </a:r>
          </a:p>
        </p:txBody>
      </p:sp>
      <p:sp>
        <p:nvSpPr>
          <p:cNvPr id="327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5281" y="9121391"/>
            <a:ext cx="3169920" cy="479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7" tIns="48311" rIns="96617" bIns="48311" numCol="1" anchor="b" anchorCtr="0" compatLnSpc="1">
            <a:prstTxWarp prst="textNoShape">
              <a:avLst/>
            </a:prstTxWarp>
          </a:bodyPr>
          <a:lstStyle>
            <a:lvl1pPr algn="r" defTabSz="966231">
              <a:defRPr sz="1200"/>
            </a:lvl1pPr>
          </a:lstStyle>
          <a:p>
            <a:pPr>
              <a:defRPr/>
            </a:pPr>
            <a:r>
              <a:rPr lang="en-US">
                <a:latin typeface="+mn-lt"/>
              </a:rPr>
              <a:t>5-</a:t>
            </a:r>
            <a:fld id="{DCACF098-5A80-4312-876C-D73E621E1E63}" type="slidenum">
              <a:rPr lang="en-US">
                <a:latin typeface="+mn-lt"/>
              </a:rPr>
              <a:pPr>
                <a:defRPr/>
              </a:pPr>
              <a:t>‹#›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145366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169920" cy="479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7" tIns="48311" rIns="96617" bIns="48311" numCol="1" anchor="t" anchorCtr="0" compatLnSpc="1">
            <a:prstTxWarp prst="textNoShape">
              <a:avLst/>
            </a:prstTxWarp>
          </a:bodyPr>
          <a:lstStyle>
            <a:lvl1pPr algn="l" defTabSz="966231">
              <a:defRPr sz="1200"/>
            </a:lvl1pPr>
          </a:lstStyle>
          <a:p>
            <a:pPr>
              <a:defRPr/>
            </a:pPr>
            <a:r>
              <a:rPr lang="en-US"/>
              <a:t>Scanning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5281" y="0"/>
            <a:ext cx="3169920" cy="479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7" tIns="48311" rIns="96617" bIns="48311" numCol="1" anchor="t" anchorCtr="0" compatLnSpc="1">
            <a:prstTxWarp prst="textNoShape">
              <a:avLst/>
            </a:prstTxWarp>
          </a:bodyPr>
          <a:lstStyle>
            <a:lvl1pPr algn="r" defTabSz="96623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19138"/>
            <a:ext cx="4802188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5361" y="4560698"/>
            <a:ext cx="5364480" cy="43199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7" tIns="48311" rIns="96617" bIns="4831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48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121391"/>
            <a:ext cx="3169920" cy="479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7" tIns="48311" rIns="96617" bIns="48311" numCol="1" anchor="b" anchorCtr="0" compatLnSpc="1">
            <a:prstTxWarp prst="textNoShape">
              <a:avLst/>
            </a:prstTxWarp>
          </a:bodyPr>
          <a:lstStyle>
            <a:lvl1pPr algn="l" defTabSz="96623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5281" y="9121391"/>
            <a:ext cx="3169920" cy="479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7" tIns="48311" rIns="96617" bIns="48311" numCol="1" anchor="b" anchorCtr="0" compatLnSpc="1">
            <a:prstTxWarp prst="textNoShape">
              <a:avLst/>
            </a:prstTxWarp>
          </a:bodyPr>
          <a:lstStyle>
            <a:lvl1pPr algn="r" defTabSz="966231">
              <a:defRPr sz="1200"/>
            </a:lvl1pPr>
          </a:lstStyle>
          <a:p>
            <a:pPr>
              <a:defRPr/>
            </a:pPr>
            <a:fld id="{F3843D4D-8BB7-4938-A446-00ECBEA887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164252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2355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24B482-A27D-4855-A302-895DBB519E43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23556" name="Rectangle 2050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7" name="Rectangle 2051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1507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3796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33797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C5B4D8F-0626-4FD9-A251-8AE57495EED6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4908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482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3482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9004EA-C74B-44D9-BB38-6BE4B2490792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166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584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3584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758255-96C0-409F-A5A2-FAE10D8D9161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7325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970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2970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1AF7180-393F-43A0-978F-386C59E3746A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4078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072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3072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2C7EF5-5BAF-4257-970F-389CBB5E194E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5344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686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3686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EC848CE-8D68-46C1-94DF-B6DF3FF95FF1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1870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686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3686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EC848CE-8D68-46C1-94DF-B6DF3FF95FF1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7062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686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3686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EC848CE-8D68-46C1-94DF-B6DF3FF95FF1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9442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789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3789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B4BA105-AEC0-4BDB-BC83-8797F72A793E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6948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789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3789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B4BA105-AEC0-4BDB-BC83-8797F72A793E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3505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458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2458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A444B11-FC6C-45F2-9B8E-5E818C90EA6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74351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8916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38917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86D725A-01D5-42AB-BC03-5D937D7E84D9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54087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994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3994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BEC7B7-3051-46DE-B65F-14559F37F697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18996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994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3994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BEC7B7-3051-46DE-B65F-14559F37F697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63817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4096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4096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020C54-0A49-47EA-8799-98EC90541614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47023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4198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4198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730DEA8-E5D5-4CB5-8183-8CBBD7DAFE81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62074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765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2765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059B8F-AD7F-49BB-BECA-757C7F2D9C29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29911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765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2765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059B8F-AD7F-49BB-BECA-757C7F2D9C29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54515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8676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28677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B4928A7-63AE-4B5F-8711-1AFED162C30A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7123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560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2560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F4600C-41A2-44DF-A9EB-6151CC31F9A5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4526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662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2662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D7FB5F-D990-4087-B2E4-7421CB3ABDA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1212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765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2765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059B8F-AD7F-49BB-BECA-757C7F2D9C2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2530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28676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28677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B4928A7-63AE-4B5F-8711-1AFED162C30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1348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174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3174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E27B32E-DB87-40E3-94D8-BC3C7A7B717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4674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277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3277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7985C4-4878-4C54-AAD7-4F1EF4088E5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5215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277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Scanning</a:t>
            </a:r>
          </a:p>
        </p:txBody>
      </p:sp>
      <p:sp>
        <p:nvSpPr>
          <p:cNvPr id="3277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7985C4-4878-4C54-AAD7-4F1EF4088E51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451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029"/>
          <p:cNvSpPr>
            <a:spLocks noChangeShapeType="1"/>
          </p:cNvSpPr>
          <p:nvPr/>
        </p:nvSpPr>
        <p:spPr bwMode="auto">
          <a:xfrm>
            <a:off x="731838" y="6400800"/>
            <a:ext cx="7678737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1922" name="Rectangle 1026"/>
          <p:cNvSpPr>
            <a:spLocks noGrp="1" noChangeArrowheads="1"/>
          </p:cNvSpPr>
          <p:nvPr>
            <p:ph type="ctrTitle" sz="quarter"/>
          </p:nvPr>
        </p:nvSpPr>
        <p:spPr>
          <a:xfrm>
            <a:off x="687388" y="1600200"/>
            <a:ext cx="7772400" cy="1371600"/>
          </a:xfrm>
          <a:ln w="25400">
            <a:solidFill>
              <a:srgbClr val="800000"/>
            </a:solidFill>
            <a:headEnd type="none" w="sm" len="sm"/>
            <a:tailEnd type="none" w="sm" len="sm"/>
          </a:ln>
        </p:spPr>
        <p:txBody>
          <a:bodyPr wrap="none" lIns="91440" tIns="45720" rIns="91440" bIns="45720"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1923" name="Rectangle 102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7388" y="3276600"/>
            <a:ext cx="7772400" cy="2819400"/>
          </a:xfrm>
        </p:spPr>
        <p:txBody>
          <a:bodyPr/>
          <a:lstStyle>
            <a:lvl1pPr marL="0" indent="0">
              <a:buFontTx/>
              <a:buNone/>
              <a:defRPr sz="2800"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38E676B1-CD50-40D4-9714-99979262EE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10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Rectangle 410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F24FBFC6-354B-48EC-90A0-2DE180DF9E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1363663"/>
            <a:ext cx="4037012" cy="49355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63663"/>
            <a:ext cx="4037013" cy="49355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10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6" name="Rectangle 410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14F29CB2-81EB-4FF6-8434-40F9E01C29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10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8" name="Rectangle 410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86BA5709-E90A-4811-9B2C-C6D6FC3090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410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4" name="Rectangle 410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10CCEA7D-F72C-4CE4-BD5F-87C7038E52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100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3" name="Rectangle 410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33CED999-52EF-4D62-9E6A-ED6BBFC7E0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4098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138113"/>
            <a:ext cx="7315200" cy="1004887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409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363663"/>
            <a:ext cx="8226425" cy="4935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0900" name="Rectangle 410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85800" y="6477000"/>
            <a:ext cx="2741613" cy="2746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50000"/>
              </a:spcBef>
              <a:defRPr sz="1200"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80901" name="Rectangle 410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78600" y="6477000"/>
            <a:ext cx="1828800" cy="2746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200"/>
            </a:lvl1pPr>
          </a:lstStyle>
          <a:p>
            <a:pPr>
              <a:defRPr/>
            </a:pPr>
            <a:r>
              <a:rPr lang="en-US"/>
              <a:t>Slide </a:t>
            </a:r>
            <a:fld id="{29F16DD5-ADB0-44FD-B5CF-83BD6C7571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0902" name="Line 4102"/>
          <p:cNvSpPr>
            <a:spLocks noChangeShapeType="1"/>
          </p:cNvSpPr>
          <p:nvPr/>
        </p:nvSpPr>
        <p:spPr bwMode="auto">
          <a:xfrm>
            <a:off x="731838" y="6400800"/>
            <a:ext cx="7678737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0903" name="Line 4103"/>
          <p:cNvSpPr>
            <a:spLocks noChangeShapeType="1"/>
          </p:cNvSpPr>
          <p:nvPr/>
        </p:nvSpPr>
        <p:spPr bwMode="auto">
          <a:xfrm>
            <a:off x="914400" y="1209675"/>
            <a:ext cx="7313613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76" r:id="rId2"/>
    <p:sldLayoutId id="2147483678" r:id="rId3"/>
    <p:sldLayoutId id="2147483679" r:id="rId4"/>
    <p:sldLayoutId id="2147483680" r:id="rId5"/>
    <p:sldLayoutId id="2147483681" r:id="rId6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50000"/>
        </a:spcBef>
        <a:spcAft>
          <a:spcPct val="0"/>
        </a:spcAft>
        <a:buSzPct val="125000"/>
        <a:buChar char="•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28"/>
          <p:cNvSpPr>
            <a:spLocks noGrp="1" noChangeArrowheads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3075" name="Rectangle 1030"/>
          <p:cNvSpPr>
            <a:spLocks noGrp="1" noChangeArrowheads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F8E85DE8-C46C-440B-A514-446833F32909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Lexical Analysis</a:t>
            </a:r>
            <a:br>
              <a:rPr lang="en-US" dirty="0"/>
            </a:br>
            <a:r>
              <a:rPr lang="en-US" sz="3000" dirty="0"/>
              <a:t>(a.k.a. Scanning)</a:t>
            </a: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229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4CF7CFEA-5ECC-4F38-BB82-67344E0A8741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Enum</a:t>
            </a:r>
            <a:r>
              <a:rPr lang="en-US" dirty="0"/>
              <a:t> Class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Symbol</a:t>
            </a:r>
            <a:br>
              <a:rPr lang="en-US" dirty="0">
                <a:cs typeface="Consolas" pitchFamily="49" charset="0"/>
              </a:rPr>
            </a:br>
            <a:r>
              <a:rPr lang="en-US" sz="2400" dirty="0">
                <a:cs typeface="Consolas" pitchFamily="49" charset="0"/>
              </a:rPr>
              <a:t>(continued)</a:t>
            </a:r>
            <a:endParaRPr lang="en-US" sz="2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2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8" y="1363663"/>
            <a:ext cx="8226425" cy="4935537"/>
          </a:xfrm>
        </p:spPr>
        <p:txBody>
          <a:bodyPr lIns="182880" tIns="91440"/>
          <a:lstStyle/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...</a:t>
            </a:r>
          </a:p>
          <a:p>
            <a:pPr marL="91440" indent="0">
              <a:spcBef>
                <a:spcPts val="12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// literal values and identifier symbols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</a:t>
            </a:r>
            <a:r>
              <a:rPr lang="en-US" sz="1800" dirty="0" err="1">
                <a:latin typeface="Consolas" pitchFamily="49" charset="0"/>
              </a:rPr>
              <a:t>intLiteral</a:t>
            </a:r>
            <a:r>
              <a:rPr lang="en-US" sz="1800" dirty="0">
                <a:latin typeface="Consolas" pitchFamily="49" charset="0"/>
              </a:rPr>
              <a:t>("Integer Literal"),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</a:t>
            </a:r>
            <a:r>
              <a:rPr lang="en-US" sz="1800" dirty="0" err="1">
                <a:latin typeface="Consolas" pitchFamily="49" charset="0"/>
              </a:rPr>
              <a:t>charLiteral</a:t>
            </a:r>
            <a:r>
              <a:rPr lang="en-US" sz="1800" dirty="0">
                <a:latin typeface="Consolas" pitchFamily="49" charset="0"/>
              </a:rPr>
              <a:t>("Char Literal"),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</a:t>
            </a:r>
            <a:r>
              <a:rPr lang="en-US" sz="1800" dirty="0" err="1">
                <a:latin typeface="Consolas" pitchFamily="49" charset="0"/>
              </a:rPr>
              <a:t>stringLiteral</a:t>
            </a:r>
            <a:r>
              <a:rPr lang="en-US" sz="1800" dirty="0">
                <a:latin typeface="Consolas" pitchFamily="49" charset="0"/>
              </a:rPr>
              <a:t>("String Literal"),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identifier("Identifier"),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// special scanning symbols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EOF("End-of-File"),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unknown("Unknown");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91440" indent="0">
              <a:spcBef>
                <a:spcPts val="6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...   // constructor and helper methods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}</a:t>
            </a:r>
          </a:p>
        </p:txBody>
      </p:sp>
      <p:sp>
        <p:nvSpPr>
          <p:cNvPr id="12294" name="Rectangle 4"/>
          <p:cNvSpPr>
            <a:spLocks noChangeArrowheads="1"/>
          </p:cNvSpPr>
          <p:nvPr/>
        </p:nvSpPr>
        <p:spPr bwMode="auto">
          <a:xfrm>
            <a:off x="2854382" y="5512071"/>
            <a:ext cx="3435236" cy="43152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>
            <a:spAutoFit/>
          </a:bodyPr>
          <a:lstStyle/>
          <a:p>
            <a:r>
              <a:rPr lang="en-US" sz="2200"/>
              <a:t>See source file for details.</a:t>
            </a:r>
          </a:p>
        </p:txBody>
      </p:sp>
    </p:spTree>
    <p:extLst>
      <p:ext uri="{BB962C8B-B14F-4D97-AF65-F5344CB8AC3E}">
        <p14:creationId xmlns:p14="http://schemas.microsoft.com/office/powerpoint/2010/main" val="14051811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331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3B7A88D5-9A1A-4221-97DF-9E8B876D4B08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</a:t>
            </a:r>
          </a:p>
        </p:txBody>
      </p:sp>
      <p:sp>
        <p:nvSpPr>
          <p:cNvPr id="1331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term </a:t>
            </a:r>
            <a:r>
              <a:rPr lang="en-US" b="1" dirty="0"/>
              <a:t>token</a:t>
            </a:r>
            <a:r>
              <a:rPr lang="en-US" dirty="0"/>
              <a:t> will be used to refer to a symbol together with additional information including</a:t>
            </a:r>
          </a:p>
          <a:p>
            <a:pPr lvl="1"/>
            <a:r>
              <a:rPr lang="en-US" dirty="0"/>
              <a:t>the position (line number and character number) of the symbol in the source file</a:t>
            </a:r>
          </a:p>
          <a:p>
            <a:pPr lvl="1"/>
            <a:r>
              <a:rPr lang="en-US" dirty="0"/>
              <a:t>the text associated with the symbol</a:t>
            </a:r>
          </a:p>
          <a:p>
            <a:r>
              <a:rPr lang="en-US" dirty="0"/>
              <a:t>The additional information provided by a token is used for error reporting, constraint analysis, and code generation, but it is not used to determine if the program is syntactically correct.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433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8E86C77E-FD4B-49A1-8E3F-F44CE94B3346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Examples: Text Associated with Symbols</a:t>
            </a:r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8" y="1363663"/>
            <a:ext cx="8226425" cy="4935537"/>
          </a:xfrm>
        </p:spPr>
        <p:txBody>
          <a:bodyPr/>
          <a:lstStyle/>
          <a:p>
            <a:r>
              <a:rPr lang="en-US" dirty="0"/>
              <a:t>“</a:t>
            </a:r>
            <a:r>
              <a:rPr lang="en-US" dirty="0">
                <a:latin typeface="Consolas" panose="020B0609020204030204" pitchFamily="49" charset="0"/>
              </a:rPr>
              <a:t>average</a:t>
            </a:r>
            <a:r>
              <a:rPr lang="en-US" dirty="0"/>
              <a:t>” for an identifier</a:t>
            </a:r>
          </a:p>
          <a:p>
            <a:r>
              <a:rPr lang="en-US" dirty="0"/>
              <a:t>“</a:t>
            </a:r>
            <a:r>
              <a:rPr lang="en-US" dirty="0">
                <a:latin typeface="Consolas" panose="020B0609020204030204" pitchFamily="49" charset="0"/>
              </a:rPr>
              <a:t>100</a:t>
            </a:r>
            <a:r>
              <a:rPr lang="en-US" dirty="0"/>
              <a:t>” for an integer literal</a:t>
            </a:r>
          </a:p>
          <a:p>
            <a:r>
              <a:rPr lang="en-US" dirty="0"/>
              <a:t>“"</a:t>
            </a:r>
            <a:r>
              <a:rPr lang="en-US" dirty="0">
                <a:latin typeface="Consolas" panose="020B0609020204030204" pitchFamily="49" charset="0"/>
              </a:rPr>
              <a:t>Hello, </a:t>
            </a:r>
            <a:r>
              <a:rPr lang="en-US">
                <a:latin typeface="Consolas" panose="020B0609020204030204" pitchFamily="49" charset="0"/>
              </a:rPr>
              <a:t>world.</a:t>
            </a:r>
            <a:r>
              <a:rPr lang="en-US"/>
              <a:t>"” </a:t>
            </a:r>
            <a:r>
              <a:rPr lang="en-US" dirty="0"/>
              <a:t>for a string literal</a:t>
            </a:r>
          </a:p>
          <a:p>
            <a:r>
              <a:rPr lang="en-US" dirty="0"/>
              <a:t>“</a:t>
            </a:r>
            <a:r>
              <a:rPr lang="en-US" dirty="0">
                <a:latin typeface="Consolas" panose="020B0609020204030204" pitchFamily="49" charset="0"/>
              </a:rPr>
              <a:t>while</a:t>
            </a:r>
            <a:r>
              <a:rPr lang="en-US" dirty="0"/>
              <a:t>” for  the reserved word “</a:t>
            </a:r>
            <a:r>
              <a:rPr lang="en-US" dirty="0">
                <a:latin typeface="Consolas" panose="020B0609020204030204" pitchFamily="49" charset="0"/>
              </a:rPr>
              <a:t>while</a:t>
            </a:r>
            <a:r>
              <a:rPr lang="en-US" dirty="0"/>
              <a:t>”</a:t>
            </a:r>
          </a:p>
          <a:p>
            <a:r>
              <a:rPr lang="en-US" dirty="0"/>
              <a:t>“</a:t>
            </a:r>
            <a:r>
              <a:rPr lang="en-US" dirty="0">
                <a:latin typeface="Consolas" panose="020B0609020204030204" pitchFamily="49" charset="0"/>
              </a:rPr>
              <a:t>&lt;=</a:t>
            </a:r>
            <a:r>
              <a:rPr lang="en-US" dirty="0"/>
              <a:t>” for the operator “</a:t>
            </a:r>
            <a:r>
              <a:rPr lang="en-US" dirty="0">
                <a:latin typeface="Consolas" panose="020B0609020204030204" pitchFamily="49" charset="0"/>
              </a:rPr>
              <a:t>&lt;=</a:t>
            </a:r>
            <a:r>
              <a:rPr lang="en-US" dirty="0"/>
              <a:t>”</a:t>
            </a:r>
          </a:p>
        </p:txBody>
      </p:sp>
      <p:sp>
        <p:nvSpPr>
          <p:cNvPr id="14342" name="Rectangle 4"/>
          <p:cNvSpPr>
            <a:spLocks noChangeArrowheads="1"/>
          </p:cNvSpPr>
          <p:nvPr/>
        </p:nvSpPr>
        <p:spPr bwMode="auto">
          <a:xfrm>
            <a:off x="842614" y="4277833"/>
            <a:ext cx="7458773" cy="157030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>
            <a:spAutoFit/>
          </a:bodyPr>
          <a:lstStyle/>
          <a:p>
            <a:pPr algn="l"/>
            <a:r>
              <a:rPr lang="en-US" dirty="0"/>
              <a:t>The text associated with a symbol is most meaningful</a:t>
            </a:r>
          </a:p>
          <a:p>
            <a:pPr algn="l"/>
            <a:r>
              <a:rPr lang="en-US" dirty="0"/>
              <a:t>for identifiers, integer literals, character literals, and</a:t>
            </a:r>
          </a:p>
          <a:p>
            <a:pPr algn="l"/>
            <a:r>
              <a:rPr lang="en-US" dirty="0"/>
              <a:t>string literals since, in all other cases, the text can be</a:t>
            </a:r>
          </a:p>
          <a:p>
            <a:pPr algn="l"/>
            <a:r>
              <a:rPr lang="en-US" dirty="0"/>
              <a:t>inferred directly from the symbol itself.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536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1A13AC9A-550A-47E1-8DE7-5E476B6289FA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Token</a:t>
            </a:r>
            <a:r>
              <a:rPr lang="en-US" dirty="0"/>
              <a:t>: Key Methods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182880" tIns="91440"/>
          <a:lstStyle/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/**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Returns the token's symbol.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*/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public Symbol </a:t>
            </a:r>
            <a:r>
              <a:rPr lang="en-US" sz="1800" dirty="0" err="1">
                <a:latin typeface="Consolas" pitchFamily="49" charset="0"/>
              </a:rPr>
              <a:t>getSymbol</a:t>
            </a:r>
            <a:r>
              <a:rPr lang="en-US" sz="1800" dirty="0">
                <a:latin typeface="Consolas" pitchFamily="49" charset="0"/>
              </a:rPr>
              <a:t>()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/**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Returns the token's position within the source file.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*/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public Position </a:t>
            </a:r>
            <a:r>
              <a:rPr lang="en-US" sz="1800" dirty="0" err="1">
                <a:latin typeface="Consolas" pitchFamily="49" charset="0"/>
              </a:rPr>
              <a:t>getPosition</a:t>
            </a:r>
            <a:r>
              <a:rPr lang="en-US" sz="1800" dirty="0">
                <a:latin typeface="Consolas" pitchFamily="49" charset="0"/>
              </a:rPr>
              <a:t>()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/**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Returns the string representation for the token.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*/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public String </a:t>
            </a:r>
            <a:r>
              <a:rPr lang="en-US" sz="1800" dirty="0" err="1">
                <a:latin typeface="Consolas" pitchFamily="49" charset="0"/>
              </a:rPr>
              <a:t>getText</a:t>
            </a:r>
            <a:r>
              <a:rPr lang="en-US" sz="1800" dirty="0">
                <a:latin typeface="Consolas" pitchFamily="49" charset="0"/>
              </a:rPr>
              <a:t>()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Class </a:t>
            </a:r>
            <a:r>
              <a:rPr lang="en-US" dirty="0">
                <a:latin typeface="Consolas" panose="020B0609020204030204" pitchFamily="49" charset="0"/>
              </a:rPr>
              <a:t>Token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788" y="1363663"/>
            <a:ext cx="8226425" cy="493553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Class </a:t>
            </a:r>
            <a:r>
              <a:rPr lang="en-US" dirty="0">
                <a:latin typeface="Consolas" panose="020B0609020204030204" pitchFamily="49" charset="0"/>
              </a:rPr>
              <a:t>Token</a:t>
            </a:r>
            <a:r>
              <a:rPr lang="en-US" dirty="0"/>
              <a:t> is implemented in two separate classes.</a:t>
            </a:r>
          </a:p>
          <a:p>
            <a:r>
              <a:rPr lang="en-US" dirty="0"/>
              <a:t>An abstract, generic class that can be instantiated with any </a:t>
            </a:r>
            <a:r>
              <a:rPr lang="en-US" dirty="0">
                <a:latin typeface="Consolas" panose="020B0609020204030204" pitchFamily="49" charset="0"/>
              </a:rPr>
              <a:t>Symbol</a:t>
            </a:r>
            <a:r>
              <a:rPr lang="en-US" dirty="0"/>
              <a:t> enum class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public abstract class AbstractToken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&lt;Symbol extends Enum&lt;Symbol&gt;&gt;</a:t>
            </a:r>
          </a:p>
          <a:p>
            <a:r>
              <a:rPr lang="en-US" dirty="0"/>
              <a:t>A concrete class that instantiates the generic class using the </a:t>
            </a:r>
            <a:r>
              <a:rPr lang="en-US" dirty="0">
                <a:latin typeface="Consolas" panose="020B0609020204030204" pitchFamily="49" charset="0"/>
              </a:rPr>
              <a:t>Symbol</a:t>
            </a:r>
            <a:r>
              <a:rPr lang="en-US" dirty="0"/>
              <a:t> enum class for CPRL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public class Token extends AbstractToken&lt;Symbol&gt;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F24FBFC6-354B-48EC-90A0-2DE180DF9EE2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320149" y="4953000"/>
            <a:ext cx="650370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Class </a:t>
            </a:r>
            <a:r>
              <a:rPr lang="en-US" dirty="0">
                <a:latin typeface="Consolas" panose="020B0609020204030204" pitchFamily="49" charset="0"/>
              </a:rPr>
              <a:t>AbstractToken</a:t>
            </a:r>
            <a:r>
              <a:rPr lang="en-US" dirty="0"/>
              <a:t> is reusable on compiler</a:t>
            </a:r>
          </a:p>
          <a:p>
            <a:pPr algn="l"/>
            <a:r>
              <a:rPr lang="en-US" dirty="0"/>
              <a:t>projects other than a compiler for CPRL.</a:t>
            </a:r>
          </a:p>
        </p:txBody>
      </p:sp>
    </p:spTree>
    <p:extLst>
      <p:ext uri="{BB962C8B-B14F-4D97-AF65-F5344CB8AC3E}">
        <p14:creationId xmlns:p14="http://schemas.microsoft.com/office/powerpoint/2010/main" val="25447552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 err="1">
                <a:latin typeface="Consolas" panose="020B0609020204030204" pitchFamily="49" charset="0"/>
              </a:rPr>
              <a:t>ErrorHandler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for consistency in error reporting.</a:t>
            </a:r>
          </a:p>
          <a:p>
            <a:r>
              <a:rPr lang="en-US" dirty="0"/>
              <a:t>Key methods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/**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* Returns true if errors have been reported by the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* error handler.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*/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public </a:t>
            </a:r>
            <a:r>
              <a:rPr lang="en-US" sz="1800" dirty="0" err="1">
                <a:latin typeface="Consolas" panose="020B0609020204030204" pitchFamily="49" charset="0"/>
              </a:rPr>
              <a:t>boolean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errorsExist</a:t>
            </a:r>
            <a:r>
              <a:rPr lang="en-US" sz="1800" dirty="0">
                <a:latin typeface="Consolas" panose="020B0609020204030204" pitchFamily="49" charset="0"/>
              </a:rPr>
              <a:t>()</a:t>
            </a:r>
          </a:p>
          <a:p>
            <a:pPr marL="457200" lvl="1" indent="0">
              <a:spcBef>
                <a:spcPts val="20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/**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* Reports the error.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* @throws </a:t>
            </a:r>
            <a:r>
              <a:rPr lang="en-US" sz="1800" dirty="0" err="1">
                <a:latin typeface="Consolas" panose="020B0609020204030204" pitchFamily="49" charset="0"/>
              </a:rPr>
              <a:t>FatalException</a:t>
            </a:r>
            <a:r>
              <a:rPr lang="en-US" sz="1800" dirty="0">
                <a:latin typeface="Consolas" panose="020B0609020204030204" pitchFamily="49" charset="0"/>
              </a:rPr>
              <a:t> if the number of errors exceeds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*                        the maximum.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*/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public void </a:t>
            </a:r>
            <a:r>
              <a:rPr lang="en-US" sz="1800" dirty="0" err="1">
                <a:latin typeface="Consolas" panose="020B0609020204030204" pitchFamily="49" charset="0"/>
              </a:rPr>
              <a:t>reportError</a:t>
            </a:r>
            <a:r>
              <a:rPr lang="en-US" sz="1800" dirty="0">
                <a:latin typeface="Consolas" panose="020B0609020204030204" pitchFamily="49" charset="0"/>
              </a:rPr>
              <a:t>(CompilerException e)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0F05040F-3DD5-4422-8E21-6095A5B4132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815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>
                <a:latin typeface="Consolas" panose="020B0609020204030204" pitchFamily="49" charset="0"/>
              </a:rPr>
              <a:t>ErrorHandler</a:t>
            </a:r>
            <a:r>
              <a:rPr lang="en-US" dirty="0"/>
              <a:t> for Parser Version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Version 1 of the parser does not implement error recovery.  When an error is encountered, the parser will print an error message and then exit.</a:t>
            </a:r>
          </a:p>
          <a:p>
            <a:r>
              <a:rPr lang="en-US" dirty="0"/>
              <a:t>Version 2 of the parser (Chapter 7) implements error recovery, whereby the parser will attempt to discover and report multiple errors within a single source program.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0F05040F-3DD5-4422-8E21-6095A5B4132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1442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58AF6-A719-DA81-B048-0FF73A8FA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 err="1">
                <a:latin typeface="Consolas" panose="020B0609020204030204" pitchFamily="49" charset="0"/>
              </a:rPr>
              <a:t>TokenBuffer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370D7-1ADC-576C-B84A-5E2D5BD571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>
                <a:latin typeface="Consolas" panose="020B0609020204030204" pitchFamily="49" charset="0"/>
              </a:rPr>
              <a:t>Scanner</a:t>
            </a:r>
            <a:r>
              <a:rPr lang="en-US" dirty="0"/>
              <a:t> creates the tokens for the parser, but occasionally the parser needs to see several tokens into the future.</a:t>
            </a:r>
          </a:p>
          <a:p>
            <a:r>
              <a:rPr lang="en-US" dirty="0"/>
              <a:t>We accomplish this by storing the tokens in a bounded circular buffer.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F9A7FC-52C5-C0FF-EE6A-6720F2029E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0C5460-BEA7-0AE4-5867-AD9504B8ADA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F24FBFC6-354B-48EC-90A0-2DE180DF9EE2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2577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58AF6-A719-DA81-B048-0FF73A8FA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 err="1">
                <a:latin typeface="Consolas" panose="020B0609020204030204" pitchFamily="49" charset="0"/>
              </a:rPr>
              <a:t>TokenBuffer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sz="2400" dirty="0">
                <a:latin typeface="+mn-lt"/>
              </a:rPr>
              <a:t>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370D7-1ADC-576C-B84A-5E2D5BD571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Constructor and key methods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/**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* Construct buffer with the specified capacity.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*/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public </a:t>
            </a:r>
            <a:r>
              <a:rPr lang="en-US" sz="1800" dirty="0" err="1">
                <a:latin typeface="Consolas" panose="020B0609020204030204" pitchFamily="49" charset="0"/>
              </a:rPr>
              <a:t>TokenBuffer</a:t>
            </a:r>
            <a:r>
              <a:rPr lang="en-US" sz="1800" dirty="0">
                <a:latin typeface="Consolas" panose="020B0609020204030204" pitchFamily="49" charset="0"/>
              </a:rPr>
              <a:t>(int capacity)</a:t>
            </a:r>
          </a:p>
          <a:p>
            <a:pPr marL="457200" lvl="1" indent="0">
              <a:spcBef>
                <a:spcPts val="20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/**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* Return the token at index </a:t>
            </a:r>
            <a:r>
              <a:rPr lang="en-US" sz="1800" dirty="0" err="1">
                <a:latin typeface="Consolas" panose="020B0609020204030204" pitchFamily="49" charset="0"/>
              </a:rPr>
              <a:t>i.</a:t>
            </a:r>
            <a:r>
              <a:rPr lang="en-US" sz="1800" dirty="0">
                <a:latin typeface="Consolas" panose="020B0609020204030204" pitchFamily="49" charset="0"/>
              </a:rPr>
              <a:t>  Does not remove the token.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*/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Token get(int i)</a:t>
            </a:r>
          </a:p>
          <a:p>
            <a:pPr marL="457200" lvl="1" indent="0">
              <a:spcBef>
                <a:spcPts val="20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/**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* Add a token to the buffer.  Overwrites if buffer is full.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*/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void add(Token token)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F9A7FC-52C5-C0FF-EE6A-6720F2029E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0C5460-BEA7-0AE4-5867-AD9504B8ADA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F24FBFC6-354B-48EC-90A0-2DE180DF9EE2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2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Scanner</a:t>
            </a:r>
            <a:br>
              <a:rPr lang="en-US" dirty="0"/>
            </a:br>
            <a:r>
              <a:rPr lang="en-US" sz="2400" dirty="0"/>
              <a:t>(Lexical Analyzer)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>
                <a:latin typeface="Consolas" panose="020B0609020204030204" pitchFamily="49" charset="0"/>
              </a:rPr>
              <a:t>Scanner</a:t>
            </a:r>
            <a:r>
              <a:rPr lang="en-US" dirty="0"/>
              <a:t> is essentially a type of iterator that steps through the tokens in a source file one token at a time.</a:t>
            </a:r>
          </a:p>
          <a:p>
            <a:pPr lvl="1"/>
            <a:r>
              <a:rPr lang="en-US" dirty="0"/>
              <a:t>Consumes characters from the source code file as it constructs the tokens.</a:t>
            </a:r>
          </a:p>
          <a:p>
            <a:pPr lvl="1"/>
            <a:r>
              <a:rPr lang="en-US" dirty="0"/>
              <a:t>Removes extraneous white space and comments.</a:t>
            </a:r>
          </a:p>
          <a:p>
            <a:pPr lvl="1"/>
            <a:r>
              <a:rPr lang="en-US" dirty="0"/>
              <a:t>Reports any errors.</a:t>
            </a:r>
          </a:p>
          <a:p>
            <a:pPr lvl="1"/>
            <a:r>
              <a:rPr lang="en-US" dirty="0"/>
              <a:t>Gets individual characters from class Source as input.</a:t>
            </a:r>
          </a:p>
          <a:p>
            <a:pPr lvl="1"/>
            <a:r>
              <a:rPr lang="en-US" dirty="0"/>
              <a:t>Produces tokens (to be consumed by the parser) as output.</a:t>
            </a:r>
          </a:p>
          <a:p>
            <a:r>
              <a:rPr lang="en-US" dirty="0"/>
              <a:t>At any point during the iteration you can examine the current token and several tokens into the future before advancing to the token.</a:t>
            </a:r>
          </a:p>
        </p:txBody>
      </p:sp>
      <p:sp>
        <p:nvSpPr>
          <p:cNvPr id="922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922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310B8BEB-5AFE-4A87-A7C7-1B3042329691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4CABC-5706-DCCE-BBBE-CF9ADE70D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Lexical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75638-2B26-D7A1-BF9D-09120DF502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role of lexical analysis or scanning is to identify the basic lexical units of the language, which are called the symbols or tokens of the language.</a:t>
            </a:r>
          </a:p>
          <a:p>
            <a:r>
              <a:rPr lang="en-US" dirty="0"/>
              <a:t>Primary class for lexical analysis: </a:t>
            </a:r>
            <a:r>
              <a:rPr lang="en-US" dirty="0">
                <a:latin typeface="Consolas" panose="020B0609020204030204" pitchFamily="49" charset="0"/>
              </a:rPr>
              <a:t>Scanner</a:t>
            </a:r>
          </a:p>
          <a:p>
            <a:r>
              <a:rPr lang="en-US" dirty="0"/>
              <a:t>Helper classes</a:t>
            </a:r>
          </a:p>
          <a:p>
            <a:pPr lvl="1"/>
            <a:r>
              <a:rPr lang="en-US" dirty="0"/>
              <a:t>in package </a:t>
            </a:r>
            <a:r>
              <a:rPr lang="en-US" dirty="0" err="1">
                <a:latin typeface="Consolas" panose="020B0609020204030204" pitchFamily="49" charset="0"/>
              </a:rPr>
              <a:t>edu.citadel.compiler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sz="1800" dirty="0"/>
              <a:t>(for any compiler project)</a:t>
            </a:r>
            <a:endParaRPr lang="en-US" sz="1800" dirty="0">
              <a:latin typeface="Consolas" panose="020B0609020204030204" pitchFamily="49" charset="0"/>
            </a:endParaRPr>
          </a:p>
          <a:p>
            <a:pPr lvl="2">
              <a:spcBef>
                <a:spcPts val="100"/>
              </a:spcBef>
            </a:pPr>
            <a:r>
              <a:rPr lang="en-US" dirty="0">
                <a:latin typeface="Consolas" panose="020B0609020204030204" pitchFamily="49" charset="0"/>
              </a:rPr>
              <a:t>Position</a:t>
            </a:r>
            <a:r>
              <a:rPr lang="en-US" dirty="0"/>
              <a:t>		</a:t>
            </a:r>
            <a:r>
              <a:rPr lang="en-US" sz="2200" dirty="0">
                <a:latin typeface="Consolas" panose="020B0609020204030204" pitchFamily="49" charset="0"/>
              </a:rPr>
              <a:t>•</a:t>
            </a:r>
            <a:r>
              <a:rPr lang="en-US" dirty="0"/>
              <a:t>  </a:t>
            </a:r>
            <a:r>
              <a:rPr lang="en-US" dirty="0">
                <a:latin typeface="Consolas" panose="020B0609020204030204" pitchFamily="49" charset="0"/>
              </a:rPr>
              <a:t>Source</a:t>
            </a:r>
          </a:p>
          <a:p>
            <a:pPr lvl="2">
              <a:spcBef>
                <a:spcPts val="100"/>
              </a:spcBef>
            </a:pPr>
            <a:r>
              <a:rPr lang="en-US" dirty="0">
                <a:latin typeface="Consolas" panose="020B0609020204030204" pitchFamily="49" charset="0"/>
              </a:rPr>
              <a:t>ErrorHandler</a:t>
            </a:r>
            <a:r>
              <a:rPr lang="en-US" dirty="0"/>
              <a:t>		</a:t>
            </a:r>
            <a:r>
              <a:rPr lang="en-US" sz="2200" dirty="0">
                <a:latin typeface="Consolas" panose="020B0609020204030204" pitchFamily="49" charset="0"/>
              </a:rPr>
              <a:t>•</a:t>
            </a:r>
            <a:r>
              <a:rPr lang="en-US" sz="1800" dirty="0"/>
              <a:t>  </a:t>
            </a:r>
            <a:r>
              <a:rPr lang="en-US" dirty="0" err="1">
                <a:latin typeface="Consolas" panose="020B0609020204030204" pitchFamily="49" charset="0"/>
              </a:rPr>
              <a:t>AbstractToken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/>
              <a:t>in package </a:t>
            </a:r>
            <a:r>
              <a:rPr lang="en-US" dirty="0" err="1">
                <a:latin typeface="Consolas" panose="020B0609020204030204" pitchFamily="49" charset="0"/>
              </a:rPr>
              <a:t>edu.citadel.cprl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sz="1800" dirty="0"/>
              <a:t>(specific to CPRL)</a:t>
            </a:r>
            <a:endParaRPr lang="en-US" sz="1800" dirty="0">
              <a:latin typeface="Consolas" panose="020B0609020204030204" pitchFamily="49" charset="0"/>
            </a:endParaRPr>
          </a:p>
          <a:p>
            <a:pPr lvl="2">
              <a:spcBef>
                <a:spcPts val="100"/>
              </a:spcBef>
            </a:pPr>
            <a:r>
              <a:rPr lang="en-US" dirty="0">
                <a:latin typeface="Consolas" panose="020B0609020204030204" pitchFamily="49" charset="0"/>
              </a:rPr>
              <a:t>Symbol</a:t>
            </a:r>
            <a:r>
              <a:rPr lang="en-US" dirty="0"/>
              <a:t>		</a:t>
            </a:r>
            <a:r>
              <a:rPr lang="en-US" sz="2200" dirty="0">
                <a:latin typeface="Consolas" panose="020B0609020204030204" pitchFamily="49" charset="0"/>
              </a:rPr>
              <a:t>•</a:t>
            </a:r>
            <a:r>
              <a:rPr lang="en-US" sz="1800" dirty="0"/>
              <a:t>  </a:t>
            </a:r>
            <a:r>
              <a:rPr lang="en-US" dirty="0">
                <a:latin typeface="Consolas" panose="020B0609020204030204" pitchFamily="49" charset="0"/>
              </a:rPr>
              <a:t>Token</a:t>
            </a:r>
          </a:p>
          <a:p>
            <a:pPr lvl="2"/>
            <a:r>
              <a:rPr lang="en-US" dirty="0" err="1">
                <a:latin typeface="Consolas" panose="020B0609020204030204" pitchFamily="49" charset="0"/>
              </a:rPr>
              <a:t>TokenBuffer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35656E-BE7E-A445-1519-BCC54169642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8AEE7A-C761-4A0B-1EB2-046E6B46A82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F24FBFC6-354B-48EC-90A0-2DE180DF9EE2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9933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0243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64765E4B-6754-4330-80FA-608A8D8C15ED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Source</a:t>
            </a:r>
            <a:r>
              <a:rPr lang="en-US" dirty="0"/>
              <a:t> and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Scanner</a:t>
            </a:r>
            <a:endParaRPr lang="en-US" sz="2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245" name="Rectangle 4"/>
          <p:cNvSpPr>
            <a:spLocks noChangeArrowheads="1"/>
          </p:cNvSpPr>
          <p:nvPr/>
        </p:nvSpPr>
        <p:spPr bwMode="auto">
          <a:xfrm>
            <a:off x="3658064" y="4692641"/>
            <a:ext cx="1828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r>
              <a:rPr lang="en-US" sz="1800" dirty="0"/>
              <a:t>Scanner</a:t>
            </a:r>
          </a:p>
        </p:txBody>
      </p:sp>
      <p:cxnSp>
        <p:nvCxnSpPr>
          <p:cNvPr id="10246" name="AutoShape 5"/>
          <p:cNvCxnSpPr>
            <a:cxnSpLocks noChangeShapeType="1"/>
            <a:stCxn id="10247" idx="2"/>
            <a:endCxn id="10245" idx="0"/>
          </p:cNvCxnSpPr>
          <p:nvPr/>
        </p:nvCxnSpPr>
        <p:spPr bwMode="auto">
          <a:xfrm>
            <a:off x="4571673" y="4268865"/>
            <a:ext cx="791" cy="42377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0247" name="Text Box 6"/>
          <p:cNvSpPr txBox="1">
            <a:spLocks noChangeArrowheads="1"/>
          </p:cNvSpPr>
          <p:nvPr/>
        </p:nvSpPr>
        <p:spPr bwMode="auto">
          <a:xfrm>
            <a:off x="109714" y="3898891"/>
            <a:ext cx="8923918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1800" dirty="0">
                <a:latin typeface="Consolas" pitchFamily="49" charset="0"/>
              </a:rPr>
              <a:t>'y'   ' '   ':'   '='   ' '   'x'   ' '   '+'   ' '   '1'   '0'   '0'</a:t>
            </a:r>
          </a:p>
        </p:txBody>
      </p:sp>
      <p:cxnSp>
        <p:nvCxnSpPr>
          <p:cNvPr id="10248" name="AutoShape 7"/>
          <p:cNvCxnSpPr>
            <a:cxnSpLocks noChangeShapeType="1"/>
            <a:stCxn id="10245" idx="2"/>
            <a:endCxn id="10259" idx="0"/>
          </p:cNvCxnSpPr>
          <p:nvPr/>
        </p:nvCxnSpPr>
        <p:spPr bwMode="auto">
          <a:xfrm flipH="1">
            <a:off x="4572000" y="5149841"/>
            <a:ext cx="464" cy="50007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grpSp>
        <p:nvGrpSpPr>
          <p:cNvPr id="7" name="Group 6"/>
          <p:cNvGrpSpPr/>
          <p:nvPr/>
        </p:nvGrpSpPr>
        <p:grpSpPr>
          <a:xfrm>
            <a:off x="196941" y="5649912"/>
            <a:ext cx="8750118" cy="369974"/>
            <a:chOff x="228600" y="5649912"/>
            <a:chExt cx="8750118" cy="369974"/>
          </a:xfrm>
        </p:grpSpPr>
        <p:sp>
          <p:nvSpPr>
            <p:cNvPr id="10254" name="Text Box 9"/>
            <p:cNvSpPr txBox="1">
              <a:spLocks noChangeArrowheads="1"/>
            </p:cNvSpPr>
            <p:nvPr/>
          </p:nvSpPr>
          <p:spPr bwMode="auto">
            <a:xfrm>
              <a:off x="228600" y="5649912"/>
              <a:ext cx="2197718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 dirty="0"/>
                <a:t>identifier [“</a:t>
              </a:r>
              <a:r>
                <a:rPr lang="en-US" sz="1800" dirty="0">
                  <a:latin typeface="Consolas" pitchFamily="49" charset="0"/>
                </a:rPr>
                <a:t>y</a:t>
              </a:r>
              <a:r>
                <a:rPr lang="en-US" sz="1800" dirty="0"/>
                <a:t>”, (1, 1)]</a:t>
              </a:r>
            </a:p>
          </p:txBody>
        </p:sp>
        <p:sp>
          <p:nvSpPr>
            <p:cNvPr id="10255" name="Text Box 10"/>
            <p:cNvSpPr txBox="1">
              <a:spLocks noChangeArrowheads="1"/>
            </p:cNvSpPr>
            <p:nvPr/>
          </p:nvSpPr>
          <p:spPr bwMode="auto">
            <a:xfrm>
              <a:off x="2470892" y="5649955"/>
              <a:ext cx="1169988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 dirty="0">
                  <a:latin typeface="Consolas" pitchFamily="49" charset="0"/>
                </a:rPr>
                <a:t>:=</a:t>
              </a:r>
              <a:r>
                <a:rPr lang="en-US" sz="1800" dirty="0"/>
                <a:t> [(1, 3)]</a:t>
              </a:r>
            </a:p>
          </p:txBody>
        </p:sp>
        <p:sp>
          <p:nvSpPr>
            <p:cNvPr id="10256" name="Text Box 11"/>
            <p:cNvSpPr txBox="1">
              <a:spLocks noChangeArrowheads="1"/>
            </p:cNvSpPr>
            <p:nvPr/>
          </p:nvSpPr>
          <p:spPr bwMode="auto">
            <a:xfrm>
              <a:off x="3685454" y="5649955"/>
              <a:ext cx="1504951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 dirty="0"/>
                <a:t>id [“</a:t>
              </a:r>
              <a:r>
                <a:rPr lang="en-US" sz="1800" dirty="0">
                  <a:latin typeface="Consolas" pitchFamily="49" charset="0"/>
                </a:rPr>
                <a:t>x</a:t>
              </a:r>
              <a:r>
                <a:rPr lang="en-US" sz="1800" dirty="0"/>
                <a:t>”, (1, 6)]</a:t>
              </a:r>
            </a:p>
          </p:txBody>
        </p:sp>
        <p:sp>
          <p:nvSpPr>
            <p:cNvPr id="10257" name="Text Box 12"/>
            <p:cNvSpPr txBox="1">
              <a:spLocks noChangeArrowheads="1"/>
            </p:cNvSpPr>
            <p:nvPr/>
          </p:nvSpPr>
          <p:spPr bwMode="auto">
            <a:xfrm>
              <a:off x="5234979" y="5649955"/>
              <a:ext cx="1042988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 dirty="0">
                  <a:latin typeface="Consolas" pitchFamily="49" charset="0"/>
                </a:rPr>
                <a:t>+</a:t>
              </a:r>
              <a:r>
                <a:rPr lang="en-US" sz="1800" dirty="0"/>
                <a:t> [(1, 8)]</a:t>
              </a:r>
            </a:p>
          </p:txBody>
        </p:sp>
        <p:sp>
          <p:nvSpPr>
            <p:cNvPr id="10258" name="Text Box 13"/>
            <p:cNvSpPr txBox="1">
              <a:spLocks noChangeArrowheads="1"/>
            </p:cNvSpPr>
            <p:nvPr/>
          </p:nvSpPr>
          <p:spPr bwMode="auto">
            <a:xfrm>
              <a:off x="6322542" y="5649912"/>
              <a:ext cx="2656176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800" dirty="0"/>
                <a:t>intLiteral [(“</a:t>
              </a:r>
              <a:r>
                <a:rPr lang="en-US" sz="1800" dirty="0">
                  <a:latin typeface="Consolas" pitchFamily="49" charset="0"/>
                </a:rPr>
                <a:t>100</a:t>
              </a:r>
              <a:r>
                <a:rPr lang="en-US" sz="1800" dirty="0"/>
                <a:t>”, (1, 10)]</a:t>
              </a:r>
            </a:p>
          </p:txBody>
        </p:sp>
      </p:grpSp>
      <p:sp>
        <p:nvSpPr>
          <p:cNvPr id="10259" name="AutoShape 14"/>
          <p:cNvSpPr>
            <a:spLocks noChangeArrowheads="1"/>
          </p:cNvSpPr>
          <p:nvPr/>
        </p:nvSpPr>
        <p:spPr bwMode="auto">
          <a:xfrm>
            <a:off x="4480560" y="5649912"/>
            <a:ext cx="182880" cy="182880"/>
          </a:xfrm>
          <a:prstGeom prst="diamond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endParaRPr lang="en-US" sz="1800"/>
          </a:p>
        </p:txBody>
      </p:sp>
      <p:sp>
        <p:nvSpPr>
          <p:cNvPr id="10250" name="Rectangle 16"/>
          <p:cNvSpPr>
            <a:spLocks noChangeArrowheads="1"/>
          </p:cNvSpPr>
          <p:nvPr/>
        </p:nvSpPr>
        <p:spPr bwMode="auto">
          <a:xfrm>
            <a:off x="3658064" y="2984491"/>
            <a:ext cx="18288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r>
              <a:rPr lang="en-US" sz="1800" dirty="0"/>
              <a:t>Source</a:t>
            </a:r>
          </a:p>
        </p:txBody>
      </p:sp>
      <p:sp>
        <p:nvSpPr>
          <p:cNvPr id="10251" name="AutoShape 17"/>
          <p:cNvSpPr>
            <a:spLocks noChangeArrowheads="1"/>
          </p:cNvSpPr>
          <p:nvPr/>
        </p:nvSpPr>
        <p:spPr bwMode="auto">
          <a:xfrm>
            <a:off x="3719668" y="1476564"/>
            <a:ext cx="1705596" cy="1147369"/>
          </a:xfrm>
          <a:prstGeom prst="flowChartDocumen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>
            <a:spAutoFit/>
          </a:bodyPr>
          <a:lstStyle/>
          <a:p>
            <a:r>
              <a:rPr lang="en-US" sz="1800" dirty="0"/>
              <a:t>source</a:t>
            </a:r>
          </a:p>
          <a:p>
            <a:r>
              <a:rPr lang="en-US" sz="1800" dirty="0"/>
              <a:t>code file</a:t>
            </a:r>
          </a:p>
          <a:p>
            <a:r>
              <a:rPr lang="en-US" sz="1800" dirty="0">
                <a:latin typeface="Consolas" pitchFamily="49" charset="0"/>
              </a:rPr>
              <a:t>y := x + 100</a:t>
            </a:r>
          </a:p>
        </p:txBody>
      </p:sp>
      <p:cxnSp>
        <p:nvCxnSpPr>
          <p:cNvPr id="10252" name="AutoShape 18"/>
          <p:cNvCxnSpPr>
            <a:cxnSpLocks noChangeShapeType="1"/>
            <a:stCxn id="10251" idx="2"/>
            <a:endCxn id="10250" idx="0"/>
          </p:cNvCxnSpPr>
          <p:nvPr/>
        </p:nvCxnSpPr>
        <p:spPr bwMode="auto">
          <a:xfrm flipH="1">
            <a:off x="4572464" y="2548079"/>
            <a:ext cx="2" cy="4364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0253" name="AutoShape 19"/>
          <p:cNvCxnSpPr>
            <a:cxnSpLocks noChangeShapeType="1"/>
            <a:stCxn id="10250" idx="2"/>
            <a:endCxn id="10247" idx="0"/>
          </p:cNvCxnSpPr>
          <p:nvPr/>
        </p:nvCxnSpPr>
        <p:spPr bwMode="auto">
          <a:xfrm flipH="1">
            <a:off x="4571673" y="3441691"/>
            <a:ext cx="791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638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7C4A3415-EC00-4856-B5D0-6DDBFF7E7146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Constructor and Methods</a:t>
            </a:r>
            <a:br>
              <a:rPr lang="en-US" dirty="0"/>
            </a:br>
            <a:r>
              <a:rPr lang="en-US" dirty="0"/>
              <a:t>for class </a:t>
            </a:r>
            <a:r>
              <a:rPr lang="en-US" dirty="0">
                <a:latin typeface="Consolas" panose="020B0609020204030204" pitchFamily="49" charset="0"/>
              </a:rPr>
              <a:t>Scanner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6" y="1363663"/>
            <a:ext cx="8412480" cy="4935537"/>
          </a:xfrm>
        </p:spPr>
        <p:txBody>
          <a:bodyPr lIns="182880" tIns="91440"/>
          <a:lstStyle/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/**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Construct scanner with its associated source, number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of lookahead tokens, and error handler.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*/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public Scanner(Source </a:t>
            </a:r>
            <a:r>
              <a:rPr lang="en-US" sz="1800" dirty="0" err="1">
                <a:latin typeface="Consolas" pitchFamily="49" charset="0"/>
              </a:rPr>
              <a:t>source</a:t>
            </a:r>
            <a:r>
              <a:rPr lang="en-US" sz="1800" dirty="0">
                <a:latin typeface="Consolas" pitchFamily="49" charset="0"/>
              </a:rPr>
              <a:t>, int k, ErrorHandler </a:t>
            </a:r>
            <a:r>
              <a:rPr lang="en-US" sz="1800" dirty="0" err="1">
                <a:latin typeface="Consolas" pitchFamily="49" charset="0"/>
              </a:rPr>
              <a:t>errorHandler</a:t>
            </a:r>
            <a:r>
              <a:rPr lang="en-US" sz="1800" dirty="0">
                <a:latin typeface="Consolas" pitchFamily="49" charset="0"/>
              </a:rPr>
              <a:t>)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throws </a:t>
            </a:r>
            <a:r>
              <a:rPr lang="en-US" sz="1800" dirty="0" err="1">
                <a:latin typeface="Consolas" pitchFamily="49" charset="0"/>
              </a:rPr>
              <a:t>IOException</a:t>
            </a:r>
            <a:endParaRPr lang="en-US" sz="1800" dirty="0">
              <a:latin typeface="Consolas" pitchFamily="49" charset="0"/>
            </a:endParaRPr>
          </a:p>
          <a:p>
            <a:pPr marL="182880" indent="0">
              <a:spcBef>
                <a:spcPts val="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/**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The current token; equivalent to lookahead(1).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*/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public Token </a:t>
            </a:r>
            <a:r>
              <a:rPr lang="en-US" sz="1800" dirty="0" err="1">
                <a:latin typeface="Consolas" pitchFamily="49" charset="0"/>
              </a:rPr>
              <a:t>getToken</a:t>
            </a:r>
            <a:r>
              <a:rPr lang="en-US" sz="1800" dirty="0">
                <a:latin typeface="Consolas" pitchFamily="49" charset="0"/>
              </a:rPr>
              <a:t>()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/**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The current symbol; equivalent to lookahead(1).</a:t>
            </a:r>
            <a:r>
              <a:rPr lang="en-US" sz="1800" dirty="0" err="1">
                <a:latin typeface="Consolas" pitchFamily="49" charset="0"/>
              </a:rPr>
              <a:t>getSymbol</a:t>
            </a:r>
            <a:r>
              <a:rPr lang="en-US" sz="1800" dirty="0">
                <a:latin typeface="Consolas" pitchFamily="49" charset="0"/>
              </a:rPr>
              <a:t>().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*/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public Symbol </a:t>
            </a:r>
            <a:r>
              <a:rPr lang="en-US" sz="1800" dirty="0" err="1">
                <a:latin typeface="Consolas" pitchFamily="49" charset="0"/>
              </a:rPr>
              <a:t>getSymbol</a:t>
            </a:r>
            <a:r>
              <a:rPr lang="en-US" sz="1800" dirty="0">
                <a:latin typeface="Consolas" pitchFamily="49" charset="0"/>
              </a:rPr>
              <a:t>()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638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7C4A3415-EC00-4856-B5D0-6DDBFF7E7146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Constructor and Methods</a:t>
            </a:r>
            <a:br>
              <a:rPr lang="en-US" dirty="0"/>
            </a:br>
            <a:r>
              <a:rPr lang="en-US" dirty="0"/>
              <a:t>for class </a:t>
            </a:r>
            <a:r>
              <a:rPr lang="en-US" dirty="0">
                <a:latin typeface="Consolas" panose="020B0609020204030204" pitchFamily="49" charset="0"/>
              </a:rPr>
              <a:t>Scanner</a:t>
            </a:r>
            <a:r>
              <a:rPr lang="en-US" sz="2400" dirty="0">
                <a:latin typeface="+mn-lt"/>
              </a:rPr>
              <a:t> (continued)</a:t>
            </a:r>
            <a:endParaRPr lang="en-US" dirty="0">
              <a:latin typeface="+mn-lt"/>
            </a:endParaRP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7" y="1363663"/>
            <a:ext cx="8321040" cy="4935537"/>
          </a:xfrm>
        </p:spPr>
        <p:txBody>
          <a:bodyPr lIns="182880" tIns="91440"/>
          <a:lstStyle/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/**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The current text; equivalent to lookahead(1).</a:t>
            </a:r>
            <a:r>
              <a:rPr lang="en-US" sz="1800" dirty="0" err="1">
                <a:latin typeface="Consolas" pitchFamily="49" charset="0"/>
              </a:rPr>
              <a:t>getText</a:t>
            </a:r>
            <a:r>
              <a:rPr lang="en-US" sz="1800" dirty="0">
                <a:latin typeface="Consolas" pitchFamily="49" charset="0"/>
              </a:rPr>
              <a:t>().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*/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public String </a:t>
            </a:r>
            <a:r>
              <a:rPr lang="en-US" sz="1800" dirty="0" err="1">
                <a:latin typeface="Consolas" pitchFamily="49" charset="0"/>
              </a:rPr>
              <a:t>getText</a:t>
            </a:r>
            <a:r>
              <a:rPr lang="en-US" sz="1800" dirty="0">
                <a:latin typeface="Consolas" pitchFamily="49" charset="0"/>
              </a:rPr>
              <a:t>()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/**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The current position; equivalent to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lookahead(1).</a:t>
            </a:r>
            <a:r>
              <a:rPr lang="en-US" sz="1800" dirty="0" err="1">
                <a:latin typeface="Consolas" pitchFamily="49" charset="0"/>
              </a:rPr>
              <a:t>getPosition</a:t>
            </a:r>
            <a:r>
              <a:rPr lang="en-US" sz="1800" dirty="0">
                <a:latin typeface="Consolas" pitchFamily="49" charset="0"/>
              </a:rPr>
              <a:t>().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*/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public Position </a:t>
            </a:r>
            <a:r>
              <a:rPr lang="en-US" sz="1800" dirty="0" err="1">
                <a:latin typeface="Consolas" pitchFamily="49" charset="0"/>
              </a:rPr>
              <a:t>getPosition</a:t>
            </a:r>
            <a:r>
              <a:rPr lang="en-US" sz="1800" dirty="0">
                <a:latin typeface="Consolas" pitchFamily="49" charset="0"/>
              </a:rPr>
              <a:t>()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/**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Returns the </a:t>
            </a:r>
            <a:r>
              <a:rPr lang="en-US" sz="1800" dirty="0" err="1">
                <a:latin typeface="Consolas" pitchFamily="49" charset="0"/>
              </a:rPr>
              <a:t>ith</a:t>
            </a:r>
            <a:r>
              <a:rPr lang="en-US" sz="1800" dirty="0">
                <a:latin typeface="Consolas" pitchFamily="49" charset="0"/>
              </a:rPr>
              <a:t> lookahead token.  Valid parameter values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are in the range 1..k; i.e., the first (current) lookahead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token is lookahead(1).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*/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public Token lookahead(int i)</a:t>
            </a:r>
          </a:p>
        </p:txBody>
      </p:sp>
    </p:spTree>
    <p:extLst>
      <p:ext uri="{BB962C8B-B14F-4D97-AF65-F5344CB8AC3E}">
        <p14:creationId xmlns:p14="http://schemas.microsoft.com/office/powerpoint/2010/main" val="22190168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638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7C4A3415-EC00-4856-B5D0-6DDBFF7E7146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Constructor and Methods</a:t>
            </a:r>
            <a:br>
              <a:rPr lang="en-US" dirty="0"/>
            </a:br>
            <a:r>
              <a:rPr lang="en-US" dirty="0"/>
              <a:t>for class </a:t>
            </a:r>
            <a:r>
              <a:rPr lang="en-US" dirty="0">
                <a:latin typeface="Consolas" panose="020B0609020204030204" pitchFamily="49" charset="0"/>
              </a:rPr>
              <a:t>Scanner</a:t>
            </a:r>
            <a:r>
              <a:rPr lang="en-US" sz="2400" dirty="0">
                <a:latin typeface="+mn-lt"/>
              </a:rPr>
              <a:t> (continued)</a:t>
            </a:r>
            <a:endParaRPr lang="en-US" dirty="0">
              <a:latin typeface="+mn-lt"/>
            </a:endParaRP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7" y="1363663"/>
            <a:ext cx="8321040" cy="4935537"/>
          </a:xfrm>
        </p:spPr>
        <p:txBody>
          <a:bodyPr lIns="182880" tIns="91440"/>
          <a:lstStyle/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/**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Advance the scanner one token.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*/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public void advance() throws </a:t>
            </a:r>
            <a:r>
              <a:rPr lang="en-US" sz="1800" dirty="0" err="1">
                <a:latin typeface="Consolas" pitchFamily="49" charset="0"/>
              </a:rPr>
              <a:t>IOException</a:t>
            </a:r>
            <a:endParaRPr lang="en-US" sz="1800" dirty="0">
              <a:latin typeface="Consolas" pitchFamily="49" charset="0"/>
            </a:endParaRPr>
          </a:p>
          <a:p>
            <a:pPr marL="182880" indent="0">
              <a:spcBef>
                <a:spcPts val="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/**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Returns the next token in the source file.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*/</a:t>
            </a:r>
          </a:p>
          <a:p>
            <a:pPr marL="18288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private Token </a:t>
            </a:r>
            <a:r>
              <a:rPr lang="en-US" sz="1800" dirty="0" err="1">
                <a:latin typeface="Consolas" pitchFamily="49" charset="0"/>
              </a:rPr>
              <a:t>nextToken</a:t>
            </a:r>
            <a:r>
              <a:rPr lang="en-US" sz="1800" dirty="0">
                <a:latin typeface="Consolas" pitchFamily="49" charset="0"/>
              </a:rPr>
              <a:t>() throws </a:t>
            </a:r>
            <a:r>
              <a:rPr lang="en-US" sz="1800" dirty="0" err="1">
                <a:latin typeface="Consolas" pitchFamily="49" charset="0"/>
              </a:rPr>
              <a:t>IOException</a:t>
            </a:r>
            <a:endParaRPr lang="en-US" sz="1800" dirty="0">
              <a:latin typeface="Consolas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CAFAB4-23CC-6503-3253-2E61499A6CAC}"/>
              </a:ext>
            </a:extLst>
          </p:cNvPr>
          <p:cNvSpPr txBox="1"/>
          <p:nvPr/>
        </p:nvSpPr>
        <p:spPr>
          <a:xfrm>
            <a:off x="838200" y="4050268"/>
            <a:ext cx="33394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/>
              <a:t>note that </a:t>
            </a:r>
            <a:r>
              <a:rPr lang="en-US" sz="1800" dirty="0" err="1"/>
              <a:t>nextToken</a:t>
            </a:r>
            <a:r>
              <a:rPr lang="en-US" sz="1800" dirty="0"/>
              <a:t>() is private</a:t>
            </a:r>
          </a:p>
        </p:txBody>
      </p:sp>
    </p:spTree>
    <p:extLst>
      <p:ext uri="{BB962C8B-B14F-4D97-AF65-F5344CB8AC3E}">
        <p14:creationId xmlns:p14="http://schemas.microsoft.com/office/powerpoint/2010/main" val="1996823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220F1-2058-5AFA-0CEA-6F251E400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 of </a:t>
            </a:r>
            <a:r>
              <a:rPr lang="en-US" dirty="0">
                <a:latin typeface="Consolas" panose="020B0609020204030204" pitchFamily="49" charset="0"/>
              </a:rPr>
              <a:t>Scanner</a:t>
            </a:r>
            <a:r>
              <a:rPr lang="en-US" dirty="0"/>
              <a:t>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E13F39-A336-F633-6EB4-53FEEC42A8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300" dirty="0"/>
              <a:t>Methods </a:t>
            </a:r>
            <a:r>
              <a:rPr lang="en-US" sz="2300" dirty="0" err="1">
                <a:latin typeface="Consolas" panose="020B0609020204030204" pitchFamily="49" charset="0"/>
              </a:rPr>
              <a:t>getToken</a:t>
            </a:r>
            <a:r>
              <a:rPr lang="en-US" sz="2300" dirty="0">
                <a:latin typeface="Consolas" panose="020B0609020204030204" pitchFamily="49" charset="0"/>
              </a:rPr>
              <a:t>()</a:t>
            </a:r>
            <a:r>
              <a:rPr lang="en-US" sz="2300" dirty="0"/>
              <a:t>, </a:t>
            </a:r>
            <a:r>
              <a:rPr lang="en-US" sz="2300" dirty="0" err="1">
                <a:latin typeface="Consolas" panose="020B0609020204030204" pitchFamily="49" charset="0"/>
              </a:rPr>
              <a:t>getSymbol</a:t>
            </a:r>
            <a:r>
              <a:rPr lang="en-US" sz="2300" dirty="0">
                <a:latin typeface="Consolas" panose="020B0609020204030204" pitchFamily="49" charset="0"/>
              </a:rPr>
              <a:t>()</a:t>
            </a:r>
            <a:r>
              <a:rPr lang="en-US" sz="2300" dirty="0"/>
              <a:t>, </a:t>
            </a:r>
            <a:r>
              <a:rPr lang="en-US" sz="2300" dirty="0" err="1">
                <a:latin typeface="Consolas" panose="020B0609020204030204" pitchFamily="49" charset="0"/>
              </a:rPr>
              <a:t>getText</a:t>
            </a:r>
            <a:r>
              <a:rPr lang="en-US" sz="2300" dirty="0">
                <a:latin typeface="Consolas" panose="020B0609020204030204" pitchFamily="49" charset="0"/>
              </a:rPr>
              <a:t>()</a:t>
            </a:r>
            <a:r>
              <a:rPr lang="en-US" sz="2300" dirty="0"/>
              <a:t>, and </a:t>
            </a:r>
            <a:r>
              <a:rPr lang="en-US" sz="2300" dirty="0" err="1">
                <a:latin typeface="Consolas" panose="020B0609020204030204" pitchFamily="49" charset="0"/>
              </a:rPr>
              <a:t>getPosition</a:t>
            </a:r>
            <a:r>
              <a:rPr lang="en-US" sz="2300" dirty="0">
                <a:latin typeface="Consolas" panose="020B0609020204030204" pitchFamily="49" charset="0"/>
              </a:rPr>
              <a:t>()</a:t>
            </a:r>
            <a:r>
              <a:rPr lang="en-US" sz="2300" dirty="0"/>
              <a:t> are simply convenience methods.</a:t>
            </a:r>
          </a:p>
          <a:p>
            <a:pPr lvl="1"/>
            <a:r>
              <a:rPr lang="en-US" dirty="0"/>
              <a:t>values can be derived by calling </a:t>
            </a:r>
            <a:r>
              <a:rPr lang="en-US" dirty="0">
                <a:latin typeface="Consolas" panose="020B0609020204030204" pitchFamily="49" charset="0"/>
              </a:rPr>
              <a:t>lookahead(1)</a:t>
            </a:r>
          </a:p>
          <a:p>
            <a:r>
              <a:rPr lang="en-US" sz="2300" dirty="0"/>
              <a:t>Most parsing decisions can be made by using the symbol returned from method </a:t>
            </a:r>
            <a:r>
              <a:rPr lang="en-US" sz="2300" dirty="0" err="1">
                <a:latin typeface="Consolas" panose="020B0609020204030204" pitchFamily="49" charset="0"/>
              </a:rPr>
              <a:t>getSymbol</a:t>
            </a:r>
            <a:r>
              <a:rPr lang="en-US" sz="2300" dirty="0">
                <a:latin typeface="Consolas" panose="020B0609020204030204" pitchFamily="49" charset="0"/>
              </a:rPr>
              <a:t>()</a:t>
            </a:r>
            <a:r>
              <a:rPr lang="en-US" sz="2300" dirty="0"/>
              <a:t>.</a:t>
            </a:r>
          </a:p>
          <a:p>
            <a:r>
              <a:rPr lang="en-US" sz="2300" dirty="0"/>
              <a:t>Occasionally the parser will need to see additional lookahead tokens.</a:t>
            </a:r>
          </a:p>
          <a:p>
            <a:pPr lvl="1"/>
            <a:r>
              <a:rPr lang="en-US" dirty="0"/>
              <a:t>calls </a:t>
            </a:r>
            <a:r>
              <a:rPr lang="en-US" dirty="0">
                <a:latin typeface="Consolas" panose="020B0609020204030204" pitchFamily="49" charset="0"/>
              </a:rPr>
              <a:t>lookahead(2)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lookahead(3)</a:t>
            </a:r>
            <a:r>
              <a:rPr lang="en-US" dirty="0"/>
              <a:t>, etc.</a:t>
            </a:r>
          </a:p>
          <a:p>
            <a:r>
              <a:rPr lang="en-US" sz="2300" dirty="0"/>
              <a:t>Method </a:t>
            </a:r>
            <a:r>
              <a:rPr lang="en-US" sz="2300" dirty="0">
                <a:latin typeface="Consolas" panose="020B0609020204030204" pitchFamily="49" charset="0"/>
              </a:rPr>
              <a:t>advance()</a:t>
            </a:r>
            <a:r>
              <a:rPr lang="en-US" sz="2300" dirty="0"/>
              <a:t> calls </a:t>
            </a:r>
            <a:r>
              <a:rPr lang="en-US" sz="2300" dirty="0" err="1">
                <a:latin typeface="Consolas" panose="020B0609020204030204" pitchFamily="49" charset="0"/>
              </a:rPr>
              <a:t>nextToken</a:t>
            </a:r>
            <a:r>
              <a:rPr lang="en-US" sz="2300" dirty="0">
                <a:latin typeface="Consolas" panose="020B0609020204030204" pitchFamily="49" charset="0"/>
              </a:rPr>
              <a:t>()</a:t>
            </a:r>
            <a:r>
              <a:rPr lang="en-US" sz="2300" dirty="0"/>
              <a:t> and adds the returned token to the token buffer.</a:t>
            </a:r>
          </a:p>
          <a:p>
            <a:r>
              <a:rPr lang="en-US" sz="2300" dirty="0"/>
              <a:t>Method </a:t>
            </a:r>
            <a:r>
              <a:rPr lang="en-US" sz="2300" dirty="0" err="1"/>
              <a:t>nextToken</a:t>
            </a:r>
            <a:r>
              <a:rPr lang="en-US" sz="2300" dirty="0"/>
              <a:t>() is the longest method.</a:t>
            </a:r>
          </a:p>
          <a:p>
            <a:pPr lvl="1"/>
            <a:r>
              <a:rPr lang="en-US" dirty="0"/>
              <a:t>responsible for combining characters into tokens.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7A6A79-DB7C-6A81-9BFC-07553819314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41C3D3-14D0-ED4A-98FA-59B3BC893D1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F24FBFC6-354B-48EC-90A0-2DE180DF9EE2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8410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741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CEAAE956-4ACA-4AAC-8644-244119BE8D7A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</a:t>
            </a:r>
            <a:r>
              <a:rPr lang="en-US" dirty="0" err="1"/>
              <a:t>nextToken</a:t>
            </a:r>
            <a:r>
              <a:rPr lang="en-US" dirty="0">
                <a:latin typeface="Consolas" pitchFamily="49" charset="0"/>
              </a:rPr>
              <a:t>()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8" y="1363663"/>
            <a:ext cx="8226425" cy="4935537"/>
          </a:xfrm>
        </p:spPr>
        <p:txBody>
          <a:bodyPr lIns="182880" tIns="45720"/>
          <a:lstStyle/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private Token </a:t>
            </a:r>
            <a:r>
              <a:rPr lang="en-US" sz="1750" dirty="0" err="1">
                <a:latin typeface="Consolas" pitchFamily="49" charset="0"/>
              </a:rPr>
              <a:t>nextToken</a:t>
            </a:r>
            <a:r>
              <a:rPr lang="en-US" sz="1750" dirty="0">
                <a:latin typeface="Consolas" pitchFamily="49" charset="0"/>
              </a:rPr>
              <a:t>() throws </a:t>
            </a:r>
            <a:r>
              <a:rPr lang="en-US" sz="1750" dirty="0" err="1">
                <a:latin typeface="Consolas" pitchFamily="49" charset="0"/>
              </a:rPr>
              <a:t>IOException</a:t>
            </a:r>
            <a:endParaRPr lang="en-US" sz="1750" dirty="0">
              <a:latin typeface="Consolas" pitchFamily="49" charset="0"/>
            </a:endParaRP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{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var symbol   = </a:t>
            </a:r>
            <a:r>
              <a:rPr lang="en-US" sz="1750" dirty="0" err="1">
                <a:latin typeface="Consolas" pitchFamily="49" charset="0"/>
              </a:rPr>
              <a:t>Symbol.unknown</a:t>
            </a:r>
            <a:r>
              <a:rPr lang="en-US" sz="1750" dirty="0">
                <a:latin typeface="Consolas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var position = new Position();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var text     = "";</a:t>
            </a:r>
          </a:p>
          <a:p>
            <a:pPr marL="0" indent="0">
              <a:spcBef>
                <a:spcPts val="0"/>
              </a:spcBef>
              <a:buFontTx/>
              <a:buNone/>
            </a:pPr>
            <a:endParaRPr lang="en-US" sz="1750" dirty="0">
              <a:latin typeface="Consolas" pitchFamily="49" charset="0"/>
            </a:endParaRP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try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{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</a:t>
            </a:r>
            <a:r>
              <a:rPr lang="en-US" sz="1750" dirty="0" err="1">
                <a:latin typeface="Consolas" pitchFamily="49" charset="0"/>
              </a:rPr>
              <a:t>skipWhiteSpace</a:t>
            </a:r>
            <a:r>
              <a:rPr lang="en-US" sz="1750" dirty="0">
                <a:latin typeface="Consolas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FontTx/>
              <a:buNone/>
            </a:pPr>
            <a:endParaRPr lang="en-US" sz="1750" dirty="0">
              <a:latin typeface="Consolas" pitchFamily="49" charset="0"/>
            </a:endParaRP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// currently at starting character of next token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position = </a:t>
            </a:r>
            <a:r>
              <a:rPr lang="en-US" sz="1750" dirty="0" err="1">
                <a:latin typeface="Consolas" pitchFamily="49" charset="0"/>
              </a:rPr>
              <a:t>source.getCharPosition</a:t>
            </a:r>
            <a:r>
              <a:rPr lang="en-US" sz="1750" dirty="0">
                <a:latin typeface="Consolas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FontTx/>
              <a:buNone/>
            </a:pPr>
            <a:endParaRPr lang="en-US" sz="1750" dirty="0">
              <a:latin typeface="Consolas" pitchFamily="49" charset="0"/>
            </a:endParaRP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if (</a:t>
            </a:r>
            <a:r>
              <a:rPr lang="en-US" sz="1750" dirty="0" err="1">
                <a:latin typeface="Consolas" pitchFamily="49" charset="0"/>
              </a:rPr>
              <a:t>source.getChar</a:t>
            </a:r>
            <a:r>
              <a:rPr lang="en-US" sz="1750" dirty="0">
                <a:latin typeface="Consolas" pitchFamily="49" charset="0"/>
              </a:rPr>
              <a:t>() == </a:t>
            </a:r>
            <a:r>
              <a:rPr lang="en-US" sz="1750" dirty="0" err="1">
                <a:latin typeface="Consolas" pitchFamily="49" charset="0"/>
              </a:rPr>
              <a:t>Source.EOF</a:t>
            </a:r>
            <a:r>
              <a:rPr lang="en-US" sz="1750" dirty="0">
                <a:latin typeface="Consolas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{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  // set symbol but don't advance source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  symbol = Symbol.EOF;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}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948566" y="5929868"/>
            <a:ext cx="2736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(continued on next page)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741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CEAAE956-4ACA-4AAC-8644-244119BE8D7A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</a:t>
            </a:r>
            <a:r>
              <a:rPr lang="en-US" dirty="0" err="1">
                <a:latin typeface="Consolas" pitchFamily="49" charset="0"/>
              </a:rPr>
              <a:t>nextToken</a:t>
            </a:r>
            <a:r>
              <a:rPr lang="en-US" dirty="0">
                <a:latin typeface="Consolas" pitchFamily="49" charset="0"/>
              </a:rPr>
              <a:t>()</a:t>
            </a:r>
            <a:br>
              <a:rPr lang="en-US" dirty="0">
                <a:latin typeface="Consolas" pitchFamily="49" charset="0"/>
              </a:rPr>
            </a:br>
            <a:r>
              <a:rPr lang="en-US" sz="2400" dirty="0"/>
              <a:t>(continued)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8" y="1363663"/>
            <a:ext cx="8226425" cy="4935537"/>
          </a:xfrm>
        </p:spPr>
        <p:txBody>
          <a:bodyPr lIns="91440" tIns="45720"/>
          <a:lstStyle/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else if (Character.isLetter((char) </a:t>
            </a:r>
            <a:r>
              <a:rPr lang="en-US" sz="1750" dirty="0" err="1">
                <a:latin typeface="Consolas" pitchFamily="49" charset="0"/>
              </a:rPr>
              <a:t>source.getChar</a:t>
            </a:r>
            <a:r>
              <a:rPr lang="en-US" sz="1750" dirty="0">
                <a:latin typeface="Consolas" pitchFamily="49" charset="0"/>
              </a:rPr>
              <a:t>()))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{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  var idString = scanIdentifier();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  symbol = getIdentifierSymbol(idString);</a:t>
            </a:r>
          </a:p>
          <a:p>
            <a:pPr marL="0" indent="0">
              <a:spcBef>
                <a:spcPts val="0"/>
              </a:spcBef>
              <a:buFontTx/>
              <a:buNone/>
            </a:pPr>
            <a:endParaRPr lang="en-US" sz="1750" dirty="0">
              <a:latin typeface="Consolas" pitchFamily="49" charset="0"/>
            </a:endParaRP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  if (symbol == Symbol.identifier)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      text = idString;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}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else if (Character.isDigit((char) </a:t>
            </a:r>
            <a:r>
              <a:rPr lang="en-US" sz="1750" dirty="0" err="1">
                <a:latin typeface="Consolas" pitchFamily="49" charset="0"/>
              </a:rPr>
              <a:t>source.getChar</a:t>
            </a:r>
            <a:r>
              <a:rPr lang="en-US" sz="1750" dirty="0">
                <a:latin typeface="Consolas" pitchFamily="49" charset="0"/>
              </a:rPr>
              <a:t>()))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{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sv-SE" sz="1750" dirty="0">
                <a:latin typeface="Consolas" pitchFamily="49" charset="0"/>
              </a:rPr>
              <a:t>            symbol = Symbol.intLiteral;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sv-SE" sz="1750" dirty="0">
                <a:latin typeface="Consolas" pitchFamily="49" charset="0"/>
              </a:rPr>
              <a:t>            text   = scanIntegerLiteral();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}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98881" y="5929868"/>
            <a:ext cx="2736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(continued on next page)</a:t>
            </a:r>
          </a:p>
        </p:txBody>
      </p:sp>
    </p:spTree>
    <p:extLst>
      <p:ext uri="{BB962C8B-B14F-4D97-AF65-F5344CB8AC3E}">
        <p14:creationId xmlns:p14="http://schemas.microsoft.com/office/powerpoint/2010/main" val="29986591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843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0F574C79-5C2A-477B-9E6C-CDFA628FBC9A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</a:t>
            </a:r>
            <a:r>
              <a:rPr lang="en-US" dirty="0" err="1">
                <a:latin typeface="Consolas" panose="020B0609020204030204" pitchFamily="49" charset="0"/>
              </a:rPr>
              <a:t>nextToken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sz="2400" dirty="0"/>
              <a:t>(continued – scanning “</a:t>
            </a:r>
            <a:r>
              <a:rPr lang="en-US" sz="2400" dirty="0">
                <a:latin typeface="Consolas" panose="020B0609020204030204" pitchFamily="49" charset="0"/>
              </a:rPr>
              <a:t>+</a:t>
            </a:r>
            <a:r>
              <a:rPr lang="en-US" sz="2400" dirty="0"/>
              <a:t>” and “</a:t>
            </a:r>
            <a:r>
              <a:rPr lang="en-US" sz="2400" dirty="0">
                <a:latin typeface="Consolas" panose="020B0609020204030204" pitchFamily="49" charset="0"/>
              </a:rPr>
              <a:t>-</a:t>
            </a:r>
            <a:r>
              <a:rPr lang="en-US" sz="2400" dirty="0"/>
              <a:t>” symbols)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8" y="1363663"/>
            <a:ext cx="8226425" cy="4935537"/>
          </a:xfrm>
        </p:spPr>
        <p:txBody>
          <a:bodyPr lIns="91440" tIns="45720"/>
          <a:lstStyle/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else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{ 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  switch((char) </a:t>
            </a:r>
            <a:r>
              <a:rPr lang="en-US" sz="1750" dirty="0" err="1">
                <a:latin typeface="Consolas" pitchFamily="49" charset="0"/>
              </a:rPr>
              <a:t>source.getChar</a:t>
            </a:r>
            <a:r>
              <a:rPr lang="en-US" sz="1750" dirty="0">
                <a:latin typeface="Consolas" pitchFamily="49" charset="0"/>
              </a:rPr>
              <a:t>())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    {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      case '+' -&gt;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        {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          symbol = Symbol.plus;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          </a:t>
            </a:r>
            <a:r>
              <a:rPr lang="en-US" sz="1750" dirty="0" err="1">
                <a:latin typeface="Consolas" pitchFamily="49" charset="0"/>
              </a:rPr>
              <a:t>source.advance</a:t>
            </a:r>
            <a:r>
              <a:rPr lang="en-US" sz="1750" dirty="0">
                <a:latin typeface="Consolas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        } 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      case '-' -&gt;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        {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          symbol = Symbol.minus;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          </a:t>
            </a:r>
            <a:r>
              <a:rPr lang="en-US" sz="1750" dirty="0" err="1">
                <a:latin typeface="Consolas" pitchFamily="49" charset="0"/>
              </a:rPr>
              <a:t>source.advance</a:t>
            </a:r>
            <a:r>
              <a:rPr lang="en-US" sz="1750" dirty="0">
                <a:latin typeface="Consolas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        }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      ...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98881" y="5929868"/>
            <a:ext cx="2736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(continued on next page)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945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1461C639-9A6F-4427-B69F-116F47A18B76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</a:t>
            </a:r>
            <a:r>
              <a:rPr lang="en-US" dirty="0" err="1">
                <a:latin typeface="Consolas" panose="020B0609020204030204" pitchFamily="49" charset="0"/>
              </a:rPr>
              <a:t>nextToken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sz="2400" dirty="0"/>
              <a:t>(continued – scanning “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&gt;</a:t>
            </a:r>
            <a:r>
              <a:rPr lang="en-US" sz="2400" dirty="0"/>
              <a:t>” and “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&gt;=</a:t>
            </a:r>
            <a:r>
              <a:rPr lang="en-US" sz="2400" dirty="0"/>
              <a:t> ” symbols)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8" y="1363663"/>
            <a:ext cx="8321040" cy="4935537"/>
          </a:xfrm>
        </p:spPr>
        <p:txBody>
          <a:bodyPr lIns="91440" tIns="45720"/>
          <a:lstStyle/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      case '&lt;' -&gt;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        {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          </a:t>
            </a:r>
            <a:r>
              <a:rPr lang="en-US" sz="1750" dirty="0" err="1">
                <a:latin typeface="Consolas" pitchFamily="49" charset="0"/>
              </a:rPr>
              <a:t>source.advance</a:t>
            </a:r>
            <a:r>
              <a:rPr lang="en-US" sz="1750" dirty="0">
                <a:latin typeface="Consolas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          if ((char) </a:t>
            </a:r>
            <a:r>
              <a:rPr lang="en-US" sz="1750" dirty="0" err="1">
                <a:latin typeface="Consolas" pitchFamily="49" charset="0"/>
              </a:rPr>
              <a:t>source.getChar</a:t>
            </a:r>
            <a:r>
              <a:rPr lang="en-US" sz="1750" dirty="0">
                <a:latin typeface="Consolas" pitchFamily="49" charset="0"/>
              </a:rPr>
              <a:t>() == '=')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            {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              symbol = </a:t>
            </a:r>
            <a:r>
              <a:rPr lang="en-US" sz="1750" dirty="0" err="1">
                <a:latin typeface="Consolas" pitchFamily="49" charset="0"/>
              </a:rPr>
              <a:t>Symbol.lessOrEqual</a:t>
            </a:r>
            <a:r>
              <a:rPr lang="en-US" sz="1750" dirty="0">
                <a:latin typeface="Consolas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              </a:t>
            </a:r>
            <a:r>
              <a:rPr lang="en-US" sz="1750" dirty="0" err="1">
                <a:latin typeface="Consolas" pitchFamily="49" charset="0"/>
              </a:rPr>
              <a:t>source.advance</a:t>
            </a:r>
            <a:r>
              <a:rPr lang="en-US" sz="1750" dirty="0">
                <a:latin typeface="Consolas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            }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          else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              symbol = </a:t>
            </a:r>
            <a:r>
              <a:rPr lang="en-US" sz="1750" dirty="0" err="1">
                <a:latin typeface="Consolas" pitchFamily="49" charset="0"/>
              </a:rPr>
              <a:t>Symbol.lessThan</a:t>
            </a:r>
            <a:r>
              <a:rPr lang="en-US" sz="1750" dirty="0">
                <a:latin typeface="Consolas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        }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945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1461C639-9A6F-4427-B69F-116F47A18B76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</a:t>
            </a:r>
            <a:r>
              <a:rPr lang="en-US" dirty="0" err="1">
                <a:latin typeface="Consolas" panose="020B0609020204030204" pitchFamily="49" charset="0"/>
              </a:rPr>
              <a:t>nextToken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sz="2400" dirty="0"/>
              <a:t>(continued – returning the token)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8" y="1363663"/>
            <a:ext cx="8321040" cy="4935537"/>
          </a:xfrm>
        </p:spPr>
        <p:txBody>
          <a:bodyPr lIns="91440" tIns="45720"/>
          <a:lstStyle/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      ...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    }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  }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}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catch (</a:t>
            </a:r>
            <a:r>
              <a:rPr lang="en-US" sz="1750" dirty="0" err="1">
                <a:latin typeface="Consolas" pitchFamily="49" charset="0"/>
              </a:rPr>
              <a:t>ScannerException</a:t>
            </a:r>
            <a:r>
              <a:rPr lang="en-US" sz="1750" dirty="0">
                <a:latin typeface="Consolas" pitchFamily="49" charset="0"/>
              </a:rPr>
              <a:t> e)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{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  ...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  }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  return new Token(symbol, position, text);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750" dirty="0">
                <a:latin typeface="Consolas" pitchFamily="49" charset="0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3190464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409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E3303385-51F6-4264-8F7A-C6543F3FF079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Position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8" y="1363663"/>
            <a:ext cx="8226425" cy="4935537"/>
          </a:xfrm>
        </p:spPr>
        <p:txBody>
          <a:bodyPr/>
          <a:lstStyle/>
          <a:p>
            <a:r>
              <a:rPr lang="en-US" sz="2300" dirty="0"/>
              <a:t>Class </a:t>
            </a:r>
            <a:r>
              <a:rPr lang="en-US" sz="2300" dirty="0">
                <a:latin typeface="Consolas" pitchFamily="49" charset="0"/>
                <a:cs typeface="Consolas" pitchFamily="49" charset="0"/>
              </a:rPr>
              <a:t>Position</a:t>
            </a:r>
            <a:r>
              <a:rPr lang="en-US" sz="2300" dirty="0"/>
              <a:t> encapsulates the concept of a position in a source file.</a:t>
            </a:r>
          </a:p>
          <a:p>
            <a:pPr lvl="1"/>
            <a:r>
              <a:rPr lang="en-US" dirty="0"/>
              <a:t>used primarily for error reporting</a:t>
            </a:r>
          </a:p>
          <a:p>
            <a:r>
              <a:rPr lang="en-US" sz="2300" dirty="0"/>
              <a:t>The position is characterized by an ordered pair of integers.</a:t>
            </a:r>
          </a:p>
          <a:p>
            <a:pPr lvl="1"/>
            <a:r>
              <a:rPr lang="en-US" dirty="0"/>
              <a:t>line number relative to the source file</a:t>
            </a:r>
          </a:p>
          <a:p>
            <a:pPr lvl="1"/>
            <a:r>
              <a:rPr lang="en-US" dirty="0"/>
              <a:t>character number relative to that line</a:t>
            </a:r>
          </a:p>
          <a:p>
            <a:r>
              <a:rPr lang="en-US" sz="2300" dirty="0"/>
              <a:t>Note: </a:t>
            </a:r>
            <a:r>
              <a:rPr lang="en-US" sz="2300" dirty="0">
                <a:latin typeface="Consolas" pitchFamily="49" charset="0"/>
                <a:cs typeface="Consolas" pitchFamily="49" charset="0"/>
              </a:rPr>
              <a:t>Position</a:t>
            </a:r>
            <a:r>
              <a:rPr lang="en-US" sz="2300" dirty="0"/>
              <a:t> objects are immutable – once created they can’t be modified.</a:t>
            </a:r>
          </a:p>
          <a:p>
            <a:r>
              <a:rPr lang="en-US" sz="2300" dirty="0"/>
              <a:t>Key constructor and methods</a:t>
            </a:r>
          </a:p>
          <a:p>
            <a:pPr lvl="1">
              <a:buFontTx/>
              <a:buNone/>
            </a:pPr>
            <a:r>
              <a:rPr lang="en-US" sz="1800" dirty="0">
                <a:latin typeface="Consolas" pitchFamily="49" charset="0"/>
              </a:rPr>
              <a:t>public Position(int lineNumber, int </a:t>
            </a:r>
            <a:r>
              <a:rPr lang="en-US" sz="1800" dirty="0" err="1">
                <a:latin typeface="Consolas" pitchFamily="49" charset="0"/>
              </a:rPr>
              <a:t>charNumber</a:t>
            </a:r>
            <a:r>
              <a:rPr lang="en-US" sz="1800" dirty="0">
                <a:latin typeface="Consolas" pitchFamily="49" charset="0"/>
              </a:rPr>
              <a:t>)</a:t>
            </a:r>
          </a:p>
          <a:p>
            <a:pPr lvl="1"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public int </a:t>
            </a:r>
            <a:r>
              <a:rPr lang="en-US" sz="1800" dirty="0" err="1">
                <a:latin typeface="Consolas" pitchFamily="49" charset="0"/>
              </a:rPr>
              <a:t>getLineNumber</a:t>
            </a:r>
            <a:r>
              <a:rPr lang="en-US" sz="1800" dirty="0">
                <a:latin typeface="Consolas" pitchFamily="49" charset="0"/>
              </a:rPr>
              <a:t>()</a:t>
            </a:r>
          </a:p>
          <a:p>
            <a:pPr lvl="1">
              <a:spcBef>
                <a:spcPts val="2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public </a:t>
            </a:r>
            <a:r>
              <a:rPr lang="en-US" sz="1800" dirty="0" err="1">
                <a:latin typeface="Consolas" pitchFamily="49" charset="0"/>
              </a:rPr>
              <a:t>int</a:t>
            </a:r>
            <a:r>
              <a:rPr lang="en-US" sz="1800" dirty="0">
                <a:latin typeface="Consolas" pitchFamily="49" charset="0"/>
              </a:rPr>
              <a:t> </a:t>
            </a:r>
            <a:r>
              <a:rPr lang="en-US" sz="1800" dirty="0" err="1">
                <a:latin typeface="Consolas" pitchFamily="49" charset="0"/>
              </a:rPr>
              <a:t>getCharNumber</a:t>
            </a:r>
            <a:r>
              <a:rPr lang="en-US" sz="1800" dirty="0">
                <a:latin typeface="Consolas" pitchFamily="49" charset="0"/>
              </a:rPr>
              <a:t>()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048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91F2014D-88CC-428A-9931-0B53D7274794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2048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Scanning an Integer Literal</a:t>
            </a:r>
          </a:p>
        </p:txBody>
      </p:sp>
      <p:sp>
        <p:nvSpPr>
          <p:cNvPr id="2048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458788" y="1363663"/>
            <a:ext cx="8321040" cy="4935537"/>
          </a:xfrm>
          <a:noFill/>
        </p:spPr>
        <p:txBody>
          <a:bodyPr lIns="182880" tIns="91440"/>
          <a:lstStyle/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private String scanIntegerLiteral() throws </a:t>
            </a:r>
            <a:r>
              <a:rPr lang="en-US" sz="1800" dirty="0" err="1">
                <a:latin typeface="Consolas" pitchFamily="49" charset="0"/>
              </a:rPr>
              <a:t>IOException</a:t>
            </a:r>
            <a:endParaRPr lang="en-US" sz="1800" dirty="0">
              <a:latin typeface="Consolas" pitchFamily="49" charset="0"/>
            </a:endParaRP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{</a:t>
            </a: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// assumes that </a:t>
            </a:r>
            <a:r>
              <a:rPr lang="en-US" sz="1800" dirty="0" err="1">
                <a:latin typeface="Consolas" pitchFamily="49" charset="0"/>
              </a:rPr>
              <a:t>source.getChar</a:t>
            </a:r>
            <a:r>
              <a:rPr lang="en-US" sz="1800" dirty="0">
                <a:latin typeface="Consolas" pitchFamily="49" charset="0"/>
              </a:rPr>
              <a:t>() is the first digit</a:t>
            </a: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// of the integer literal</a:t>
            </a:r>
          </a:p>
          <a:p>
            <a:pPr marL="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clearScanBuffer();</a:t>
            </a:r>
          </a:p>
          <a:p>
            <a:pPr marL="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do</a:t>
            </a: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{</a:t>
            </a: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scanBuffer.append((char) </a:t>
            </a:r>
            <a:r>
              <a:rPr lang="en-US" sz="1800" dirty="0" err="1">
                <a:latin typeface="Consolas" pitchFamily="49" charset="0"/>
              </a:rPr>
              <a:t>source.getChar</a:t>
            </a:r>
            <a:r>
              <a:rPr lang="en-US" sz="1800" dirty="0">
                <a:latin typeface="Consolas" pitchFamily="49" charset="0"/>
              </a:rPr>
              <a:t>());</a:t>
            </a: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</a:t>
            </a:r>
            <a:r>
              <a:rPr lang="en-US" sz="1800" dirty="0" err="1">
                <a:latin typeface="Consolas" pitchFamily="49" charset="0"/>
              </a:rPr>
              <a:t>source.advance</a:t>
            </a:r>
            <a:r>
              <a:rPr lang="en-US" sz="1800" dirty="0">
                <a:latin typeface="Consolas" pitchFamily="49" charset="0"/>
              </a:rPr>
              <a:t>();</a:t>
            </a: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}</a:t>
            </a: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while (Character.isDigit((char) </a:t>
            </a:r>
            <a:r>
              <a:rPr lang="en-US" sz="1800" dirty="0" err="1">
                <a:latin typeface="Consolas" pitchFamily="49" charset="0"/>
              </a:rPr>
              <a:t>source.getChar</a:t>
            </a:r>
            <a:r>
              <a:rPr lang="en-US" sz="1800" dirty="0">
                <a:latin typeface="Consolas" pitchFamily="49" charset="0"/>
              </a:rPr>
              <a:t>()));</a:t>
            </a:r>
          </a:p>
          <a:p>
            <a:pPr marL="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return scanBuffer.toString();</a:t>
            </a:r>
          </a:p>
          <a:p>
            <a:pPr marL="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}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150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3416606E-6EE6-4140-A8B2-3FFF78DBF55B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 on Scanning an Identifier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7" y="1363663"/>
            <a:ext cx="8503920" cy="4935537"/>
          </a:xfrm>
        </p:spPr>
        <p:txBody>
          <a:bodyPr/>
          <a:lstStyle/>
          <a:p>
            <a:r>
              <a:rPr lang="en-US" sz="2350" dirty="0"/>
              <a:t>Use a single method to scan all identifiers, including reserved words.</a:t>
            </a:r>
          </a:p>
          <a:p>
            <a:pPr lvl="1">
              <a:buFontTx/>
              <a:buNone/>
            </a:pPr>
            <a:r>
              <a:rPr lang="en-US" sz="1800" dirty="0">
                <a:latin typeface="Consolas" pitchFamily="49" charset="0"/>
              </a:rPr>
              <a:t>/**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Scans characters in the source file for a valid identifier.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*/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private String scanIdentifier() throws </a:t>
            </a:r>
            <a:r>
              <a:rPr lang="en-US" sz="1800" dirty="0" err="1">
                <a:latin typeface="Consolas" pitchFamily="49" charset="0"/>
              </a:rPr>
              <a:t>IOException</a:t>
            </a:r>
            <a:endParaRPr lang="en-US" sz="1800" dirty="0">
              <a:latin typeface="Consolas" pitchFamily="49" charset="0"/>
            </a:endParaRPr>
          </a:p>
          <a:p>
            <a:r>
              <a:rPr lang="en-US" sz="2350" dirty="0"/>
              <a:t>Use an “efficient” search routine to determine if the identifier is a programmer-defined identifier or a reserved word.</a:t>
            </a:r>
          </a:p>
          <a:p>
            <a:pPr lvl="1">
              <a:buFontTx/>
              <a:buNone/>
            </a:pPr>
            <a:r>
              <a:rPr lang="en-US" sz="1800" dirty="0">
                <a:latin typeface="Consolas" pitchFamily="49" charset="0"/>
              </a:rPr>
              <a:t>/**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Returns the symbol associated with an identifier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(</a:t>
            </a:r>
            <a:r>
              <a:rPr lang="en-US" sz="1800" dirty="0" err="1">
                <a:latin typeface="Consolas" pitchFamily="49" charset="0"/>
              </a:rPr>
              <a:t>Symbol.arrayRW</a:t>
            </a:r>
            <a:r>
              <a:rPr lang="en-US" sz="1800" dirty="0">
                <a:latin typeface="Consolas" pitchFamily="49" charset="0"/>
              </a:rPr>
              <a:t>, </a:t>
            </a:r>
            <a:r>
              <a:rPr lang="en-US" sz="1800" dirty="0" err="1">
                <a:latin typeface="Consolas" pitchFamily="49" charset="0"/>
              </a:rPr>
              <a:t>Symbol.ifRW</a:t>
            </a:r>
            <a:r>
              <a:rPr lang="en-US" sz="1800" dirty="0">
                <a:latin typeface="Consolas" pitchFamily="49" charset="0"/>
              </a:rPr>
              <a:t>, </a:t>
            </a:r>
            <a:r>
              <a:rPr lang="en-US" sz="1800" dirty="0" err="1">
                <a:latin typeface="Consolas" pitchFamily="49" charset="0"/>
              </a:rPr>
              <a:t>Symbol.identifier</a:t>
            </a:r>
            <a:r>
              <a:rPr lang="en-US" sz="1800" dirty="0">
                <a:latin typeface="Consolas" pitchFamily="49" charset="0"/>
              </a:rPr>
              <a:t>, etc.)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*/</a:t>
            </a:r>
          </a:p>
          <a:p>
            <a:pPr lvl="1">
              <a:spcBef>
                <a:spcPct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private Symbol getIdentifierSymbol(String idString)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EEA000-159B-4321-8DC7-99357BC94DE7}"/>
              </a:ext>
            </a:extLst>
          </p:cNvPr>
          <p:cNvSpPr txBox="1"/>
          <p:nvPr/>
        </p:nvSpPr>
        <p:spPr>
          <a:xfrm>
            <a:off x="1753538" y="5812414"/>
            <a:ext cx="5636928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See Appendix F: Searching for Reserved Words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Lexical Errors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several kinds of errors that can be detected by the scanner when processing a source file.  Examples include</a:t>
            </a:r>
          </a:p>
          <a:p>
            <a:pPr lvl="1"/>
            <a:r>
              <a:rPr lang="en-US" dirty="0"/>
              <a:t>failure to properly close a character or string literal</a:t>
            </a:r>
            <a:br>
              <a:rPr lang="en-US" dirty="0"/>
            </a:br>
            <a:r>
              <a:rPr lang="en-US" dirty="0"/>
              <a:t>(e.g., encountering an end-of-line before a closing quote)</a:t>
            </a:r>
          </a:p>
          <a:p>
            <a:pPr lvl="1"/>
            <a:r>
              <a:rPr lang="en-US" dirty="0"/>
              <a:t>encountering a character that does not start a valid symbol</a:t>
            </a:r>
            <a:br>
              <a:rPr lang="en-US" dirty="0"/>
            </a:br>
            <a:r>
              <a:rPr lang="en-US" dirty="0"/>
              <a:t>(e.g., ‘</a:t>
            </a:r>
            <a:r>
              <a:rPr lang="en-US" dirty="0">
                <a:latin typeface="Consolas" panose="020B0609020204030204" pitchFamily="49" charset="0"/>
              </a:rPr>
              <a:t>#</a:t>
            </a:r>
            <a:r>
              <a:rPr lang="en-US" dirty="0"/>
              <a:t>’ or ‘</a:t>
            </a:r>
            <a:r>
              <a:rPr lang="en-US" dirty="0">
                <a:latin typeface="Consolas" panose="020B0609020204030204" pitchFamily="49" charset="0"/>
              </a:rPr>
              <a:t>@</a:t>
            </a:r>
            <a:r>
              <a:rPr lang="en-US" dirty="0"/>
              <a:t>’), etc.</a:t>
            </a:r>
          </a:p>
          <a:p>
            <a:r>
              <a:rPr lang="en-US" dirty="0"/>
              <a:t>In general, our compiler will use Java’s exception handling mechanism to signal and report all errors.</a:t>
            </a:r>
          </a:p>
          <a:p>
            <a:r>
              <a:rPr lang="en-US" dirty="0"/>
              <a:t>Lexical errors are encapsulated by class </a:t>
            </a:r>
            <a:r>
              <a:rPr lang="en-US" dirty="0" err="1">
                <a:latin typeface="Consolas" panose="020B0609020204030204" pitchFamily="49" charset="0"/>
              </a:rPr>
              <a:t>ScannerException</a:t>
            </a:r>
            <a:r>
              <a:rPr lang="en-US" dirty="0"/>
              <a:t>, which is defined in package </a:t>
            </a:r>
            <a:r>
              <a:rPr lang="en-US" dirty="0" err="1">
                <a:latin typeface="Consolas" panose="020B0609020204030204" pitchFamily="49" charset="0"/>
              </a:rPr>
              <a:t>edu.citadel.compiler</a:t>
            </a:r>
            <a:r>
              <a:rPr lang="en-US" dirty="0"/>
              <a:t>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F24FBFC6-354B-48EC-90A0-2DE180DF9EE2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2271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2E5EF-874D-BAB0-FADD-534D8379F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Scanner Exceptions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6A5D1B-77BC-2D01-86DE-D0BB9F90B0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363663"/>
            <a:ext cx="8503920" cy="4935537"/>
          </a:xfrm>
        </p:spPr>
        <p:txBody>
          <a:bodyPr/>
          <a:lstStyle/>
          <a:p>
            <a:pPr marL="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private </a:t>
            </a:r>
            <a:r>
              <a:rPr lang="en-US" sz="1800" dirty="0" err="1">
                <a:latin typeface="Consolas" panose="020B0609020204030204" pitchFamily="49" charset="0"/>
              </a:rPr>
              <a:t>ScannerException</a:t>
            </a:r>
            <a:r>
              <a:rPr lang="en-US" sz="1800" dirty="0">
                <a:latin typeface="Consolas" panose="020B0609020204030204" pitchFamily="49" charset="0"/>
              </a:rPr>
              <a:t> error(String </a:t>
            </a:r>
            <a:r>
              <a:rPr lang="en-US" sz="1800" dirty="0" err="1">
                <a:latin typeface="Consolas" panose="020B0609020204030204" pitchFamily="49" charset="0"/>
              </a:rPr>
              <a:t>errorMsg</a:t>
            </a:r>
            <a:r>
              <a:rPr lang="en-US" sz="18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{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return error(</a:t>
            </a:r>
            <a:r>
              <a:rPr lang="en-US" sz="1800" dirty="0" err="1">
                <a:latin typeface="Consolas" panose="020B0609020204030204" pitchFamily="49" charset="0"/>
              </a:rPr>
              <a:t>source.getCharPosition</a:t>
            </a:r>
            <a:r>
              <a:rPr lang="en-US" sz="1800" dirty="0">
                <a:latin typeface="Consolas" panose="020B0609020204030204" pitchFamily="49" charset="0"/>
              </a:rPr>
              <a:t>(), </a:t>
            </a:r>
            <a:r>
              <a:rPr lang="en-US" sz="1800" dirty="0" err="1">
                <a:latin typeface="Consolas" panose="020B0609020204030204" pitchFamily="49" charset="0"/>
              </a:rPr>
              <a:t>errorMsg</a:t>
            </a:r>
            <a:r>
              <a:rPr lang="en-US" sz="18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}</a:t>
            </a:r>
          </a:p>
          <a:p>
            <a:pPr marL="0" indent="0">
              <a:spcBef>
                <a:spcPts val="10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private </a:t>
            </a:r>
            <a:r>
              <a:rPr lang="en-US" sz="1800" dirty="0" err="1">
                <a:latin typeface="Consolas" panose="020B0609020204030204" pitchFamily="49" charset="0"/>
              </a:rPr>
              <a:t>ScannerException</a:t>
            </a:r>
            <a:r>
              <a:rPr lang="en-US" sz="1800" dirty="0">
                <a:latin typeface="Consolas" panose="020B0609020204030204" pitchFamily="49" charset="0"/>
              </a:rPr>
              <a:t> error(Position </a:t>
            </a:r>
            <a:r>
              <a:rPr lang="en-US" sz="1800" dirty="0" err="1">
                <a:latin typeface="Consolas" panose="020B0609020204030204" pitchFamily="49" charset="0"/>
              </a:rPr>
              <a:t>position</a:t>
            </a:r>
            <a:r>
              <a:rPr lang="en-US" sz="1800" dirty="0">
                <a:latin typeface="Consolas" panose="020B0609020204030204" pitchFamily="49" charset="0"/>
              </a:rPr>
              <a:t>, String </a:t>
            </a:r>
            <a:r>
              <a:rPr lang="en-US" sz="1800" dirty="0" err="1">
                <a:latin typeface="Consolas" panose="020B0609020204030204" pitchFamily="49" charset="0"/>
              </a:rPr>
              <a:t>errorMsg</a:t>
            </a:r>
            <a:r>
              <a:rPr lang="en-US" sz="18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{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return new </a:t>
            </a:r>
            <a:r>
              <a:rPr lang="en-US" sz="1800" dirty="0" err="1">
                <a:latin typeface="Consolas" panose="020B0609020204030204" pitchFamily="49" charset="0"/>
              </a:rPr>
              <a:t>ScannerException</a:t>
            </a:r>
            <a:r>
              <a:rPr lang="en-US" sz="1800" dirty="0">
                <a:latin typeface="Consolas" panose="020B0609020204030204" pitchFamily="49" charset="0"/>
              </a:rPr>
              <a:t>(position, </a:t>
            </a:r>
            <a:r>
              <a:rPr lang="en-US" sz="1800" dirty="0" err="1">
                <a:latin typeface="Consolas" panose="020B0609020204030204" pitchFamily="49" charset="0"/>
              </a:rPr>
              <a:t>errorMsg</a:t>
            </a:r>
            <a:r>
              <a:rPr lang="en-US" sz="18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}</a:t>
            </a:r>
          </a:p>
          <a:p>
            <a:pPr marL="0" indent="0">
              <a:spcBef>
                <a:spcPts val="10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0497F2-AE33-ED8E-A518-FE95CA6F4C5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40FAA0-18C8-BD11-F0C6-203E195232F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F24FBFC6-354B-48EC-90A0-2DE180DF9EE2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5515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Lexical Errors in Method</a:t>
            </a:r>
            <a:br>
              <a:rPr lang="en-US" dirty="0"/>
            </a:br>
            <a:r>
              <a:rPr lang="en-US" dirty="0" err="1">
                <a:latin typeface="Consolas" panose="020B0609020204030204" pitchFamily="49" charset="0"/>
              </a:rPr>
              <a:t>nextToken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tIns="91440"/>
          <a:lstStyle/>
          <a:p>
            <a:pPr marL="182880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catch (</a:t>
            </a:r>
            <a:r>
              <a:rPr lang="en-US" sz="1800" dirty="0" err="1">
                <a:latin typeface="Consolas" panose="020B0609020204030204" pitchFamily="49" charset="0"/>
              </a:rPr>
              <a:t>ScannerException</a:t>
            </a:r>
            <a:r>
              <a:rPr lang="en-US" sz="1800" dirty="0">
                <a:latin typeface="Consolas" panose="020B0609020204030204" pitchFamily="49" charset="0"/>
              </a:rPr>
              <a:t> e)</a:t>
            </a:r>
          </a:p>
          <a:p>
            <a:pPr marL="182880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{</a:t>
            </a:r>
          </a:p>
          <a:p>
            <a:pPr marL="182880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latin typeface="Consolas" panose="020B0609020204030204" pitchFamily="49" charset="0"/>
              </a:rPr>
              <a:t>errorHandler.reportError</a:t>
            </a:r>
            <a:r>
              <a:rPr lang="en-US" sz="1800" dirty="0">
                <a:latin typeface="Consolas" panose="020B0609020204030204" pitchFamily="49" charset="0"/>
              </a:rPr>
              <a:t>(e);</a:t>
            </a:r>
          </a:p>
          <a:p>
            <a:pPr marL="182880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// set symbol to either EOF or unknown</a:t>
            </a:r>
          </a:p>
          <a:p>
            <a:pPr marL="182880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symbol = </a:t>
            </a:r>
            <a:r>
              <a:rPr lang="en-US" sz="1800" dirty="0" err="1">
                <a:latin typeface="Consolas" panose="020B0609020204030204" pitchFamily="49" charset="0"/>
              </a:rPr>
              <a:t>source.getChar</a:t>
            </a:r>
            <a:r>
              <a:rPr lang="en-US" sz="1800" dirty="0">
                <a:latin typeface="Consolas" panose="020B0609020204030204" pitchFamily="49" charset="0"/>
              </a:rPr>
              <a:t>() == </a:t>
            </a:r>
            <a:r>
              <a:rPr lang="en-US" sz="1800" dirty="0" err="1">
                <a:latin typeface="Consolas" panose="020B0609020204030204" pitchFamily="49" charset="0"/>
              </a:rPr>
              <a:t>Source.EOF</a:t>
            </a:r>
            <a:r>
              <a:rPr lang="en-US" sz="1800" dirty="0">
                <a:latin typeface="Consolas" panose="020B0609020204030204" pitchFamily="49" charset="0"/>
              </a:rPr>
              <a:t> ? Symbol.EOF</a:t>
            </a:r>
          </a:p>
          <a:p>
            <a:pPr marL="182880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                                    : </a:t>
            </a:r>
            <a:r>
              <a:rPr lang="en-US" sz="1800" dirty="0" err="1">
                <a:latin typeface="Consolas" panose="020B0609020204030204" pitchFamily="49" charset="0"/>
              </a:rPr>
              <a:t>Symbol.unknown</a:t>
            </a:r>
            <a:r>
              <a:rPr lang="en-US" sz="1800" dirty="0">
                <a:latin typeface="Consolas" panose="020B0609020204030204" pitchFamily="49" charset="0"/>
              </a:rPr>
              <a:t>;</a:t>
            </a:r>
          </a:p>
          <a:p>
            <a:pPr marL="182880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F24FBFC6-354B-48EC-90A0-2DE180DF9EE2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04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F6FB7-F9B1-725E-420F-1509E47E4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Assertions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148C76-7A4C-7084-6F1A-AACC5A8CD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several checks for internal consistency throughout the compiler, most of which make use of Java assertions.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assert Character.isDigit((char) </a:t>
            </a:r>
            <a:r>
              <a:rPr lang="en-US" sz="1800" dirty="0" err="1">
                <a:latin typeface="Consolas" panose="020B0609020204030204" pitchFamily="49" charset="0"/>
              </a:rPr>
              <a:t>source.getChar</a:t>
            </a:r>
            <a:r>
              <a:rPr lang="en-US" sz="1800" dirty="0">
                <a:latin typeface="Consolas" panose="020B0609020204030204" pitchFamily="49" charset="0"/>
              </a:rPr>
              <a:t>()) :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"Check integer literal start for digit at position "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+ </a:t>
            </a:r>
            <a:r>
              <a:rPr lang="en-US" sz="1800" dirty="0" err="1">
                <a:latin typeface="Consolas" panose="020B0609020204030204" pitchFamily="49" charset="0"/>
              </a:rPr>
              <a:t>source.getCharPosition</a:t>
            </a:r>
            <a:r>
              <a:rPr lang="en-US" sz="1800" dirty="0">
                <a:latin typeface="Consolas" panose="020B0609020204030204" pitchFamily="49" charset="0"/>
              </a:rPr>
              <a:t>() + ".";</a:t>
            </a:r>
          </a:p>
          <a:p>
            <a:r>
              <a:rPr lang="en-US" dirty="0"/>
              <a:t>By default, Java assertions are disabled at runtime. They are enabled by a switch to the </a:t>
            </a:r>
            <a:r>
              <a:rPr lang="en-US" dirty="0">
                <a:latin typeface="Consolas" panose="020B0609020204030204" pitchFamily="49" charset="0"/>
              </a:rPr>
              <a:t>java</a:t>
            </a:r>
            <a:r>
              <a:rPr lang="en-US" dirty="0"/>
              <a:t> command.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java -</a:t>
            </a:r>
            <a:r>
              <a:rPr lang="en-US" sz="1800" dirty="0" err="1">
                <a:latin typeface="Consolas" panose="020B0609020204030204" pitchFamily="49" charset="0"/>
              </a:rPr>
              <a:t>ea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MyApplication</a:t>
            </a:r>
            <a:endParaRPr lang="en-US" sz="1800" dirty="0">
              <a:latin typeface="Consolas" panose="020B0609020204030204" pitchFamily="49" charset="0"/>
            </a:endParaRPr>
          </a:p>
          <a:p>
            <a:r>
              <a:rPr lang="en-US" dirty="0"/>
              <a:t>Even when assertion checking is disabled, the assertions remain as useful comments in the code to document runtime assumptions.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2124AF-FB64-6A32-4D60-AA8E1FD22E2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F83224-CBFA-35F4-54F1-E34F9DD7540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Slide </a:t>
            </a:r>
            <a:fld id="{F24FBFC6-354B-48EC-90A0-2DE180DF9EE2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82746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717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EFECCE5B-0D52-47BA-AE0E-FEED71F51430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Class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Scanner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8" y="1363663"/>
            <a:ext cx="8304212" cy="4935537"/>
          </a:xfrm>
        </p:spPr>
        <p:txBody>
          <a:bodyPr lIns="91440" tIns="91440"/>
          <a:lstStyle/>
          <a:p>
            <a:pPr marL="18288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var </a:t>
            </a:r>
            <a:r>
              <a:rPr lang="en-US" sz="1800" dirty="0" err="1">
                <a:latin typeface="Consolas" pitchFamily="49" charset="0"/>
              </a:rPr>
              <a:t>fileName</a:t>
            </a:r>
            <a:r>
              <a:rPr lang="en-US" sz="1800" dirty="0">
                <a:latin typeface="Consolas" pitchFamily="49" charset="0"/>
              </a:rPr>
              <a:t> = </a:t>
            </a:r>
            <a:r>
              <a:rPr lang="en-US" sz="1800" dirty="0" err="1">
                <a:latin typeface="Consolas" pitchFamily="49" charset="0"/>
              </a:rPr>
              <a:t>args</a:t>
            </a:r>
            <a:r>
              <a:rPr lang="en-US" sz="1800" dirty="0">
                <a:latin typeface="Consolas" pitchFamily="49" charset="0"/>
              </a:rPr>
              <a:t>[0];</a:t>
            </a:r>
          </a:p>
          <a:p>
            <a:pPr marL="18288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var </a:t>
            </a:r>
            <a:r>
              <a:rPr lang="en-US" sz="1800" dirty="0" err="1">
                <a:latin typeface="Consolas" pitchFamily="49" charset="0"/>
              </a:rPr>
              <a:t>errorHandler</a:t>
            </a:r>
            <a:r>
              <a:rPr lang="en-US" sz="1800" dirty="0">
                <a:latin typeface="Consolas" pitchFamily="49" charset="0"/>
              </a:rPr>
              <a:t> = new ErrorHandler();</a:t>
            </a:r>
          </a:p>
          <a:p>
            <a:pPr marL="18288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var reader  = new </a:t>
            </a:r>
            <a:r>
              <a:rPr lang="en-US" sz="1800" dirty="0" err="1">
                <a:latin typeface="Consolas" pitchFamily="49" charset="0"/>
              </a:rPr>
              <a:t>FileReader</a:t>
            </a:r>
            <a:r>
              <a:rPr lang="en-US" sz="1800" dirty="0">
                <a:latin typeface="Consolas" pitchFamily="49" charset="0"/>
              </a:rPr>
              <a:t>(</a:t>
            </a:r>
            <a:r>
              <a:rPr lang="en-US" sz="1800" dirty="0" err="1">
                <a:latin typeface="Consolas" pitchFamily="49" charset="0"/>
              </a:rPr>
              <a:t>fileName</a:t>
            </a:r>
            <a:r>
              <a:rPr lang="en-US" sz="1800" dirty="0">
                <a:latin typeface="Consolas" pitchFamily="49" charset="0"/>
              </a:rPr>
              <a:t>, StandardCharsets.UTF_8);</a:t>
            </a:r>
          </a:p>
          <a:p>
            <a:pPr marL="18288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var source  = new Source(reader);</a:t>
            </a:r>
          </a:p>
          <a:p>
            <a:pPr marL="18288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var scanner = new Scanner(source, 4, </a:t>
            </a:r>
            <a:r>
              <a:rPr lang="en-US" sz="1800" dirty="0" err="1">
                <a:latin typeface="Consolas" pitchFamily="49" charset="0"/>
              </a:rPr>
              <a:t>errorHandler</a:t>
            </a:r>
            <a:r>
              <a:rPr lang="en-US" sz="1800" dirty="0">
                <a:latin typeface="Consolas" pitchFamily="49" charset="0"/>
              </a:rPr>
              <a:t>);</a:t>
            </a:r>
          </a:p>
          <a:p>
            <a:pPr marL="18288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Token </a:t>
            </a:r>
            <a:r>
              <a:rPr lang="en-US" sz="1800" dirty="0" err="1">
                <a:latin typeface="Consolas" pitchFamily="49" charset="0"/>
              </a:rPr>
              <a:t>token</a:t>
            </a:r>
            <a:r>
              <a:rPr lang="en-US" sz="1800" dirty="0">
                <a:latin typeface="Consolas" pitchFamily="49" charset="0"/>
              </a:rPr>
              <a:t>;</a:t>
            </a:r>
          </a:p>
          <a:p>
            <a:pPr marL="18288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18288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do</a:t>
            </a:r>
          </a:p>
          <a:p>
            <a:pPr marL="18288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{</a:t>
            </a:r>
          </a:p>
          <a:p>
            <a:pPr marL="18288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token = </a:t>
            </a:r>
            <a:r>
              <a:rPr lang="en-US" sz="1800" dirty="0" err="1">
                <a:latin typeface="Consolas" pitchFamily="49" charset="0"/>
              </a:rPr>
              <a:t>scanner.getToken</a:t>
            </a:r>
            <a:r>
              <a:rPr lang="en-US" sz="1800" dirty="0">
                <a:latin typeface="Consolas" pitchFamily="49" charset="0"/>
              </a:rPr>
              <a:t>();</a:t>
            </a:r>
          </a:p>
          <a:p>
            <a:pPr marL="18288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</a:t>
            </a:r>
            <a:r>
              <a:rPr lang="en-US" sz="1800" dirty="0" err="1">
                <a:latin typeface="Consolas" pitchFamily="49" charset="0"/>
              </a:rPr>
              <a:t>printToken</a:t>
            </a:r>
            <a:r>
              <a:rPr lang="en-US" sz="1800" dirty="0">
                <a:latin typeface="Consolas" pitchFamily="49" charset="0"/>
              </a:rPr>
              <a:t>(token);</a:t>
            </a:r>
          </a:p>
          <a:p>
            <a:pPr marL="18288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</a:t>
            </a:r>
            <a:r>
              <a:rPr lang="en-US" sz="1800" dirty="0" err="1">
                <a:latin typeface="Consolas" pitchFamily="49" charset="0"/>
              </a:rPr>
              <a:t>scanner.advance</a:t>
            </a:r>
            <a:r>
              <a:rPr lang="en-US" sz="1800" dirty="0">
                <a:latin typeface="Consolas" pitchFamily="49" charset="0"/>
              </a:rPr>
              <a:t>();</a:t>
            </a:r>
          </a:p>
          <a:p>
            <a:pPr marL="18288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}</a:t>
            </a:r>
          </a:p>
          <a:p>
            <a:pPr marL="18288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while (</a:t>
            </a:r>
            <a:r>
              <a:rPr lang="en-US" sz="1800" dirty="0" err="1">
                <a:latin typeface="Consolas" pitchFamily="49" charset="0"/>
              </a:rPr>
              <a:t>token.getSymbol</a:t>
            </a:r>
            <a:r>
              <a:rPr lang="en-US" sz="1800" dirty="0">
                <a:latin typeface="Consolas" pitchFamily="49" charset="0"/>
              </a:rPr>
              <a:t>() != </a:t>
            </a:r>
            <a:r>
              <a:rPr lang="en-US" sz="1800" dirty="0" err="1">
                <a:latin typeface="Consolas" pitchFamily="49" charset="0"/>
              </a:rPr>
              <a:t>Symbol.EOF</a:t>
            </a:r>
            <a:r>
              <a:rPr lang="en-US" sz="1800" dirty="0">
                <a:latin typeface="Consolas" pitchFamily="49" charset="0"/>
              </a:rPr>
              <a:t>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384008-3DB7-420B-8A16-A09D54586693}"/>
              </a:ext>
            </a:extLst>
          </p:cNvPr>
          <p:cNvSpPr txBox="1"/>
          <p:nvPr/>
        </p:nvSpPr>
        <p:spPr>
          <a:xfrm>
            <a:off x="2898881" y="5929868"/>
            <a:ext cx="2736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(continued on next page)</a:t>
            </a:r>
          </a:p>
        </p:txBody>
      </p:sp>
    </p:spTree>
    <p:extLst>
      <p:ext uri="{BB962C8B-B14F-4D97-AF65-F5344CB8AC3E}">
        <p14:creationId xmlns:p14="http://schemas.microsoft.com/office/powerpoint/2010/main" val="196474738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717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EFECCE5B-0D52-47BA-AE0E-FEED71F51430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Class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Scanner</a:t>
            </a:r>
            <a:br>
              <a:rPr lang="en-US" dirty="0">
                <a:cs typeface="Consolas" pitchFamily="49" charset="0"/>
              </a:rPr>
            </a:br>
            <a:r>
              <a:rPr lang="en-US" sz="2400" dirty="0">
                <a:cs typeface="Consolas" pitchFamily="49" charset="0"/>
              </a:rPr>
              <a:t>(continued)</a:t>
            </a:r>
            <a:endParaRPr lang="en-US" sz="2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8" y="1363663"/>
            <a:ext cx="8321040" cy="4935537"/>
          </a:xfrm>
        </p:spPr>
        <p:txBody>
          <a:bodyPr lIns="91440" tIns="91440"/>
          <a:lstStyle/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public static void printToken(Token token)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{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</a:t>
            </a:r>
            <a:r>
              <a:rPr lang="en-US" sz="1800" dirty="0" err="1">
                <a:latin typeface="Consolas" pitchFamily="49" charset="0"/>
              </a:rPr>
              <a:t>out.printf</a:t>
            </a:r>
            <a:r>
              <a:rPr lang="en-US" sz="1800" dirty="0">
                <a:latin typeface="Consolas" pitchFamily="49" charset="0"/>
              </a:rPr>
              <a:t>("line: %2d   char: %2d   token: ",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token.getPosition().</a:t>
            </a:r>
            <a:r>
              <a:rPr lang="en-US" sz="1800" dirty="0" err="1">
                <a:latin typeface="Consolas" pitchFamily="49" charset="0"/>
              </a:rPr>
              <a:t>getLineNumber</a:t>
            </a:r>
            <a:r>
              <a:rPr lang="en-US" sz="1800" dirty="0">
                <a:latin typeface="Consolas" pitchFamily="49" charset="0"/>
              </a:rPr>
              <a:t>(),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token.getPosition().</a:t>
            </a:r>
            <a:r>
              <a:rPr lang="en-US" sz="1800" dirty="0" err="1">
                <a:latin typeface="Consolas" pitchFamily="49" charset="0"/>
              </a:rPr>
              <a:t>getCharNumber</a:t>
            </a:r>
            <a:r>
              <a:rPr lang="en-US" sz="1800" dirty="0">
                <a:latin typeface="Consolas" pitchFamily="49" charset="0"/>
              </a:rPr>
              <a:t>());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var symbol = token.getSymbol();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if (</a:t>
            </a:r>
            <a:r>
              <a:rPr lang="en-US" sz="1800" dirty="0" err="1">
                <a:latin typeface="Consolas" pitchFamily="49" charset="0"/>
              </a:rPr>
              <a:t>symbol.isReservedWord</a:t>
            </a:r>
            <a:r>
              <a:rPr lang="en-US" sz="1800" dirty="0">
                <a:latin typeface="Consolas" pitchFamily="49" charset="0"/>
              </a:rPr>
              <a:t>())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</a:t>
            </a:r>
            <a:r>
              <a:rPr lang="en-US" sz="1800" dirty="0" err="1">
                <a:latin typeface="Consolas" pitchFamily="49" charset="0"/>
              </a:rPr>
              <a:t>out.print</a:t>
            </a:r>
            <a:r>
              <a:rPr lang="en-US" sz="1800" dirty="0">
                <a:latin typeface="Consolas" pitchFamily="49" charset="0"/>
              </a:rPr>
              <a:t>("Reserved Word -&gt; ");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else if (symbol == Symbol.identifier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  || symbol == Symbol.intLiteral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  || symbol == Symbol.stringLiteral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  || symbol == Symbol.charLiteral)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</a:t>
            </a:r>
            <a:r>
              <a:rPr lang="en-US" sz="1800" dirty="0" err="1">
                <a:latin typeface="Consolas" pitchFamily="49" charset="0"/>
              </a:rPr>
              <a:t>out.print</a:t>
            </a:r>
            <a:r>
              <a:rPr lang="en-US" sz="1800" dirty="0">
                <a:latin typeface="Consolas" pitchFamily="49" charset="0"/>
              </a:rPr>
              <a:t>(token.getSymbol().toString() + " -&gt; ");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</a:t>
            </a:r>
            <a:r>
              <a:rPr lang="en-US" sz="1800" dirty="0" err="1">
                <a:latin typeface="Consolas" pitchFamily="49" charset="0"/>
              </a:rPr>
              <a:t>out.println</a:t>
            </a:r>
            <a:r>
              <a:rPr lang="en-US" sz="1800" dirty="0">
                <a:latin typeface="Consolas" pitchFamily="49" charset="0"/>
              </a:rPr>
              <a:t>(token.getText());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11684505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819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3DBA1588-8BEC-4F2E-9585-7723F3E72A93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of Testing Class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Scanner</a:t>
            </a:r>
            <a:br>
              <a:rPr lang="en-US" dirty="0"/>
            </a:br>
            <a:r>
              <a:rPr lang="en-US" sz="2400" dirty="0"/>
              <a:t>(Input File is </a:t>
            </a:r>
            <a:r>
              <a:rPr lang="en-US" sz="2400" dirty="0">
                <a:latin typeface="Consolas" pitchFamily="49" charset="0"/>
              </a:rPr>
              <a:t>Correct_01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.cprl</a:t>
            </a:r>
            <a:r>
              <a:rPr lang="en-US" sz="2400" dirty="0"/>
              <a:t> in </a:t>
            </a:r>
            <a:r>
              <a:rPr lang="en-US" sz="2400" dirty="0">
                <a:latin typeface="Consolas" panose="020B0609020204030204" pitchFamily="49" charset="0"/>
              </a:rPr>
              <a:t>ScannerTests</a:t>
            </a:r>
            <a:r>
              <a:rPr lang="en-US" sz="2400" dirty="0"/>
              <a:t>)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line:  2   char:  1   token: Reserved Word -&gt; Boolean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line:  2   char: 11   token: Reserved Word -&gt; Char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line:  2   char: 21   token: Reserved Word -&gt; Integer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line:  2   char: 31   token: Reserved Word -&gt; and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...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line:  7   char: 31   token: Reserved Word -&gt; while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line:  7   char: 41   token: Reserved Word -&gt; write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line:  7   char: 51   token: Reserved Word -&gt; </a:t>
            </a:r>
            <a:r>
              <a:rPr lang="en-US" sz="1800" dirty="0" err="1">
                <a:latin typeface="Consolas" pitchFamily="49" charset="0"/>
              </a:rPr>
              <a:t>writeln</a:t>
            </a:r>
            <a:endParaRPr lang="en-US" sz="1800" dirty="0">
              <a:latin typeface="Consolas" pitchFamily="49" charset="0"/>
            </a:endParaRP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line: 10   char:  1   token: +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line: 10   char:  6   token: -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line: 10   char: 11   token: *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line: 10   char: 16   token: /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line: 13   char:  1   token: =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line: 13   char:  5   token: !=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line: 13   char: 10   token: &lt;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line: 13   char: 14   token: &lt;=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680440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12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2EB50381-AE14-4ED2-87C6-90E09AB3D48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Source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>
                <a:latin typeface="Consolas" panose="020B0609020204030204" pitchFamily="49" charset="0"/>
              </a:rPr>
              <a:t>Source</a:t>
            </a:r>
            <a:r>
              <a:rPr lang="en-US" dirty="0"/>
              <a:t> is essentially a type of iterator that steps through the characters in a source file one character at a time.  At any point during the iteration you can examine the current character and its position within the source file before advancing to the next character.</a:t>
            </a:r>
          </a:p>
          <a:p>
            <a:r>
              <a:rPr lang="en-US" dirty="0"/>
              <a:t>Class </a:t>
            </a:r>
            <a:r>
              <a:rPr lang="en-US" dirty="0">
                <a:latin typeface="Consolas" panose="020B0609020204030204" pitchFamily="49" charset="0"/>
              </a:rPr>
              <a:t>Source</a:t>
            </a:r>
          </a:p>
          <a:p>
            <a:pPr lvl="1"/>
            <a:r>
              <a:rPr lang="en-US" dirty="0"/>
              <a:t>Encapsulates a source file reader</a:t>
            </a:r>
          </a:p>
          <a:p>
            <a:pPr lvl="1"/>
            <a:r>
              <a:rPr lang="en-US" dirty="0"/>
              <a:t>Maintains the position of each character in the source file</a:t>
            </a:r>
          </a:p>
          <a:p>
            <a:pPr lvl="1"/>
            <a:r>
              <a:rPr lang="en-US" dirty="0"/>
              <a:t>Input: a </a:t>
            </a:r>
            <a:r>
              <a:rPr lang="en-US" dirty="0">
                <a:latin typeface="Consolas" panose="020B0609020204030204" pitchFamily="49" charset="0"/>
              </a:rPr>
              <a:t>Reader</a:t>
            </a:r>
            <a:r>
              <a:rPr lang="en-US" dirty="0"/>
              <a:t> (usually a </a:t>
            </a:r>
            <a:r>
              <a:rPr lang="en-US" dirty="0" err="1">
                <a:latin typeface="Consolas" panose="020B0609020204030204" pitchFamily="49" charset="0"/>
              </a:rPr>
              <a:t>FileReader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Output: individual characters and their position within the file</a:t>
            </a:r>
          </a:p>
          <a:p>
            <a:r>
              <a:rPr lang="en-US" dirty="0"/>
              <a:t>Constructor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public Source(Reader </a:t>
            </a:r>
            <a:r>
              <a:rPr lang="en-US" sz="1800" dirty="0" err="1">
                <a:latin typeface="Consolas" panose="020B0609020204030204" pitchFamily="49" charset="0"/>
              </a:rPr>
              <a:t>sourceReader</a:t>
            </a:r>
            <a:r>
              <a:rPr lang="en-US" sz="1800" dirty="0">
                <a:latin typeface="Consolas" panose="020B0609020204030204" pitchFamily="49" charset="0"/>
              </a:rPr>
              <a:t>) throws </a:t>
            </a:r>
            <a:r>
              <a:rPr lang="en-US" sz="1800" dirty="0" err="1">
                <a:latin typeface="Consolas" panose="020B0609020204030204" pitchFamily="49" charset="0"/>
              </a:rPr>
              <a:t>IOException</a:t>
            </a:r>
            <a:endParaRPr lang="en-US" sz="1800" dirty="0"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614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B81080D8-87AF-4D84-9EFE-38CD5993419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Source</a:t>
            </a:r>
            <a:r>
              <a:rPr lang="en-US" dirty="0"/>
              <a:t>: Key Methods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7" y="1363663"/>
            <a:ext cx="8229600" cy="4935537"/>
          </a:xfrm>
        </p:spPr>
        <p:txBody>
          <a:bodyPr lIns="182880" tIns="91440"/>
          <a:lstStyle/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/**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Returns the current character (as an </a:t>
            </a:r>
            <a:r>
              <a:rPr lang="en-US" sz="1800" dirty="0" err="1">
                <a:latin typeface="Consolas" pitchFamily="49" charset="0"/>
              </a:rPr>
              <a:t>int</a:t>
            </a:r>
            <a:r>
              <a:rPr lang="en-US" sz="1800" dirty="0">
                <a:latin typeface="Consolas" pitchFamily="49" charset="0"/>
              </a:rPr>
              <a:t>) in the source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file.  Returns EOF if the end of file has been reached.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*/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public </a:t>
            </a:r>
            <a:r>
              <a:rPr lang="en-US" sz="1800" dirty="0" err="1">
                <a:latin typeface="Consolas" pitchFamily="49" charset="0"/>
              </a:rPr>
              <a:t>int</a:t>
            </a:r>
            <a:r>
              <a:rPr lang="en-US" sz="1800" dirty="0">
                <a:latin typeface="Consolas" pitchFamily="49" charset="0"/>
              </a:rPr>
              <a:t> </a:t>
            </a:r>
            <a:r>
              <a:rPr lang="en-US" sz="1800" dirty="0" err="1">
                <a:latin typeface="Consolas" pitchFamily="49" charset="0"/>
              </a:rPr>
              <a:t>getChar</a:t>
            </a:r>
            <a:r>
              <a:rPr lang="en-US" sz="1800" dirty="0">
                <a:latin typeface="Consolas" pitchFamily="49" charset="0"/>
              </a:rPr>
              <a:t>()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/**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Returns the position (line number, char number) of the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current character in the source file.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*/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public Position </a:t>
            </a:r>
            <a:r>
              <a:rPr lang="en-US" sz="1800" dirty="0" err="1">
                <a:latin typeface="Consolas" pitchFamily="49" charset="0"/>
              </a:rPr>
              <a:t>getCharPosition</a:t>
            </a:r>
            <a:r>
              <a:rPr lang="en-US" sz="1800" dirty="0">
                <a:latin typeface="Consolas" pitchFamily="49" charset="0"/>
              </a:rPr>
              <a:t>()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/**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 Advance to the next character in the source file.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*/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public void advance() throws </a:t>
            </a:r>
            <a:r>
              <a:rPr lang="en-US" sz="1800" dirty="0" err="1">
                <a:latin typeface="Consolas" pitchFamily="49" charset="0"/>
              </a:rPr>
              <a:t>IOException</a:t>
            </a:r>
            <a:endParaRPr lang="en-US" sz="1800" dirty="0">
              <a:latin typeface="Consolas" pitchFamily="49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717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EFECCE5B-0D52-47BA-AE0E-FEED71F51430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Class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Source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8" y="1363663"/>
            <a:ext cx="8321040" cy="4935537"/>
          </a:xfrm>
        </p:spPr>
        <p:txBody>
          <a:bodyPr lIns="182880" tIns="45720" rIns="91440"/>
          <a:lstStyle/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var </a:t>
            </a:r>
            <a:r>
              <a:rPr lang="en-US" sz="1800" dirty="0" err="1">
                <a:latin typeface="Consolas" pitchFamily="49" charset="0"/>
              </a:rPr>
              <a:t>fileName</a:t>
            </a:r>
            <a:r>
              <a:rPr lang="en-US" sz="1800" dirty="0">
                <a:latin typeface="Consolas" pitchFamily="49" charset="0"/>
              </a:rPr>
              <a:t> = </a:t>
            </a:r>
            <a:r>
              <a:rPr lang="en-US" sz="1800" dirty="0" err="1">
                <a:latin typeface="Consolas" pitchFamily="49" charset="0"/>
              </a:rPr>
              <a:t>args</a:t>
            </a:r>
            <a:r>
              <a:rPr lang="en-US" sz="1800" dirty="0">
                <a:latin typeface="Consolas" pitchFamily="49" charset="0"/>
              </a:rPr>
              <a:t>[0];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var reader   = new </a:t>
            </a:r>
            <a:r>
              <a:rPr lang="en-US" sz="1800" dirty="0" err="1">
                <a:latin typeface="Consolas" pitchFamily="49" charset="0"/>
              </a:rPr>
              <a:t>FileReader</a:t>
            </a:r>
            <a:r>
              <a:rPr lang="en-US" sz="1800" dirty="0">
                <a:latin typeface="Consolas" pitchFamily="49" charset="0"/>
              </a:rPr>
              <a:t>(</a:t>
            </a:r>
            <a:r>
              <a:rPr lang="en-US" sz="1800" dirty="0" err="1">
                <a:latin typeface="Consolas" pitchFamily="49" charset="0"/>
              </a:rPr>
              <a:t>fileName</a:t>
            </a:r>
            <a:r>
              <a:rPr lang="en-US" sz="1800" dirty="0">
                <a:latin typeface="Consolas" pitchFamily="49" charset="0"/>
              </a:rPr>
              <a:t>, StandardCharsets.UTF_8);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var source   = new Source(reader);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var out      = new </a:t>
            </a:r>
            <a:r>
              <a:rPr lang="en-US" sz="1800" dirty="0" err="1">
                <a:latin typeface="Consolas" pitchFamily="49" charset="0"/>
              </a:rPr>
              <a:t>PrintStream</a:t>
            </a:r>
            <a:r>
              <a:rPr lang="en-US" sz="1800" dirty="0">
                <a:latin typeface="Consolas" pitchFamily="49" charset="0"/>
              </a:rPr>
              <a:t>(</a:t>
            </a:r>
            <a:r>
              <a:rPr lang="en-US" sz="1800" dirty="0" err="1">
                <a:latin typeface="Consolas" pitchFamily="49" charset="0"/>
              </a:rPr>
              <a:t>System.out</a:t>
            </a:r>
            <a:r>
              <a:rPr lang="en-US" sz="1800" dirty="0">
                <a:latin typeface="Consolas" pitchFamily="49" charset="0"/>
              </a:rPr>
              <a:t>, true,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                       StandardCharsets.UTF_8);</a:t>
            </a:r>
          </a:p>
          <a:p>
            <a:pPr marL="0" indent="0">
              <a:spcBef>
                <a:spcPts val="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while (</a:t>
            </a:r>
            <a:r>
              <a:rPr lang="en-US" sz="1800" dirty="0" err="1">
                <a:latin typeface="Consolas" pitchFamily="49" charset="0"/>
              </a:rPr>
              <a:t>source.getChar</a:t>
            </a:r>
            <a:r>
              <a:rPr lang="en-US" sz="1800" dirty="0">
                <a:latin typeface="Consolas" pitchFamily="49" charset="0"/>
              </a:rPr>
              <a:t>() != </a:t>
            </a:r>
            <a:r>
              <a:rPr lang="en-US" sz="1800" dirty="0" err="1">
                <a:latin typeface="Consolas" pitchFamily="49" charset="0"/>
              </a:rPr>
              <a:t>Source.EOF</a:t>
            </a:r>
            <a:r>
              <a:rPr lang="en-US" sz="1800" dirty="0">
                <a:latin typeface="Consolas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{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int c = </a:t>
            </a:r>
            <a:r>
              <a:rPr lang="en-US" sz="1800" dirty="0" err="1">
                <a:latin typeface="Consolas" pitchFamily="49" charset="0"/>
              </a:rPr>
              <a:t>source.getChar</a:t>
            </a:r>
            <a:r>
              <a:rPr lang="en-US" sz="1800" dirty="0">
                <a:latin typeface="Consolas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if (c == '\n')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</a:t>
            </a:r>
            <a:r>
              <a:rPr lang="en-US" sz="1800" dirty="0" err="1">
                <a:latin typeface="Consolas" pitchFamily="49" charset="0"/>
              </a:rPr>
              <a:t>out.println</a:t>
            </a:r>
            <a:r>
              <a:rPr lang="en-US" sz="1800" dirty="0">
                <a:latin typeface="Consolas" pitchFamily="49" charset="0"/>
              </a:rPr>
              <a:t>("\\n\t" + </a:t>
            </a:r>
            <a:r>
              <a:rPr lang="en-US" sz="1800" dirty="0" err="1">
                <a:latin typeface="Consolas" pitchFamily="49" charset="0"/>
              </a:rPr>
              <a:t>source.getCharPosition</a:t>
            </a:r>
            <a:r>
              <a:rPr lang="en-US" sz="1800" dirty="0">
                <a:latin typeface="Consolas" pitchFamily="49" charset="0"/>
              </a:rPr>
              <a:t>());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else if (c != '\r')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    </a:t>
            </a:r>
            <a:r>
              <a:rPr lang="en-US" sz="1800" dirty="0" err="1">
                <a:latin typeface="Consolas" pitchFamily="49" charset="0"/>
              </a:rPr>
              <a:t>out.println</a:t>
            </a:r>
            <a:r>
              <a:rPr lang="en-US" sz="1800" dirty="0">
                <a:latin typeface="Consolas" pitchFamily="49" charset="0"/>
              </a:rPr>
              <a:t>((char) c + "\t" + </a:t>
            </a:r>
            <a:r>
              <a:rPr lang="en-US" sz="1800" dirty="0" err="1">
                <a:latin typeface="Consolas" pitchFamily="49" charset="0"/>
              </a:rPr>
              <a:t>source.getCharPosition</a:t>
            </a:r>
            <a:r>
              <a:rPr lang="en-US" sz="1800" dirty="0">
                <a:latin typeface="Consolas" pitchFamily="49" charset="0"/>
              </a:rPr>
              <a:t>());</a:t>
            </a:r>
          </a:p>
          <a:p>
            <a:pPr marL="0" indent="0">
              <a:spcBef>
                <a:spcPts val="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</a:t>
            </a:r>
            <a:r>
              <a:rPr lang="en-US" sz="1800" dirty="0" err="1">
                <a:latin typeface="Consolas" pitchFamily="49" charset="0"/>
              </a:rPr>
              <a:t>source.advance</a:t>
            </a:r>
            <a:r>
              <a:rPr lang="en-US" sz="1800" dirty="0">
                <a:latin typeface="Consolas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}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819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3DBA1588-8BEC-4F2E-9585-7723F3E72A93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of Testing Class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Source</a:t>
            </a:r>
            <a:br>
              <a:rPr lang="en-US" dirty="0"/>
            </a:br>
            <a:r>
              <a:rPr lang="en-US" sz="2400" dirty="0"/>
              <a:t>(Input File is 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Source.java</a:t>
            </a:r>
            <a:r>
              <a:rPr lang="en-US" sz="2400" dirty="0"/>
              <a:t>)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p   line 1, character 1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a   line 1, character 2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c   line 1, character 3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k   line 1, character 4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a   line 1, character 5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g   line 1, character 6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e   line 1, character 7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line 1, character 8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e   line 1, character 9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d   line 1, character 10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u   line 1, character 11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.   line 1, character 12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c   line 1, character 13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 err="1">
                <a:latin typeface="Consolas" pitchFamily="49" charset="0"/>
              </a:rPr>
              <a:t>i</a:t>
            </a:r>
            <a:r>
              <a:rPr lang="en-US" sz="1800" dirty="0">
                <a:latin typeface="Consolas" pitchFamily="49" charset="0"/>
              </a:rPr>
              <a:t>   line 1, character 14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t   line 1, character 15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a   line 1, character 16</a:t>
            </a:r>
          </a:p>
          <a:p>
            <a:pPr lvl="1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...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81128D6-E553-B35E-50EC-B3484B457B45}"/>
              </a:ext>
            </a:extLst>
          </p:cNvPr>
          <p:cNvSpPr txBox="1"/>
          <p:nvPr/>
        </p:nvSpPr>
        <p:spPr>
          <a:xfrm>
            <a:off x="4419600" y="3198168"/>
            <a:ext cx="338746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2000" dirty="0"/>
              <a:t>read first character vertically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dirty="0"/>
              <a:t>©</a:t>
            </a:r>
            <a:r>
              <a:rPr lang="en-US" dirty="0" err="1"/>
              <a:t>SoftMoore</a:t>
            </a:r>
            <a:r>
              <a:rPr lang="en-US" dirty="0"/>
              <a:t> Consulting</a:t>
            </a:r>
          </a:p>
        </p:txBody>
      </p:sp>
      <p:sp>
        <p:nvSpPr>
          <p:cNvPr id="1126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DCBA3F9D-DCDD-4644-B721-AFCF89D2589F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Symbol</a:t>
            </a:r>
            <a:br>
              <a:rPr lang="en-US" dirty="0"/>
            </a:br>
            <a:r>
              <a:rPr lang="en-US" sz="2400" dirty="0"/>
              <a:t>(a.k.a. Token Type)</a:t>
            </a:r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term </a:t>
            </a:r>
            <a:r>
              <a:rPr lang="en-US" b="1" dirty="0"/>
              <a:t>symbol</a:t>
            </a:r>
            <a:r>
              <a:rPr lang="en-US" dirty="0"/>
              <a:t> will be used to refer to the basic lexical units returned by the scanner.  From the perspective of the parser, these are the terminal symbols.</a:t>
            </a:r>
          </a:p>
          <a:p>
            <a:r>
              <a:rPr lang="en-US" dirty="0"/>
              <a:t>Symbols include</a:t>
            </a:r>
          </a:p>
          <a:p>
            <a:pPr lvl="1"/>
            <a:r>
              <a:rPr lang="en-US" dirty="0"/>
              <a:t>reserved words (“</a:t>
            </a:r>
            <a:r>
              <a:rPr lang="en-US" dirty="0">
                <a:latin typeface="Consolas" panose="020B0609020204030204" pitchFamily="49" charset="0"/>
              </a:rPr>
              <a:t>while</a:t>
            </a:r>
            <a:r>
              <a:rPr lang="en-US" dirty="0"/>
              <a:t>”, “</a:t>
            </a:r>
            <a:r>
              <a:rPr lang="en-US" dirty="0">
                <a:latin typeface="Consolas" panose="020B0609020204030204" pitchFamily="49" charset="0"/>
              </a:rPr>
              <a:t>if</a:t>
            </a:r>
            <a:r>
              <a:rPr lang="en-US" dirty="0"/>
              <a:t>”, “proc”, …)</a:t>
            </a:r>
          </a:p>
          <a:p>
            <a:pPr lvl="1"/>
            <a:r>
              <a:rPr lang="en-US" dirty="0"/>
              <a:t>operators and punctuation (“</a:t>
            </a:r>
            <a:r>
              <a:rPr lang="en-US" dirty="0">
                <a:latin typeface="Consolas" panose="020B0609020204030204" pitchFamily="49" charset="0"/>
              </a:rPr>
              <a:t>:=</a:t>
            </a:r>
            <a:r>
              <a:rPr lang="en-US" dirty="0"/>
              <a:t>”, “</a:t>
            </a:r>
            <a:r>
              <a:rPr lang="en-US" dirty="0">
                <a:latin typeface="Consolas" panose="020B0609020204030204" pitchFamily="49" charset="0"/>
              </a:rPr>
              <a:t>+</a:t>
            </a:r>
            <a:r>
              <a:rPr lang="en-US" dirty="0"/>
              <a:t>”, “</a:t>
            </a:r>
            <a:r>
              <a:rPr lang="en-US" dirty="0">
                <a:latin typeface="Consolas" panose="020B0609020204030204" pitchFamily="49" charset="0"/>
              </a:rPr>
              <a:t>;</a:t>
            </a:r>
            <a:r>
              <a:rPr lang="en-US" dirty="0"/>
              <a:t>”, …), </a:t>
            </a:r>
          </a:p>
          <a:p>
            <a:pPr lvl="1"/>
            <a:r>
              <a:rPr lang="en-US" dirty="0"/>
              <a:t>identifiers</a:t>
            </a:r>
          </a:p>
          <a:p>
            <a:pPr lvl="1"/>
            <a:r>
              <a:rPr lang="en-US" dirty="0"/>
              <a:t>integer literals</a:t>
            </a:r>
          </a:p>
          <a:p>
            <a:pPr lvl="1"/>
            <a:r>
              <a:rPr lang="en-US" dirty="0"/>
              <a:t>special scanning symbols </a:t>
            </a:r>
            <a:r>
              <a:rPr lang="en-US" dirty="0">
                <a:latin typeface="Consolas" panose="020B0609020204030204" pitchFamily="49" charset="0"/>
              </a:rPr>
              <a:t>EOF</a:t>
            </a:r>
            <a:r>
              <a:rPr lang="en-US" dirty="0"/>
              <a:t> and </a:t>
            </a:r>
            <a:r>
              <a:rPr lang="en-US" dirty="0">
                <a:latin typeface="Consolas" panose="020B0609020204030204" pitchFamily="49" charset="0"/>
              </a:rPr>
              <a:t>unknown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229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4CF7CFEA-5ECC-4F38-BB82-67344E0A8741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Enum</a:t>
            </a:r>
            <a:r>
              <a:rPr lang="en-US" dirty="0"/>
              <a:t> Class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Symbol</a:t>
            </a:r>
          </a:p>
        </p:txBody>
      </p:sp>
      <p:sp>
        <p:nvSpPr>
          <p:cNvPr id="122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8788" y="1363663"/>
            <a:ext cx="8226425" cy="4935537"/>
          </a:xfrm>
        </p:spPr>
        <p:txBody>
          <a:bodyPr lIns="182880" tIns="91440"/>
          <a:lstStyle/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public enum Symbol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{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// reserved words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BooleanRW("Boolean"),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IntegerRW("Integer"),</a:t>
            </a:r>
          </a:p>
          <a:p>
            <a:pPr marL="91440" indent="0">
              <a:spcBef>
                <a:spcPts val="6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...</a:t>
            </a:r>
          </a:p>
          <a:p>
            <a:pPr marL="91440" indent="0">
              <a:spcBef>
                <a:spcPts val="6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whileRW("while"),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writeRW("write"),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writelnRW("writeln"),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endParaRPr lang="en-US" sz="1800" dirty="0">
              <a:latin typeface="Consolas" pitchFamily="49" charset="0"/>
            </a:endParaRP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// arithmetic operator symbols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plus("+"),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minus("-"),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times("*"),</a:t>
            </a:r>
          </a:p>
          <a:p>
            <a:pPr marL="91440" indent="0">
              <a:spcBef>
                <a:spcPts val="100"/>
              </a:spcBef>
              <a:buFontTx/>
              <a:buNone/>
            </a:pPr>
            <a:r>
              <a:rPr lang="en-US" sz="1800" dirty="0">
                <a:latin typeface="Consolas" pitchFamily="49" charset="0"/>
              </a:rPr>
              <a:t>    divide("/"),</a:t>
            </a:r>
          </a:p>
        </p:txBody>
      </p:sp>
      <p:sp>
        <p:nvSpPr>
          <p:cNvPr id="12294" name="Rectangle 4"/>
          <p:cNvSpPr>
            <a:spLocks noChangeArrowheads="1"/>
          </p:cNvSpPr>
          <p:nvPr/>
        </p:nvSpPr>
        <p:spPr bwMode="auto">
          <a:xfrm>
            <a:off x="3222272" y="5929226"/>
            <a:ext cx="2699457" cy="36997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>
            <a:spAutoFit/>
          </a:bodyPr>
          <a:lstStyle/>
          <a:p>
            <a:r>
              <a:rPr lang="en-US" sz="1800" dirty="0"/>
              <a:t>(continued on next slide)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oftMoore2">
  <a:themeElements>
    <a:clrScheme name="">
      <a:dk1>
        <a:srgbClr val="000099"/>
      </a:dk1>
      <a:lt1>
        <a:srgbClr val="FFFFFF"/>
      </a:lt1>
      <a:dk2>
        <a:srgbClr val="CBCBCB"/>
      </a:dk2>
      <a:lt2>
        <a:srgbClr val="000000"/>
      </a:lt2>
      <a:accent1>
        <a:srgbClr val="009999"/>
      </a:accent1>
      <a:accent2>
        <a:srgbClr val="FF9933"/>
      </a:accent2>
      <a:accent3>
        <a:srgbClr val="FFFFFF"/>
      </a:accent3>
      <a:accent4>
        <a:srgbClr val="000082"/>
      </a:accent4>
      <a:accent5>
        <a:srgbClr val="AACACA"/>
      </a:accent5>
      <a:accent6>
        <a:srgbClr val="E78A2D"/>
      </a:accent6>
      <a:hlink>
        <a:srgbClr val="330099"/>
      </a:hlink>
      <a:folHlink>
        <a:srgbClr val="CBCBCB"/>
      </a:folHlink>
    </a:clrScheme>
    <a:fontScheme name="SoftMoore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oftMoore2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9999"/>
        </a:accent1>
        <a:accent2>
          <a:srgbClr val="FF9933"/>
        </a:accent2>
        <a:accent3>
          <a:srgbClr val="AAB8E2"/>
        </a:accent3>
        <a:accent4>
          <a:srgbClr val="DADADA"/>
        </a:accent4>
        <a:accent5>
          <a:srgbClr val="AACACA"/>
        </a:accent5>
        <a:accent6>
          <a:srgbClr val="E78A2D"/>
        </a:accent6>
        <a:hlink>
          <a:srgbClr val="330099"/>
        </a:hlink>
        <a:folHlink>
          <a:srgbClr val="CBCBC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ftMoore2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ftMoore2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C:\JMoore\Training\SoftMoore2.pot</Template>
  <TotalTime>4476</TotalTime>
  <Words>3338</Words>
  <Application>Microsoft Office PowerPoint</Application>
  <PresentationFormat>On-screen Show (4:3)</PresentationFormat>
  <Paragraphs>597</Paragraphs>
  <Slides>38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Arial</vt:lpstr>
      <vt:lpstr>Calibri</vt:lpstr>
      <vt:lpstr>Consolas</vt:lpstr>
      <vt:lpstr>Times New Roman</vt:lpstr>
      <vt:lpstr>SoftMoore2</vt:lpstr>
      <vt:lpstr>Lexical Analysis (a.k.a. Scanning)</vt:lpstr>
      <vt:lpstr>Lexical Analysis</vt:lpstr>
      <vt:lpstr>Class Position</vt:lpstr>
      <vt:lpstr>Class Source</vt:lpstr>
      <vt:lpstr>Class Source: Key Methods</vt:lpstr>
      <vt:lpstr>Testing Class Source</vt:lpstr>
      <vt:lpstr>Results of Testing Class Source (Input File is Source.java)</vt:lpstr>
      <vt:lpstr>Symbol (a.k.a. Token Type)</vt:lpstr>
      <vt:lpstr>Enum Class Symbol</vt:lpstr>
      <vt:lpstr>Enum Class Symbol (continued)</vt:lpstr>
      <vt:lpstr>Token</vt:lpstr>
      <vt:lpstr>Examples: Text Associated with Symbols</vt:lpstr>
      <vt:lpstr>Class Token: Key Methods</vt:lpstr>
      <vt:lpstr>Implementing Class Token</vt:lpstr>
      <vt:lpstr>Class ErrorHandler</vt:lpstr>
      <vt:lpstr>Using ErrorHandler for Parser Version 1</vt:lpstr>
      <vt:lpstr>Class TokenBuffer</vt:lpstr>
      <vt:lpstr>Class TokenBuffer (continued)</vt:lpstr>
      <vt:lpstr>Scanner (Lexical Analyzer)</vt:lpstr>
      <vt:lpstr>Classes Source and Scanner</vt:lpstr>
      <vt:lpstr>Key Constructor and Methods for class Scanner</vt:lpstr>
      <vt:lpstr>Key Constructor and Methods for class Scanner (continued)</vt:lpstr>
      <vt:lpstr>Key Constructor and Methods for class Scanner (continued)</vt:lpstr>
      <vt:lpstr>Description of Scanner Methods</vt:lpstr>
      <vt:lpstr>Method nextToken()</vt:lpstr>
      <vt:lpstr>Method nextToken() (continued)</vt:lpstr>
      <vt:lpstr>Method nextToken() (continued – scanning “+” and “-” symbols)</vt:lpstr>
      <vt:lpstr>Method nextToken() (continued – scanning “&gt;” and “&gt;= ” symbols)</vt:lpstr>
      <vt:lpstr>Method nextToken() (continued – returning the token)</vt:lpstr>
      <vt:lpstr>Example: Scanning an Integer Literal</vt:lpstr>
      <vt:lpstr>Tips on Scanning an Identifier</vt:lpstr>
      <vt:lpstr>Lexical Errors</vt:lpstr>
      <vt:lpstr>Creating Scanner Exceptions</vt:lpstr>
      <vt:lpstr>Handling Lexical Errors in Method nextToken()</vt:lpstr>
      <vt:lpstr>Using Assertions</vt:lpstr>
      <vt:lpstr>Testing Class Scanner</vt:lpstr>
      <vt:lpstr>Testing Class Scanner (continued)</vt:lpstr>
      <vt:lpstr>Results of Testing Class Scanner (Input File is Correct_01.cprl in ScannerTests)</vt:lpstr>
    </vt:vector>
  </TitlesOfParts>
  <Company>SoftMoore Consulting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Lexical Analysis</dc:title>
  <dc:creator>John I. Moore, Jr.</dc:creator>
  <cp:lastModifiedBy>John Moore</cp:lastModifiedBy>
  <cp:revision>148</cp:revision>
  <cp:lastPrinted>2020-08-13T10:42:41Z</cp:lastPrinted>
  <dcterms:created xsi:type="dcterms:W3CDTF">2005-01-15T15:50:49Z</dcterms:created>
  <dcterms:modified xsi:type="dcterms:W3CDTF">2023-12-17T16:09:59Z</dcterms:modified>
</cp:coreProperties>
</file>