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306" r:id="rId25"/>
    <p:sldId id="277" r:id="rId26"/>
    <p:sldId id="289" r:id="rId27"/>
    <p:sldId id="290" r:id="rId28"/>
    <p:sldId id="291" r:id="rId29"/>
    <p:sldId id="292" r:id="rId30"/>
    <p:sldId id="278" r:id="rId31"/>
    <p:sldId id="302" r:id="rId32"/>
    <p:sldId id="274" r:id="rId33"/>
    <p:sldId id="281" r:id="rId34"/>
    <p:sldId id="285" r:id="rId35"/>
    <p:sldId id="305" r:id="rId36"/>
    <p:sldId id="298" r:id="rId37"/>
    <p:sldId id="282" r:id="rId38"/>
    <p:sldId id="303" r:id="rId39"/>
    <p:sldId id="304" r:id="rId40"/>
    <p:sldId id="280" r:id="rId41"/>
    <p:sldId id="287" r:id="rId42"/>
    <p:sldId id="308" r:id="rId43"/>
    <p:sldId id="307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 autoAdjust="0"/>
    <p:restoredTop sz="90929"/>
  </p:normalViewPr>
  <p:slideViewPr>
    <p:cSldViewPr>
      <p:cViewPr varScale="1">
        <p:scale>
          <a:sx n="71" d="100"/>
          <a:sy n="71" d="100"/>
        </p:scale>
        <p:origin x="91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form.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6E0E4-6A57-4FFF-1C00-4E957AA54D37}"/>
              </a:ext>
            </a:extLst>
          </p:cNvPr>
          <p:cNvSpPr txBox="1"/>
          <p:nvPr/>
        </p:nvSpPr>
        <p:spPr>
          <a:xfrm>
            <a:off x="772723" y="5886390"/>
            <a:ext cx="75985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/>
              <a:t>Example: </a:t>
            </a:r>
            <a:r>
              <a:rPr lang="en-US" sz="1900" dirty="0">
                <a:latin typeface="Consolas" panose="020B0609020204030204" pitchFamily="49" charset="0"/>
              </a:rPr>
              <a:t>assignmentStmt = variable ":=" expression ";"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rule.</a:t>
            </a:r>
          </a:p>
          <a:p>
            <a:r>
              <a:rPr lang="en-US" dirty="0"/>
              <a:t>A vertical bar “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” to separate alternatives.  The vertical bar is read as “or”.</a:t>
            </a:r>
          </a:p>
          <a:p>
            <a:r>
              <a:rPr lang="en-US" dirty="0"/>
              <a:t>Parentheses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” for grouping.</a:t>
            </a:r>
          </a:p>
          <a:p>
            <a:r>
              <a:rPr lang="en-US" dirty="0"/>
              <a:t>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a syntax expression that may be repeated zero or more times.</a:t>
            </a:r>
          </a:p>
          <a:p>
            <a:r>
              <a:rPr lang="en-US" dirty="0"/>
              <a:t>Brackets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an optional syntax expression (i.e., one that may be repeated zero or one times).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D6408-C3B0-D8CB-A1B2-1C21C42F32E6}"/>
              </a:ext>
            </a:extLst>
          </p:cNvPr>
          <p:cNvSpPr txBox="1"/>
          <p:nvPr/>
        </p:nvSpPr>
        <p:spPr>
          <a:xfrm>
            <a:off x="1988601" y="5621083"/>
            <a:ext cx="51667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Extra symbols adopted from ISO/IEC 14977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{ "," identifier }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Set N consists of all </a:t>
            </a:r>
            <a:r>
              <a:rPr lang="en-US" dirty="0" err="1"/>
              <a:t>nonterminals</a:t>
            </a:r>
            <a:r>
              <a:rPr lang="en-US" dirty="0"/>
              <a:t> appearing in the rules; i.e., any symbol that appears on the left side of a rule.</a:t>
            </a:r>
          </a:p>
          <a:p>
            <a:r>
              <a:rPr lang="en-US" dirty="0"/>
              <a:t>Set T consists of all terminal symbols appearing in the rules; i.e., any symbol that does not appear on the left side of a rule.</a:t>
            </a:r>
          </a:p>
          <a:p>
            <a:r>
              <a:rPr lang="en-US" dirty="0"/>
              <a:t>Start symbol is the left-hand side of the first rule.</a:t>
            </a:r>
          </a:p>
          <a:p>
            <a:endParaRPr lang="en-US" dirty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8006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conventions,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program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subprogramDecls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charLiteral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stringLiteral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varDecl = "var" identifiers ":"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[ ":=" constValue]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identifiers = identifier { "," identifier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uses special notation for character classes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{ letter | digit }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'A'..'Z' + 'a'..'z'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= '0'..'9'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assignmentStmt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a postfix asterisk “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” to indicate that a syntax expression that can be repeated 0 or more times.  Similarly, use a postfix question mark “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/>
              <a:t>” to indicate an optional syntax expression.  (from regular expressions)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&lt;program&gt; ::= 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::= &lt;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/>
              <a:t>These rules</a:t>
            </a:r>
          </a:p>
          <a:p>
            <a:pPr lvl="1"/>
            <a:r>
              <a:rPr lang="en-US" dirty="0"/>
              <a:t>use ::=  to separate the left and right sides of the rule.</a:t>
            </a:r>
          </a:p>
          <a:p>
            <a:pPr lvl="1"/>
            <a:r>
              <a:rPr lang="en-US" dirty="0"/>
              <a:t>enclose nonterminal symbols in angle brackets</a:t>
            </a:r>
          </a:p>
          <a:p>
            <a:pPr lvl="1"/>
            <a:r>
              <a:rPr lang="en-US" dirty="0"/>
              <a:t>use the end of the line to terminate the rule.</a:t>
            </a:r>
          </a:p>
          <a:p>
            <a:pPr lvl="1"/>
            <a:r>
              <a:rPr lang="en-US" dirty="0"/>
              <a:t>use a postfix asterisk to indicate a syntax expression that can be repeated 0 or more times (second rule)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(vertical bar)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| varDecl |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</a:p>
          <a:p>
            <a:pPr marL="36576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varDecl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{ "," identifier } .</a:t>
            </a:r>
          </a:p>
          <a:p>
            <a:pPr marL="36576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EC6E0C-D92F-4BB2-8A53-306B0C0AD1CF}"/>
              </a:ext>
            </a:extLst>
          </p:cNvPr>
          <p:cNvGrpSpPr/>
          <p:nvPr/>
        </p:nvGrpSpPr>
        <p:grpSpPr>
          <a:xfrm>
            <a:off x="1236657" y="1943948"/>
            <a:ext cx="6670686" cy="3313852"/>
            <a:chOff x="1767840" y="1735014"/>
            <a:chExt cx="6670686" cy="33138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56F554-0D4A-4227-B7CF-C32CB4A97B19}"/>
                </a:ext>
              </a:extLst>
            </p:cNvPr>
            <p:cNvSpPr/>
            <p:nvPr/>
          </p:nvSpPr>
          <p:spPr bwMode="auto">
            <a:xfrm>
              <a:off x="2388237" y="23012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while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720CD2-8278-4544-B923-6F659E92F167}"/>
                </a:ext>
              </a:extLst>
            </p:cNvPr>
            <p:cNvSpPr/>
            <p:nvPr/>
          </p:nvSpPr>
          <p:spPr bwMode="auto">
            <a:xfrm>
              <a:off x="5405644" y="29108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F07D5EC-F363-49FB-A0BF-4F29BCEA709C}"/>
                </a:ext>
              </a:extLst>
            </p:cNvPr>
            <p:cNvSpPr/>
            <p:nvPr/>
          </p:nvSpPr>
          <p:spPr bwMode="auto">
            <a:xfrm>
              <a:off x="3537844" y="23012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expression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65D8CD6-892A-4E47-B79F-96AAC77EA49B}"/>
                </a:ext>
              </a:extLst>
            </p:cNvPr>
            <p:cNvSpPr/>
            <p:nvPr/>
          </p:nvSpPr>
          <p:spPr bwMode="auto">
            <a:xfrm>
              <a:off x="6670625" y="29108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510A759-C01D-4E90-8FBE-5B0BA3809CCA}"/>
                </a:ext>
              </a:extLst>
            </p:cNvPr>
            <p:cNvSpPr/>
            <p:nvPr/>
          </p:nvSpPr>
          <p:spPr bwMode="auto">
            <a:xfrm>
              <a:off x="1767840" y="1735014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loopStmt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9FED5F2-48BC-4D83-B2D4-AA199719EA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8320" y="302514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F4AE13A-5F60-47DA-A378-47587BA91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1366" y="307086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4E2135-8ECF-4327-8B82-0765AC1A3839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 bwMode="auto">
            <a:xfrm>
              <a:off x="1935480" y="3093720"/>
              <a:ext cx="3470164" cy="457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66409A-F688-4085-B68D-DF9427DC0B24}"/>
                </a:ext>
              </a:extLst>
            </p:cNvPr>
            <p:cNvCxnSpPr>
              <a:cxnSpLocks/>
              <a:stCxn id="77" idx="6"/>
              <a:endCxn id="79" idx="1"/>
            </p:cNvCxnSpPr>
            <p:nvPr/>
          </p:nvCxnSpPr>
          <p:spPr bwMode="auto">
            <a:xfrm>
              <a:off x="6228604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4F1068-95F4-4559-AE26-C8B3BC4EEE27}"/>
                </a:ext>
              </a:extLst>
            </p:cNvPr>
            <p:cNvCxnSpPr>
              <a:cxnSpLocks/>
              <a:stCxn id="79" idx="3"/>
              <a:endCxn id="82" idx="2"/>
            </p:cNvCxnSpPr>
            <p:nvPr/>
          </p:nvCxnSpPr>
          <p:spPr bwMode="auto">
            <a:xfrm>
              <a:off x="7859345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7A6ABEBA-0D64-4144-A72F-10021F07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920" y="308570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F18936ED-E0D5-4982-AB67-4941836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72" y="3104693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8" name="Shape 39">
              <a:extLst>
                <a:ext uri="{FF2B5EF4-FFF2-40B4-BE49-F238E27FC236}">
                  <a16:creationId xmlns:a16="http://schemas.microsoft.com/office/drawing/2014/main" id="{A4DCE08B-54C7-4BE6-9557-04EB11BD7D56}"/>
                </a:ext>
              </a:extLst>
            </p:cNvPr>
            <p:cNvCxnSpPr>
              <a:cxnSpLocks/>
              <a:stCxn id="86" idx="0"/>
              <a:endCxn id="76" idx="2"/>
            </p:cNvCxnSpPr>
            <p:nvPr/>
          </p:nvCxnSpPr>
          <p:spPr bwMode="auto">
            <a:xfrm rot="5400000" flipH="1" flipV="1">
              <a:off x="1963780" y="2661243"/>
              <a:ext cx="555860" cy="293054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9" name="Shape 41">
              <a:extLst>
                <a:ext uri="{FF2B5EF4-FFF2-40B4-BE49-F238E27FC236}">
                  <a16:creationId xmlns:a16="http://schemas.microsoft.com/office/drawing/2014/main" id="{13A38B9E-3973-494B-9501-49BC191D1BC9}"/>
                </a:ext>
              </a:extLst>
            </p:cNvPr>
            <p:cNvCxnSpPr>
              <a:cxnSpLocks/>
              <a:stCxn id="78" idx="3"/>
              <a:endCxn id="87" idx="0"/>
            </p:cNvCxnSpPr>
            <p:nvPr/>
          </p:nvCxnSpPr>
          <p:spPr bwMode="auto">
            <a:xfrm>
              <a:off x="4726564" y="2529840"/>
              <a:ext cx="381971" cy="574853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D6C475E-22F1-437E-8AE7-73B329B2D2CF}"/>
                </a:ext>
              </a:extLst>
            </p:cNvPr>
            <p:cNvCxnSpPr>
              <a:cxnSpLocks/>
              <a:stCxn id="76" idx="6"/>
              <a:endCxn id="78" idx="1"/>
            </p:cNvCxnSpPr>
            <p:nvPr/>
          </p:nvCxnSpPr>
          <p:spPr bwMode="auto">
            <a:xfrm>
              <a:off x="3211197" y="2529840"/>
              <a:ext cx="3266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8BA698-1DFD-4D59-BE97-473196A90122}"/>
                </a:ext>
              </a:extLst>
            </p:cNvPr>
            <p:cNvSpPr/>
            <p:nvPr/>
          </p:nvSpPr>
          <p:spPr bwMode="auto">
            <a:xfrm>
              <a:off x="3139439" y="4131891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97354F-D3F0-4895-910D-32C92BF0AD28}"/>
                </a:ext>
              </a:extLst>
            </p:cNvPr>
            <p:cNvSpPr/>
            <p:nvPr/>
          </p:nvSpPr>
          <p:spPr bwMode="auto">
            <a:xfrm>
              <a:off x="1859280" y="3754266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0E2E5D5-44E7-4BE1-85BC-9AD5C3801E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784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8E41DDE-421E-408B-8C7B-227B3F5123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7116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F2BE4ED-E83F-479D-8C1C-DB3E64C25F3B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>
              <a:off x="1905000" y="4912741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6" name="AutoShape 24">
              <a:extLst>
                <a:ext uri="{FF2B5EF4-FFF2-40B4-BE49-F238E27FC236}">
                  <a16:creationId xmlns:a16="http://schemas.microsoft.com/office/drawing/2014/main" id="{C0EE40FD-A396-4567-8858-1F0A6997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957" y="490967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CD59CA8C-983A-4AE5-A9D3-92A685D4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677" y="491234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8" name="Shape 52">
              <a:extLst>
                <a:ext uri="{FF2B5EF4-FFF2-40B4-BE49-F238E27FC236}">
                  <a16:creationId xmlns:a16="http://schemas.microsoft.com/office/drawing/2014/main" id="{5FB641EB-B788-4D14-A7E1-962EB47B6F17}"/>
                </a:ext>
              </a:extLst>
            </p:cNvPr>
            <p:cNvCxnSpPr>
              <a:stCxn id="97" idx="0"/>
              <a:endCxn id="91" idx="3"/>
            </p:cNvCxnSpPr>
            <p:nvPr/>
          </p:nvCxnSpPr>
          <p:spPr bwMode="auto">
            <a:xfrm rot="16200000" flipV="1">
              <a:off x="4315125" y="4373525"/>
              <a:ext cx="551850" cy="52578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99" name="Shape 54">
              <a:extLst>
                <a:ext uri="{FF2B5EF4-FFF2-40B4-BE49-F238E27FC236}">
                  <a16:creationId xmlns:a16="http://schemas.microsoft.com/office/drawing/2014/main" id="{D7852FDF-D48D-48DE-8CA0-E30AF9F2A9F9}"/>
                </a:ext>
              </a:extLst>
            </p:cNvPr>
            <p:cNvCxnSpPr>
              <a:stCxn id="91" idx="1"/>
              <a:endCxn id="96" idx="0"/>
            </p:cNvCxnSpPr>
            <p:nvPr/>
          </p:nvCxnSpPr>
          <p:spPr bwMode="auto">
            <a:xfrm rot="10800000" flipV="1">
              <a:off x="2522221" y="4360491"/>
              <a:ext cx="617219" cy="54918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"(" [ </a:t>
            </a: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] ")"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= identifier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= expressions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identifier "(" [ expressions ] )" .</a:t>
            </a:r>
          </a:p>
        </p:txBody>
      </p:sp>
    </p:spTree>
    <p:extLst>
      <p:ext uri="{BB962C8B-B14F-4D97-AF65-F5344CB8AC3E}">
        <p14:creationId xmlns:p14="http://schemas.microsoft.com/office/powerpoint/2010/main" val="17458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Use of Naming Conventions</a:t>
            </a:r>
            <a:br>
              <a:rPr lang="en-US" dirty="0"/>
            </a:br>
            <a:r>
              <a:rPr lang="en-US" dirty="0"/>
              <a:t>for Nonterminal Symbols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9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] "loop" statement 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= expression .</a:t>
            </a:r>
            <a:endParaRPr lang="en-US" dirty="0">
              <a:latin typeface="Consolas" panose="020B0609020204030204" pitchFamily="49" charset="0"/>
            </a:endParaRPr>
          </a:p>
          <a:p>
            <a:pPr marL="346075" indent="-346075">
              <a:buNone/>
            </a:pPr>
            <a:r>
              <a:rPr lang="en-US" dirty="0"/>
              <a:t>	This is equivalent to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expression ] "loop" statement 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use the rule to convey information that cannot be expressed formally in the context-free grammar;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with the following equivalent expression.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nonterminal symbol on the left side of the rule is the first (left) symbol on one of the alternatives.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{ Y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 last two terms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{ letter | digit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  <a:p>
            <a:r>
              <a:rPr lang="en-US" dirty="0"/>
              <a:t>Two grammars are said to be equivalent if they generate the same language.</a:t>
            </a:r>
          </a:p>
          <a:p>
            <a:r>
              <a:rPr lang="en-US" dirty="0"/>
              <a:t>Determining whether or not two grammars are equivalent is undecidable – there does not exist an algorithm that can examine two different grammars and always determine if they are equivalent.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1998219" y="1425714"/>
            <a:ext cx="514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Consider parse tree for first derivation</a:t>
            </a:r>
          </a:p>
          <a:p>
            <a:r>
              <a:rPr lang="en-US" sz="22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general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precedence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{ "+" term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{ "*" factor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nonterminal and terminal symbols</a:t>
            </a:r>
          </a:p>
          <a:p>
            <a:pPr lvl="1"/>
            <a:r>
              <a:rPr lang="en-US" dirty="0"/>
              <a:t>covered in detail in Chapter 8</a:t>
            </a:r>
          </a:p>
          <a:p>
            <a:r>
              <a:rPr lang="en-US" dirty="0"/>
              <a:t>Example 1: For binary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 – see Appendix D).  All binary expressions would retain only the operator and the left and right operands.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(continued): Parse tree on the left and the (much simpler) abstract syntax tree on the right</a:t>
            </a:r>
            <a:br>
              <a:rPr lang="en-US" dirty="0"/>
            </a:br>
            <a:r>
              <a:rPr lang="en-US" sz="2400" dirty="0"/>
              <a:t>   </a:t>
            </a:r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CB0FCA-3543-1122-464B-53A2F9737889}"/>
              </a:ext>
            </a:extLst>
          </p:cNvPr>
          <p:cNvGrpSpPr/>
          <p:nvPr/>
        </p:nvGrpSpPr>
        <p:grpSpPr>
          <a:xfrm>
            <a:off x="1084542" y="2313516"/>
            <a:ext cx="6974916" cy="2868084"/>
            <a:chOff x="2756004" y="1981200"/>
            <a:chExt cx="6974916" cy="2868084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E2E8DEB4-EEEF-20D7-733E-B85B7C8B5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549" y="2841216"/>
              <a:ext cx="30617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FD27BBA2-BAB6-B704-D204-0EF9A7DD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8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9E330D5D-3683-D198-C64E-4C5EDDE7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87" y="3681471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D1425ED-25A1-83D0-8359-3B4EE2F0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3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16BE7E7-ECD1-0B3B-D7EB-62328992A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389" y="4510088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58302D61-E412-4E3F-86FE-01A046A29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088" y="1981200"/>
              <a:ext cx="58509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EBDA39EF-D51D-831F-F4C4-61B6948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301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724270DE-97BF-7EBE-AB0B-9C6FF0112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276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5AA12E8A-662E-F639-BAD8-5AC3C8FF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0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63876953-8293-9F55-DB5A-D916D016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5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6F28AE5D-5ED5-1CE6-CA95-C10E5B8BF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45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5" name="AutoShape 23">
              <a:extLst>
                <a:ext uri="{FF2B5EF4-FFF2-40B4-BE49-F238E27FC236}">
                  <a16:creationId xmlns:a16="http://schemas.microsoft.com/office/drawing/2014/main" id="{E99BCE95-F4F7-5599-A9E2-36AA0BE09827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203039" y="2223619"/>
              <a:ext cx="520820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" name="AutoShape 24">
              <a:extLst>
                <a:ext uri="{FF2B5EF4-FFF2-40B4-BE49-F238E27FC236}">
                  <a16:creationId xmlns:a16="http://schemas.microsoft.com/office/drawing/2014/main" id="{6E4D26F0-A918-959A-84DE-74373AE6003B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16200000" flipH="1">
              <a:off x="4246026" y="1895006"/>
              <a:ext cx="520820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8DA3A1F4-2B4B-3D74-1FAA-F5721EE31B11}"/>
                </a:ext>
              </a:extLst>
            </p:cNvPr>
            <p:cNvCxnSpPr>
              <a:cxnSpLocks noChangeShapeType="1"/>
              <a:stCxn id="9" idx="2"/>
              <a:endCxn id="4" idx="0"/>
            </p:cNvCxnSpPr>
            <p:nvPr/>
          </p:nvCxnSpPr>
          <p:spPr bwMode="auto">
            <a:xfrm>
              <a:off x="3820636" y="2320396"/>
              <a:ext cx="0" cy="5208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2588BEC6-2753-55C2-C45D-B66ACEB8AC4F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106260" y="3180412"/>
              <a:ext cx="1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86D81A90-D98E-48C8-2957-D22F76A79961}"/>
                </a:ext>
              </a:extLst>
            </p:cNvPr>
            <p:cNvCxnSpPr>
              <a:cxnSpLocks noChangeShapeType="1"/>
              <a:stCxn id="12" idx="2"/>
              <a:endCxn id="5" idx="0"/>
            </p:cNvCxnSpPr>
            <p:nvPr/>
          </p:nvCxnSpPr>
          <p:spPr bwMode="auto">
            <a:xfrm>
              <a:off x="31062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30">
              <a:extLst>
                <a:ext uri="{FF2B5EF4-FFF2-40B4-BE49-F238E27FC236}">
                  <a16:creationId xmlns:a16="http://schemas.microsoft.com/office/drawing/2014/main" id="{C24D796A-9B22-0867-C083-E20CF76F4A64}"/>
                </a:ext>
              </a:extLst>
            </p:cNvPr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>
              <a:off x="44397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2">
              <a:extLst>
                <a:ext uri="{FF2B5EF4-FFF2-40B4-BE49-F238E27FC236}">
                  <a16:creationId xmlns:a16="http://schemas.microsoft.com/office/drawing/2014/main" id="{17A25205-55C3-27E9-FB46-372FBCEFC8FF}"/>
                </a:ext>
              </a:extLst>
            </p:cNvPr>
            <p:cNvCxnSpPr>
              <a:cxnSpLocks noChangeShapeType="1"/>
              <a:stCxn id="11" idx="2"/>
              <a:endCxn id="6" idx="0"/>
            </p:cNvCxnSpPr>
            <p:nvPr/>
          </p:nvCxnSpPr>
          <p:spPr bwMode="auto">
            <a:xfrm>
              <a:off x="5192236" y="3180412"/>
              <a:ext cx="0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4EA467C4-1C51-355E-E7AA-67F930D20CC5}"/>
                </a:ext>
              </a:extLst>
            </p:cNvPr>
            <p:cNvCxnSpPr>
              <a:cxnSpLocks noChangeShapeType="1"/>
              <a:stCxn id="14" idx="2"/>
              <a:endCxn id="8" idx="0"/>
            </p:cNvCxnSpPr>
            <p:nvPr/>
          </p:nvCxnSpPr>
          <p:spPr bwMode="auto">
            <a:xfrm>
              <a:off x="594471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E5B8225F-C2DA-2FE3-5EC6-130989C1D85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4565469" y="3054703"/>
              <a:ext cx="501059" cy="7524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ACE10290-8C41-31A4-9FC8-C23E3CA2CED3}"/>
                </a:ext>
              </a:extLst>
            </p:cNvPr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rot="16200000" flipH="1">
              <a:off x="5317944" y="3054704"/>
              <a:ext cx="501059" cy="7524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3FF0B59-82D5-8119-E27F-2F2599F6A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877" y="1981200"/>
              <a:ext cx="33519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458C7A0-C897-469D-D05B-4870F378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007" y="2841216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61AF762A-E9A5-DC6C-1E48-26DADC2CC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4068" y="2841216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539DDF5-DE38-490A-6CCD-B9AAE426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324" y="3681471"/>
              <a:ext cx="65963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D9F669DC-6A7C-6758-2B8B-0E2B38FE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275" y="3681471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37C4286E-9B80-5DA5-B58F-FDAE231DC71E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rot="5400000">
              <a:off x="7244521" y="2204263"/>
              <a:ext cx="520820" cy="7530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7CB1FBA7-63A1-F45E-850A-72B5AD6989A0}"/>
                </a:ext>
              </a:extLst>
            </p:cNvPr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16200000" flipH="1">
              <a:off x="8168885" y="2032984"/>
              <a:ext cx="520820" cy="10956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2" name="AutoShape 35">
              <a:extLst>
                <a:ext uri="{FF2B5EF4-FFF2-40B4-BE49-F238E27FC236}">
                  <a16:creationId xmlns:a16="http://schemas.microsoft.com/office/drawing/2014/main" id="{4C3678E8-B4A9-D5D5-F389-A999DCE16331}"/>
                </a:ext>
              </a:extLst>
            </p:cNvPr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rot="5400000">
              <a:off x="8357100" y="3061453"/>
              <a:ext cx="501059" cy="7389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3" name="AutoShape 36">
              <a:extLst>
                <a:ext uri="{FF2B5EF4-FFF2-40B4-BE49-F238E27FC236}">
                  <a16:creationId xmlns:a16="http://schemas.microsoft.com/office/drawing/2014/main" id="{1586D8AA-955E-D96C-336F-C2B409732C90}"/>
                </a:ext>
              </a:extLst>
            </p:cNvPr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 rot="16200000" flipH="1">
              <a:off x="9017328" y="3140200"/>
              <a:ext cx="501059" cy="5814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grammar for a while statement.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"("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")" statement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191000"/>
            <a:ext cx="3084066" cy="1315152"/>
            <a:chOff x="2871614" y="4552248"/>
            <a:chExt cx="308406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646026" y="5466648"/>
              <a:ext cx="130965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58298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rule { rule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"|"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| "{"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"}" | "["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"]"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{ letter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' '..'~' - '\"' - '\\'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letter = 'A'..'Z' + 'a'..'z' 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5A1D-21F9-EF21-FA8E-BB46C898DBC0}"/>
              </a:ext>
            </a:extLst>
          </p:cNvPr>
          <p:cNvSpPr txBox="1"/>
          <p:nvPr/>
        </p:nvSpPr>
        <p:spPr>
          <a:xfrm>
            <a:off x="1231759" y="5408022"/>
            <a:ext cx="66804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dirty="0" err="1">
                <a:latin typeface="Consolas" panose="020B0609020204030204" pitchFamily="49" charset="0"/>
              </a:rPr>
              <a:t>terminalChar</a:t>
            </a:r>
            <a:r>
              <a:rPr lang="en-US" sz="2200" dirty="0"/>
              <a:t> is any graphic ASCII character</a:t>
            </a:r>
          </a:p>
          <a:p>
            <a:r>
              <a:rPr lang="en-US" sz="2200" dirty="0"/>
              <a:t>except double quote (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en-US" sz="2200" dirty="0"/>
              <a:t>) and backslash (</a:t>
            </a:r>
            <a:r>
              <a:rPr lang="en-US" sz="2200" dirty="0">
                <a:latin typeface="Consolas" panose="020B0609020204030204" pitchFamily="49" charset="0"/>
              </a:rPr>
              <a:t>\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1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1238250" lvl="2" indent="-381000"/>
            <a:r>
              <a:rPr lang="en-US" dirty="0"/>
              <a:t>These are the “atoms” of the language.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declaration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5375</TotalTime>
  <Words>3150</Words>
  <Application>Microsoft Office PowerPoint</Application>
  <PresentationFormat>On-screen Show (4:3)</PresentationFormat>
  <Paragraphs>518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Symbol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Use of Naming Conventions for Nonterminal Symbols (continued)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222</cp:revision>
  <cp:lastPrinted>2020-02-01T15:47:02Z</cp:lastPrinted>
  <dcterms:created xsi:type="dcterms:W3CDTF">2005-01-15T15:50:49Z</dcterms:created>
  <dcterms:modified xsi:type="dcterms:W3CDTF">2024-01-19T14:28:06Z</dcterms:modified>
</cp:coreProperties>
</file>