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293" r:id="rId5"/>
    <p:sldId id="286" r:id="rId6"/>
    <p:sldId id="326" r:id="rId7"/>
    <p:sldId id="368" r:id="rId8"/>
    <p:sldId id="327" r:id="rId9"/>
    <p:sldId id="281" r:id="rId10"/>
    <p:sldId id="294" r:id="rId11"/>
    <p:sldId id="328" r:id="rId12"/>
    <p:sldId id="329" r:id="rId13"/>
    <p:sldId id="333" r:id="rId14"/>
    <p:sldId id="369" r:id="rId15"/>
    <p:sldId id="332" r:id="rId16"/>
    <p:sldId id="280" r:id="rId17"/>
    <p:sldId id="334" r:id="rId18"/>
    <p:sldId id="370" r:id="rId19"/>
    <p:sldId id="371" r:id="rId20"/>
    <p:sldId id="262" r:id="rId21"/>
    <p:sldId id="265" r:id="rId22"/>
    <p:sldId id="295" r:id="rId23"/>
    <p:sldId id="296" r:id="rId24"/>
    <p:sldId id="372" r:id="rId25"/>
    <p:sldId id="337" r:id="rId26"/>
    <p:sldId id="338" r:id="rId27"/>
    <p:sldId id="344" r:id="rId28"/>
    <p:sldId id="335" r:id="rId29"/>
    <p:sldId id="345" r:id="rId30"/>
    <p:sldId id="362" r:id="rId31"/>
    <p:sldId id="363" r:id="rId32"/>
    <p:sldId id="364" r:id="rId33"/>
    <p:sldId id="365" r:id="rId34"/>
    <p:sldId id="366" r:id="rId35"/>
    <p:sldId id="367" r:id="rId36"/>
    <p:sldId id="266" r:id="rId37"/>
    <p:sldId id="268" r:id="rId38"/>
    <p:sldId id="330" r:id="rId39"/>
    <p:sldId id="331" r:id="rId40"/>
    <p:sldId id="271" r:id="rId41"/>
    <p:sldId id="311" r:id="rId42"/>
    <p:sldId id="312" r:id="rId43"/>
    <p:sldId id="313" r:id="rId44"/>
    <p:sldId id="321" r:id="rId45"/>
    <p:sldId id="320" r:id="rId46"/>
    <p:sldId id="267" r:id="rId47"/>
    <p:sldId id="317" r:id="rId48"/>
    <p:sldId id="269" r:id="rId49"/>
    <p:sldId id="316" r:id="rId50"/>
    <p:sldId id="373" r:id="rId51"/>
    <p:sldId id="374" r:id="rId52"/>
    <p:sldId id="375" r:id="rId53"/>
    <p:sldId id="376"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autoAdjust="0"/>
    <p:restoredTop sz="93759" autoAdjust="0"/>
  </p:normalViewPr>
  <p:slideViewPr>
    <p:cSldViewPr>
      <p:cViewPr varScale="1">
        <p:scale>
          <a:sx n="82" d="100"/>
          <a:sy n="82" d="100"/>
        </p:scale>
        <p:origin x="73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6</a:t>
            </a:fld>
            <a:endParaRPr lang="en-US"/>
          </a:p>
        </p:txBody>
      </p:sp>
    </p:spTree>
    <p:extLst>
      <p:ext uri="{BB962C8B-B14F-4D97-AF65-F5344CB8AC3E}">
        <p14:creationId xmlns:p14="http://schemas.microsoft.com/office/powerpoint/2010/main" val="321379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7</a:t>
            </a:fld>
            <a:endParaRPr lang="en-US"/>
          </a:p>
        </p:txBody>
      </p:sp>
    </p:spTree>
    <p:extLst>
      <p:ext uri="{BB962C8B-B14F-4D97-AF65-F5344CB8AC3E}">
        <p14:creationId xmlns:p14="http://schemas.microsoft.com/office/powerpoint/2010/main" val="109212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779376" y="2286000"/>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4" y="2615046"/>
            <a:ext cx="3538403" cy="332675"/>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228308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77953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7914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the remaining effort 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2" name="TextBox 1"/>
          <p:cNvSpPr txBox="1"/>
          <p:nvPr/>
        </p:nvSpPr>
        <p:spPr>
          <a:xfrm>
            <a:off x="1234440" y="4953000"/>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 + </a:t>
            </a:r>
            <a:r>
              <a:rPr lang="en-US" sz="1800" dirty="0" err="1">
                <a:latin typeface="Consolas" pitchFamily="49" charset="0"/>
                <a:cs typeface="Consolas" pitchFamily="49" charset="0"/>
              </a:rPr>
              <a:t>funDecl.getType</a:t>
            </a:r>
            <a:r>
              <a:rPr lang="en-US" sz="1800" dirty="0">
                <a:latin typeface="Consolas" pitchFamily="49" charset="0"/>
                <a:cs typeface="Consolas" pitchFamily="49" charset="0"/>
              </a:rPr>
              <a:t>().</a:t>
            </a:r>
            <a:r>
              <a:rPr lang="en-US" sz="1800" dirty="0" err="1">
                <a:latin typeface="Consolas" pitchFamily="49" charset="0"/>
                <a:cs typeface="Consolas" pitchFamily="49" charset="0"/>
              </a:rPr>
              <a:t>getSize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grpSp>
        <p:nvGrpSpPr>
          <p:cNvPr id="3" name="Group 2">
            <a:extLst>
              <a:ext uri="{FF2B5EF4-FFF2-40B4-BE49-F238E27FC236}">
                <a16:creationId xmlns:a16="http://schemas.microsoft.com/office/drawing/2014/main" id="{82939E24-5033-4979-BBE1-84706131FB70}"/>
              </a:ext>
            </a:extLst>
          </p:cNvPr>
          <p:cNvGrpSpPr/>
          <p:nvPr/>
        </p:nvGrpSpPr>
        <p:grpSpPr>
          <a:xfrm>
            <a:off x="1676400" y="1981200"/>
            <a:ext cx="6152252" cy="4090987"/>
            <a:chOff x="1676400" y="1981200"/>
            <a:chExt cx="6152252" cy="4090987"/>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marL="525780">
              <a:spcBef>
                <a:spcPts val="1200"/>
              </a:spcBef>
            </a:pPr>
            <a:r>
              <a:rPr lang="en-US" sz="1900" dirty="0">
                <a:latin typeface="Consolas" pitchFamily="49" charset="0"/>
                <a:cs typeface="Consolas" pitchFamily="49" charset="0"/>
              </a:rPr>
              <a:t>private List&lt;SubprogramDecl&gt;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  </a:t>
            </a:r>
            <a:r>
              <a:rPr lang="en-US" sz="1900" dirty="0" err="1">
                <a:latin typeface="Consolas" pitchFamily="49" charset="0"/>
                <a:cs typeface="Consolas" pitchFamily="49" charset="0"/>
              </a:rPr>
              <a:t>parseFormalParameters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List&lt;Expression&gt;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Expression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grpSp>
        <p:nvGrpSpPr>
          <p:cNvPr id="7" name="Group 6">
            <a:extLst>
              <a:ext uri="{FF2B5EF4-FFF2-40B4-BE49-F238E27FC236}">
                <a16:creationId xmlns:a16="http://schemas.microsoft.com/office/drawing/2014/main" id="{5571216A-BE98-42F5-895A-543A6430EEDE}"/>
              </a:ext>
            </a:extLst>
          </p:cNvPr>
          <p:cNvGrpSpPr/>
          <p:nvPr/>
        </p:nvGrpSpPr>
        <p:grpSpPr>
          <a:xfrm>
            <a:off x="1676400" y="1981200"/>
            <a:ext cx="6019800" cy="4023360"/>
            <a:chOff x="1676400" y="1981200"/>
            <a:chExt cx="60198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26277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 name="Group 2">
            <a:extLst>
              <a:ext uri="{FF2B5EF4-FFF2-40B4-BE49-F238E27FC236}">
                <a16:creationId xmlns:a16="http://schemas.microsoft.com/office/drawing/2014/main" id="{966224CD-9441-4F9F-BFE4-70E2C4FF99F8}"/>
              </a:ext>
            </a:extLst>
          </p:cNvPr>
          <p:cNvGrpSpPr/>
          <p:nvPr/>
        </p:nvGrpSpPr>
        <p:grpSpPr>
          <a:xfrm>
            <a:off x="1676400" y="1981200"/>
            <a:ext cx="6019800" cy="4023360"/>
            <a:chOff x="1676400" y="1981200"/>
            <a:chExt cx="6019800" cy="4023360"/>
          </a:xfrm>
        </p:grpSpPr>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84726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7" name="Group 6">
            <a:extLst>
              <a:ext uri="{FF2B5EF4-FFF2-40B4-BE49-F238E27FC236}">
                <a16:creationId xmlns:a16="http://schemas.microsoft.com/office/drawing/2014/main" id="{B0F559EF-C36A-4E2F-8339-57602F3D67AC}"/>
              </a:ext>
            </a:extLst>
          </p:cNvPr>
          <p:cNvGrpSpPr/>
          <p:nvPr/>
        </p:nvGrpSpPr>
        <p:grpSpPr>
          <a:xfrm>
            <a:off x="1676400" y="1981200"/>
            <a:ext cx="6019800" cy="4023360"/>
            <a:chOff x="1676400" y="1981200"/>
            <a:chExt cx="6019800" cy="4023360"/>
          </a:xfrm>
        </p:grpSpPr>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6940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3" name="Group 2">
            <a:extLst>
              <a:ext uri="{FF2B5EF4-FFF2-40B4-BE49-F238E27FC236}">
                <a16:creationId xmlns:a16="http://schemas.microsoft.com/office/drawing/2014/main" id="{0A0ECD9A-7242-45E1-8A0A-C4BE27495EA2}"/>
              </a:ext>
            </a:extLst>
          </p:cNvPr>
          <p:cNvGrpSpPr/>
          <p:nvPr/>
        </p:nvGrpSpPr>
        <p:grpSpPr>
          <a:xfrm>
            <a:off x="1676400" y="1981200"/>
            <a:ext cx="6019800" cy="4023360"/>
            <a:chOff x="1676400" y="1981200"/>
            <a:chExt cx="6019800" cy="4023360"/>
          </a:xfrm>
        </p:grpSpPr>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6444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894303BC-12DE-4B26-8E80-5364FC5EEC3C}"/>
              </a:ext>
            </a:extLst>
          </p:cNvPr>
          <p:cNvGrpSpPr/>
          <p:nvPr/>
        </p:nvGrpSpPr>
        <p:grpSpPr>
          <a:xfrm>
            <a:off x="1676400" y="1981200"/>
            <a:ext cx="6019800" cy="4023360"/>
            <a:chOff x="1676400" y="1981200"/>
            <a:chExt cx="6019800" cy="4023360"/>
          </a:xfrm>
        </p:grpSpPr>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378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BF11AF20-B056-4B6E-B5EC-908814E17B73}"/>
              </a:ext>
            </a:extLst>
          </p:cNvPr>
          <p:cNvGrpSpPr/>
          <p:nvPr/>
        </p:nvGrpSpPr>
        <p:grpSpPr>
          <a:xfrm>
            <a:off x="1676400" y="1981200"/>
            <a:ext cx="6113780" cy="4023360"/>
            <a:chOff x="1676400" y="1981200"/>
            <a:chExt cx="611378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477000"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232035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24894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32549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i = 0;  i &lt; </a:t>
            </a:r>
            <a:r>
              <a:rPr lang="en-US" sz="1800" dirty="0" err="1">
                <a:latin typeface="Consolas" pitchFamily="49" charset="0"/>
                <a:cs typeface="Consolas" pitchFamily="49" charset="0"/>
              </a:rPr>
              <a:t>actualParams.size</a:t>
            </a:r>
            <a:r>
              <a:rPr lang="en-US" sz="1800" dirty="0">
                <a:latin typeface="Consolas" pitchFamily="49" charset="0"/>
                <a:cs typeface="Consolas" pitchFamily="49" charset="0"/>
              </a:rPr>
              <a:t>();  ++i)</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a:t>
            </a:r>
            <a:r>
              <a:rPr lang="en-US" sz="1800" dirty="0" err="1">
                <a:latin typeface="Consolas" pitchFamily="49" charset="0"/>
                <a:cs typeface="Consolas" pitchFamily="49" charset="0"/>
              </a:rPr>
              <a:t>actualParams.get</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var param = </a:t>
            </a:r>
            <a:r>
              <a:rPr lang="en-US" sz="1800" dirty="0" err="1">
                <a:latin typeface="Consolas" pitchFamily="49" charset="0"/>
                <a:cs typeface="Consolas" pitchFamily="49" charset="0"/>
              </a:rPr>
              <a:t>formalParams.get</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807989" y="4629090"/>
            <a:ext cx="7528023" cy="430887"/>
          </a:xfrm>
          <a:prstGeom prst="rect">
            <a:avLst/>
          </a:prstGeom>
          <a:noFill/>
          <a:ln>
            <a:solidFill>
              <a:schemeClr val="tx1"/>
            </a:solidFill>
          </a:ln>
        </p:spPr>
        <p:txBody>
          <a:bodyPr wrap="none" rtlCol="0">
            <a:spAutoFit/>
          </a:bodyPr>
          <a:lstStyle/>
          <a:p>
            <a:r>
              <a:rPr lang="en-US" sz="2200" dirty="0">
                <a:latin typeface="+mn-lt"/>
                <a:cs typeface="Consolas" pitchFamily="49" charset="0"/>
              </a:rPr>
              <a:t>(in method </a:t>
            </a:r>
            <a:r>
              <a:rPr lang="en-US" sz="2200" dirty="0">
                <a:latin typeface="Consolas" panose="020B0609020204030204" pitchFamily="49" charset="0"/>
                <a:cs typeface="Consolas" pitchFamily="49" charset="0"/>
              </a:rPr>
              <a:t>checkConstraints()</a:t>
            </a:r>
            <a:r>
              <a:rPr lang="en-US" sz="2200" dirty="0">
                <a:latin typeface="+mn-lt"/>
                <a:cs typeface="Consolas" pitchFamily="49" charset="0"/>
              </a:rPr>
              <a:t> of </a:t>
            </a:r>
            <a:r>
              <a:rPr lang="en-US" sz="2200" dirty="0">
                <a:latin typeface="Consolas" panose="020B0609020204030204" pitchFamily="49" charset="0"/>
                <a:cs typeface="Consolas" pitchFamily="49" charset="0"/>
              </a:rPr>
              <a:t>ProcedureCallStmt</a:t>
            </a:r>
            <a:r>
              <a:rPr lang="en-US" sz="22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11480" y="1363663"/>
            <a:ext cx="8321040" cy="4935537"/>
          </a:xfrm>
        </p:spPr>
        <p:txBody>
          <a:bodyPr tIns="91440"/>
          <a:lstStyle/>
          <a:p>
            <a:pPr marL="0" indent="0">
              <a:spcBef>
                <a:spcPts val="100"/>
              </a:spcBef>
              <a:buNone/>
            </a:pPr>
            <a:r>
              <a:rPr lang="en-US" sz="1750" dirty="0">
                <a:latin typeface="Consolas" pitchFamily="49" charset="0"/>
                <a:cs typeface="Consolas" pitchFamily="49" charset="0"/>
              </a:rPr>
              <a:t>// check that variable expressions are being passed for var params</a:t>
            </a:r>
          </a:p>
          <a:p>
            <a:pPr marL="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(expr </a:t>
            </a:r>
            <a:r>
              <a:rPr lang="en-US" sz="1750" dirty="0" err="1">
                <a:latin typeface="Consolas" pitchFamily="49" charset="0"/>
                <a:cs typeface="Consolas" pitchFamily="49" charset="0"/>
              </a:rPr>
              <a:t>instanceof</a:t>
            </a:r>
            <a:r>
              <a:rPr lang="en-US" sz="1750" dirty="0">
                <a:latin typeface="Consolas" pitchFamily="49" charset="0"/>
                <a:cs typeface="Consolas" pitchFamily="49" charset="0"/>
              </a:rPr>
              <a:t>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 replace </a:t>
            </a:r>
            <a:r>
              <a:rPr lang="en-US" sz="1750" dirty="0" err="1">
                <a:latin typeface="Consolas" pitchFamily="49" charset="0"/>
                <a:cs typeface="Consolas" pitchFamily="49" charset="0"/>
              </a:rPr>
              <a:t>variale</a:t>
            </a:r>
            <a:r>
              <a:rPr lang="en-US" sz="1750" dirty="0">
                <a:latin typeface="Consolas" pitchFamily="49" charset="0"/>
                <a:cs typeface="Consolas" pitchFamily="49" charset="0"/>
              </a:rPr>
              <a:t> expression by a variable</a:t>
            </a:r>
          </a:p>
          <a:p>
            <a:pPr marL="0" indent="0">
              <a:spcBef>
                <a:spcPts val="100"/>
              </a:spcBef>
              <a:buNone/>
            </a:pPr>
            <a:r>
              <a:rPr lang="en-US" sz="1750" dirty="0">
                <a:latin typeface="Consolas" pitchFamily="49" charset="0"/>
                <a:cs typeface="Consolas" pitchFamily="49" charset="0"/>
              </a:rPr>
              <a:t>        expr = new Variable((</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 expr);</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actualParams.set</a:t>
            </a:r>
            <a:r>
              <a:rPr lang="en-US" sz="1750" dirty="0">
                <a:latin typeface="Consolas" pitchFamily="49" charset="0"/>
                <a:cs typeface="Consolas" pitchFamily="49" charset="0"/>
              </a:rPr>
              <a:t>(i, expr);</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var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a:t>
            </a:r>
          </a:p>
          <a:p>
            <a:pPr marL="0" indent="0">
              <a:spcBef>
                <a:spcPts val="100"/>
              </a:spcBef>
              <a:buNone/>
            </a:pPr>
            <a:r>
              <a:rPr lang="en-US" sz="1750" dirty="0">
                <a:latin typeface="Consolas" pitchFamily="49" charset="0"/>
                <a:cs typeface="Consolas" pitchFamily="49" charset="0"/>
              </a:rPr>
              <a:t>                     + "must be a variable.";</a:t>
            </a:r>
          </a:p>
          <a:p>
            <a:pPr marL="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expr.getPosition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getType</a:t>
            </a:r>
            <a:r>
              <a:rPr lang="en-US" sz="1800" dirty="0">
                <a:latin typeface="Consolas" panose="020B0609020204030204" pitchFamily="49" charset="0"/>
              </a:rPr>
              <a:t>().</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for (</a:t>
            </a:r>
            <a:r>
              <a:rPr lang="en-US" sz="1800" dirty="0" err="1">
                <a:latin typeface="Consolas" panose="020B0609020204030204" pitchFamily="49" charset="0"/>
              </a:rPr>
              <a:t>ParameterDecl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getFormalParams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decl.getSize</a:t>
            </a:r>
            <a:r>
              <a:rPr lang="en-US" sz="1800" dirty="0">
                <a:latin typeface="Consolas" panose="020B0609020204030204" pitchFamily="49" charset="0"/>
              </a:rPr>
              <a:t>();</a:t>
            </a:r>
          </a:p>
          <a:p>
            <a:endParaRPr lang="en-US" dirty="0"/>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42747"/>
              <a:ext cx="1130289" cy="338554"/>
              <a:chOff x="5516833" y="2742747"/>
              <a:chExt cx="1130289" cy="338554"/>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89945" y="2742747"/>
                <a:ext cx="457177" cy="338554"/>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0548"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63486"/>
              <a:ext cx="1130289" cy="338554"/>
              <a:chOff x="5537471" y="4559253"/>
              <a:chExt cx="1130289" cy="338554"/>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0583" y="4559253"/>
                <a:ext cx="457177" cy="338554"/>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0550"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LDDADDR -12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method named </a:t>
            </a:r>
            <a:r>
              <a:rPr lang="en-US" dirty="0" err="1">
                <a:latin typeface="Consolas" panose="020B0609020204030204" pitchFamily="49" charset="0"/>
              </a:rPr>
              <a:t>getScopeLevel</a:t>
            </a:r>
            <a:r>
              <a:rPr lang="en-US" dirty="0">
                <a:latin typeface="Consolas" panose="020B0609020204030204" pitchFamily="49" charset="0"/>
              </a:rPr>
              <a:t>()</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a:t>
            </a:r>
          </a:p>
          <a:p>
            <a:pPr marL="91440" indent="0">
              <a:spcBef>
                <a:spcPts val="1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pDecl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&amp;&amp; </a:t>
            </a:r>
            <a:r>
              <a:rPr lang="en-US" sz="1800" dirty="0" err="1">
                <a:latin typeface="Consolas" pitchFamily="49" charset="0"/>
                <a:cs typeface="Consolas" pitchFamily="49" charset="0"/>
              </a:rPr>
              <a:t>pDecl.isVarParam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 + decl.getRelAddr());</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(decl.getScopeLevel() == </a:t>
            </a:r>
            <a:r>
              <a:rPr lang="en-US" sz="1800" err="1">
                <a:latin typeface="Consolas" pitchFamily="49" charset="0"/>
                <a:cs typeface="Consolas" pitchFamily="49" charset="0"/>
              </a:rPr>
              <a:t>ScopeLevel</a:t>
            </a:r>
            <a:r>
              <a:rPr lang="en-US" sz="1800">
                <a:latin typeface="Consolas" pitchFamily="49" charset="0"/>
                <a:cs typeface="Consolas" pitchFamily="49" charset="0"/>
              </a:rPr>
              <a:t>.GLOBAL)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6" name="TextBox 5"/>
          <p:cNvSpPr txBox="1"/>
          <p:nvPr/>
        </p:nvSpPr>
        <p:spPr>
          <a:xfrm>
            <a:off x="1546075" y="5591314"/>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321040" cy="4935537"/>
          </a:xfrm>
        </p:spPr>
        <p:txBody>
          <a:bodyPr/>
          <a:lstStyle/>
          <a:p>
            <a:r>
              <a:rPr lang="en-US" dirty="0"/>
              <a:t>When a variable is </a:t>
            </a:r>
            <a:r>
              <a:rPr lang="en-US" b="1" dirty="0"/>
              <a:t>declared</a:t>
            </a:r>
            <a:r>
              <a:rPr lang="en-US" dirty="0"/>
              <a:t>, the declaration is initialized with the current scope level.</a:t>
            </a:r>
          </a:p>
          <a:p>
            <a:pPr marL="457200" lvl="1" indent="0">
              <a:spcBef>
                <a:spcPts val="300"/>
              </a:spcBef>
              <a:buNone/>
            </a:pPr>
            <a:r>
              <a:rPr lang="en-US" sz="1800" dirty="0">
                <a:latin typeface="Consolas" panose="020B0609020204030204" pitchFamily="49" charset="0"/>
              </a:rPr>
              <a:t>var varDecl = new VarDecl(identifiers,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idTable.getScopeLevel</a:t>
            </a:r>
            <a:r>
              <a:rPr lang="en-US" sz="1800" b="1" dirty="0">
                <a:latin typeface="Consolas" panose="020B0609020204030204" pitchFamily="49" charset="0"/>
              </a:rPr>
              <a:t>()</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112368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34697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6250</TotalTime>
  <Words>4981</Words>
  <Application>Microsoft Office PowerPoint</Application>
  <PresentationFormat>On-screen Show (4:3)</PresentationFormat>
  <Paragraphs>883</Paragraphs>
  <Slides>64</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Selected Methods in Class IdTable</vt:lpstr>
      <vt:lpstr>Selected Methods in Class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 (continued)</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355</cp:revision>
  <cp:lastPrinted>2020-04-16T13:35:31Z</cp:lastPrinted>
  <dcterms:created xsi:type="dcterms:W3CDTF">2005-01-12T21:47:45Z</dcterms:created>
  <dcterms:modified xsi:type="dcterms:W3CDTF">2024-05-07T12:07:37Z</dcterms:modified>
</cp:coreProperties>
</file>