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8"/>
  </p:notesMasterIdLst>
  <p:handoutMasterIdLst>
    <p:handoutMasterId r:id="rId79"/>
  </p:handoutMasterIdLst>
  <p:sldIdLst>
    <p:sldId id="256" r:id="rId2"/>
    <p:sldId id="395" r:id="rId3"/>
    <p:sldId id="396" r:id="rId4"/>
    <p:sldId id="397" r:id="rId5"/>
    <p:sldId id="275" r:id="rId6"/>
    <p:sldId id="276" r:id="rId7"/>
    <p:sldId id="257" r:id="rId8"/>
    <p:sldId id="289" r:id="rId9"/>
    <p:sldId id="310" r:id="rId10"/>
    <p:sldId id="290" r:id="rId11"/>
    <p:sldId id="315" r:id="rId12"/>
    <p:sldId id="371" r:id="rId13"/>
    <p:sldId id="311" r:id="rId14"/>
    <p:sldId id="384" r:id="rId15"/>
    <p:sldId id="312" r:id="rId16"/>
    <p:sldId id="293" r:id="rId17"/>
    <p:sldId id="294" r:id="rId18"/>
    <p:sldId id="295" r:id="rId19"/>
    <p:sldId id="296" r:id="rId20"/>
    <p:sldId id="372" r:id="rId21"/>
    <p:sldId id="373" r:id="rId22"/>
    <p:sldId id="345" r:id="rId23"/>
    <p:sldId id="339" r:id="rId24"/>
    <p:sldId id="400" r:id="rId25"/>
    <p:sldId id="401" r:id="rId26"/>
    <p:sldId id="346" r:id="rId27"/>
    <p:sldId id="347" r:id="rId28"/>
    <p:sldId id="385" r:id="rId29"/>
    <p:sldId id="298" r:id="rId30"/>
    <p:sldId id="330" r:id="rId31"/>
    <p:sldId id="332" r:id="rId32"/>
    <p:sldId id="337" r:id="rId33"/>
    <p:sldId id="331" r:id="rId34"/>
    <p:sldId id="299" r:id="rId35"/>
    <p:sldId id="300" r:id="rId36"/>
    <p:sldId id="363" r:id="rId37"/>
    <p:sldId id="301" r:id="rId38"/>
    <p:sldId id="302" r:id="rId39"/>
    <p:sldId id="314" r:id="rId40"/>
    <p:sldId id="374" r:id="rId41"/>
    <p:sldId id="386" r:id="rId42"/>
    <p:sldId id="266" r:id="rId43"/>
    <p:sldId id="367" r:id="rId44"/>
    <p:sldId id="369" r:id="rId45"/>
    <p:sldId id="370" r:id="rId46"/>
    <p:sldId id="258" r:id="rId47"/>
    <p:sldId id="271" r:id="rId48"/>
    <p:sldId id="375" r:id="rId49"/>
    <p:sldId id="376" r:id="rId50"/>
    <p:sldId id="377" r:id="rId51"/>
    <p:sldId id="378" r:id="rId52"/>
    <p:sldId id="379" r:id="rId53"/>
    <p:sldId id="387" r:id="rId54"/>
    <p:sldId id="388" r:id="rId55"/>
    <p:sldId id="389" r:id="rId56"/>
    <p:sldId id="381" r:id="rId57"/>
    <p:sldId id="390" r:id="rId58"/>
    <p:sldId id="380" r:id="rId59"/>
    <p:sldId id="320" r:id="rId60"/>
    <p:sldId id="392" r:id="rId61"/>
    <p:sldId id="393" r:id="rId62"/>
    <p:sldId id="324" r:id="rId63"/>
    <p:sldId id="382" r:id="rId64"/>
    <p:sldId id="353" r:id="rId65"/>
    <p:sldId id="366" r:id="rId66"/>
    <p:sldId id="329" r:id="rId67"/>
    <p:sldId id="394" r:id="rId68"/>
    <p:sldId id="328" r:id="rId69"/>
    <p:sldId id="336" r:id="rId70"/>
    <p:sldId id="357" r:id="rId71"/>
    <p:sldId id="383" r:id="rId72"/>
    <p:sldId id="358" r:id="rId73"/>
    <p:sldId id="359" r:id="rId74"/>
    <p:sldId id="360" r:id="rId75"/>
    <p:sldId id="398" r:id="rId76"/>
    <p:sldId id="399" r:id="rId7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40" autoAdjust="0"/>
    <p:restoredTop sz="97017" autoAdjust="0"/>
  </p:normalViewPr>
  <p:slideViewPr>
    <p:cSldViewPr>
      <p:cViewPr varScale="1">
        <p:scale>
          <a:sx n="68" d="100"/>
          <a:sy n="68" d="100"/>
        </p:scale>
        <p:origin x="437"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5" y="4561228"/>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2"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37</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46</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50</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52</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53</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55</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56</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57</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58</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59</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8</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60</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61</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62</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66</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9</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266516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06971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10</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method </a:t>
            </a:r>
            <a:r>
              <a:rPr lang="en-US" dirty="0" err="1">
                <a:latin typeface="Consolas" pitchFamily="49" charset="0"/>
                <a:cs typeface="Consolas" pitchFamily="49" charset="0"/>
              </a:rPr>
              <a:t>getSymbol</a:t>
            </a:r>
            <a:r>
              <a:rPr lang="en-US" dirty="0">
                <a:latin typeface="Consolas" pitchFamily="49" charset="0"/>
                <a:cs typeface="Consolas" pitchFamily="49" charset="0"/>
              </a:rPr>
              <a:t>()</a:t>
            </a:r>
            <a:r>
              <a:rPr lang="en-US" dirty="0"/>
              <a:t> provides one “lookahead” symbol for the parsing methods.</a:t>
            </a:r>
          </a:p>
          <a:p>
            <a:r>
              <a:rPr lang="en-US" dirty="0"/>
              <a:t>Additional lookahead symbols can be examined by using the </a:t>
            </a:r>
            <a:r>
              <a:rPr lang="en-US" dirty="0" err="1">
                <a:latin typeface="Consolas" panose="020B0609020204030204" pitchFamily="49" charset="0"/>
              </a:rPr>
              <a:t>getSymbol</a:t>
            </a:r>
            <a:r>
              <a:rPr lang="en-US" dirty="0">
                <a:latin typeface="Consolas" panose="020B0609020204030204" pitchFamily="49" charset="0"/>
              </a:rPr>
              <a:t>()</a:t>
            </a:r>
            <a:r>
              <a:rPr lang="en-US" dirty="0"/>
              <a:t> method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a:t>
            </a:r>
            <a:r>
              <a:rPr lang="en-US" dirty="0" err="1">
                <a:latin typeface="Consolas" panose="020B0609020204030204" pitchFamily="49" charset="0"/>
              </a:rPr>
              <a:t>getSymbol</a:t>
            </a:r>
            <a:r>
              <a:rPr lang="en-US" dirty="0">
                <a:latin typeface="Consolas" panose="020B0609020204030204" pitchFamily="49" charset="0"/>
              </a:rPr>
              <a:t>()</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300622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13</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14</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67F0797-B4EB-4031-84E7-CA013858C795}" type="slidenum">
              <a:rPr lang="en-US"/>
              <a:pPr/>
              <a:t>15</a:t>
            </a:fld>
            <a:endParaRPr lang="en-US"/>
          </a:p>
        </p:txBody>
      </p:sp>
      <p:sp>
        <p:nvSpPr>
          <p:cNvPr id="12292" name="Rectangle 4"/>
          <p:cNvSpPr>
            <a:spLocks noGrp="1" noChangeArrowheads="1"/>
          </p:cNvSpPr>
          <p:nvPr>
            <p:ph type="title"/>
          </p:nvPr>
        </p:nvSpPr>
        <p:spPr/>
        <p:txBody>
          <a:bodyPr/>
          <a:lstStyle/>
          <a:p>
            <a:r>
              <a:rPr lang="en-US" dirty="0"/>
              <a:t>Example: Recursive Descent Parsing</a:t>
            </a:r>
            <a:br>
              <a:rPr lang="en-US" dirty="0"/>
            </a:br>
            <a:r>
              <a:rPr lang="en-US" dirty="0"/>
              <a:t>Refinement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16</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void match(Symbol </a:t>
            </a:r>
            <a:r>
              <a:rPr lang="en-US" sz="1800" dirty="0" err="1">
                <a:latin typeface="Consolas" pitchFamily="49" charset="0"/>
              </a:rPr>
              <a:t>expectedSymbol</a:t>
            </a:r>
            <a:r>
              <a:rPr lang="en-US" sz="1800" dirty="0">
                <a:latin typeface="Consolas" pitchFamily="49" charset="0"/>
              </a:rPr>
              <a:t>)</a:t>
            </a:r>
          </a:p>
          <a:p>
            <a:pPr lvl="1">
              <a:buFontTx/>
              <a:buNone/>
            </a:pPr>
            <a:r>
              <a:rPr lang="en-US" sz="1800" dirty="0">
                <a:latin typeface="Consolas" pitchFamily="49" charset="0"/>
              </a:rPr>
              <a:t>     throws </a:t>
            </a:r>
            <a:r>
              <a:rPr lang="en-US" sz="1800" dirty="0" err="1">
                <a:latin typeface="Consolas" pitchFamily="49" charset="0"/>
              </a:rPr>
              <a:t>IOException</a:t>
            </a:r>
            <a:r>
              <a:rPr lang="en-US" sz="1800" dirty="0">
                <a:latin typeface="Consolas" pitchFamily="49" charset="0"/>
              </a:rPr>
              <a:t>,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pPr lvl="1">
              <a:spcBef>
                <a:spcPts val="100"/>
              </a:spcBef>
              <a:buFontTx/>
              <a:buNone/>
            </a:pPr>
            <a:r>
              <a:rPr lang="en-US" sz="1800" dirty="0">
                <a:latin typeface="Consolas" pitchFamily="49" charset="0"/>
              </a:rPr>
              <a:t>     if (</a:t>
            </a:r>
            <a:r>
              <a:rPr lang="en-US" sz="1800" dirty="0" err="1">
                <a:latin typeface="Consolas" pitchFamily="49" charset="0"/>
              </a:rPr>
              <a:t>scanner.getSymbol</a:t>
            </a:r>
            <a:r>
              <a:rPr lang="en-US" sz="1800" dirty="0">
                <a:latin typeface="Consolas" pitchFamily="49" charset="0"/>
              </a:rPr>
              <a:t>() == </a:t>
            </a:r>
            <a:r>
              <a:rPr lang="en-US" sz="1800" dirty="0" err="1">
                <a:latin typeface="Consolas" pitchFamily="49" charset="0"/>
              </a:rPr>
              <a:t>expectedSymbol</a:t>
            </a:r>
            <a:r>
              <a:rPr lang="en-US" sz="1800" dirty="0">
                <a:latin typeface="Consolas" pitchFamily="49" charset="0"/>
              </a:rPr>
              <a:t>)</a:t>
            </a:r>
          </a:p>
          <a:p>
            <a:pPr lvl="1">
              <a:spcBef>
                <a:spcPts val="100"/>
              </a:spcBef>
              <a:buFontTx/>
              <a:buNone/>
            </a:pPr>
            <a:r>
              <a:rPr lang="en-US" sz="1800" dirty="0">
                <a:latin typeface="Consolas" pitchFamily="49" charset="0"/>
              </a:rPr>
              <a:t>         </a:t>
            </a:r>
            <a:r>
              <a:rPr lang="en-US" sz="1800" dirty="0" err="1">
                <a:latin typeface="Consolas" pitchFamily="49" charset="0"/>
              </a:rPr>
              <a:t>scanner.advance</a:t>
            </a:r>
            <a:r>
              <a:rPr lang="en-US" sz="1800" dirty="0">
                <a:latin typeface="Consolas" pitchFamily="49" charset="0"/>
              </a:rPr>
              <a:t>();</a:t>
            </a:r>
          </a:p>
          <a:p>
            <a:pPr lvl="1">
              <a:spcBef>
                <a:spcPts val="100"/>
              </a:spcBef>
              <a:buFontTx/>
              <a:buNone/>
            </a:pPr>
            <a:r>
              <a:rPr lang="en-US" sz="1800" dirty="0">
                <a:latin typeface="Consolas" pitchFamily="49" charset="0"/>
              </a:rPr>
              <a:t>      else</a:t>
            </a:r>
          </a:p>
          <a:p>
            <a:pPr lvl="1">
              <a:spcBef>
                <a:spcPts val="100"/>
              </a:spcBef>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17</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18</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void parseAssignmentStmt() throws </a:t>
            </a:r>
            <a:r>
              <a:rPr lang="en-US" sz="1800" dirty="0" err="1">
                <a:latin typeface="Consolas" pitchFamily="49" charset="0"/>
              </a:rPr>
              <a:t>IOException</a:t>
            </a:r>
            <a:endParaRPr lang="en-US" sz="1800" dirty="0">
              <a:latin typeface="Consolas" pitchFamily="49" charset="0"/>
            </a:endParaRP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grpSp>
        <p:nvGrpSpPr>
          <p:cNvPr id="2" name="Group 1">
            <a:extLst>
              <a:ext uri="{FF2B5EF4-FFF2-40B4-BE49-F238E27FC236}">
                <a16:creationId xmlns:a16="http://schemas.microsoft.com/office/drawing/2014/main" id="{52B13BF4-6223-B476-275F-FA0E6C453436}"/>
              </a:ext>
            </a:extLst>
          </p:cNvPr>
          <p:cNvGrpSpPr/>
          <p:nvPr/>
        </p:nvGrpSpPr>
        <p:grpSpPr>
          <a:xfrm>
            <a:off x="5222158" y="2882900"/>
            <a:ext cx="1331042" cy="1219200"/>
            <a:chOff x="5257800" y="2895600"/>
            <a:chExt cx="1331042" cy="1219200"/>
          </a:xfrm>
        </p:grpSpPr>
        <p:sp>
          <p:nvSpPr>
            <p:cNvPr id="3" name="Right Brace 2">
              <a:extLst>
                <a:ext uri="{FF2B5EF4-FFF2-40B4-BE49-F238E27FC236}">
                  <a16:creationId xmlns:a16="http://schemas.microsoft.com/office/drawing/2014/main" id="{FD2361AD-1D20-5EB8-1690-99EFDA0DCEF5}"/>
                </a:ext>
              </a:extLst>
            </p:cNvPr>
            <p:cNvSpPr/>
            <p:nvPr/>
          </p:nvSpPr>
          <p:spPr bwMode="auto">
            <a:xfrm>
              <a:off x="5257800" y="2895600"/>
              <a:ext cx="228600" cy="12192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 name="TextBox 3">
              <a:extLst>
                <a:ext uri="{FF2B5EF4-FFF2-40B4-BE49-F238E27FC236}">
                  <a16:creationId xmlns:a16="http://schemas.microsoft.com/office/drawing/2014/main" id="{CED35F44-60E4-8E05-E8E9-37DE047E13AE}"/>
                </a:ext>
              </a:extLst>
            </p:cNvPr>
            <p:cNvSpPr txBox="1"/>
            <p:nvPr/>
          </p:nvSpPr>
          <p:spPr>
            <a:xfrm>
              <a:off x="5562600" y="2997369"/>
              <a:ext cx="1026242" cy="1015663"/>
            </a:xfrm>
            <a:prstGeom prst="rect">
              <a:avLst/>
            </a:prstGeom>
            <a:noFill/>
          </p:spPr>
          <p:txBody>
            <a:bodyPr wrap="none" rtlCol="0">
              <a:spAutoFit/>
            </a:bodyPr>
            <a:lstStyle/>
            <a:p>
              <a:pPr algn="l"/>
              <a:r>
                <a:rPr lang="en-US" sz="2000" dirty="0"/>
                <a:t>basic</a:t>
              </a:r>
            </a:p>
            <a:p>
              <a:pPr algn="l"/>
              <a:r>
                <a:rPr lang="en-US" sz="2000" dirty="0"/>
                <a:t>parsing</a:t>
              </a:r>
            </a:p>
            <a:p>
              <a:pPr algn="l"/>
              <a:r>
                <a:rPr lang="en-US" sz="2000" dirty="0"/>
                <a:t>logic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19</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934EE5EE-765C-EEA0-0C72-F050BF27EDA5}"/>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void match(Symbol expectedSymbol)</a:t>
            </a:r>
          </a:p>
          <a:p>
            <a:pPr marL="457200" lvl="1" indent="0">
              <a:spcBef>
                <a:spcPts val="0"/>
              </a:spcBef>
              <a:buNone/>
            </a:pPr>
            <a:r>
              <a:rPr lang="en-US" sz="1800" dirty="0">
                <a:latin typeface="Consolas" panose="020B0609020204030204" pitchFamily="49" charset="0"/>
              </a:rPr>
              <a:t>    throws </a:t>
            </a:r>
            <a:r>
              <a:rPr lang="en-US" sz="1800" dirty="0" err="1">
                <a:latin typeface="Consolas" panose="020B0609020204030204" pitchFamily="49" charset="0"/>
              </a:rPr>
              <a:t>IOException</a:t>
            </a:r>
            <a:r>
              <a:rPr lang="en-US" sz="1800" dirty="0">
                <a:latin typeface="Consolas" panose="020B0609020204030204" pitchFamily="49" charset="0"/>
              </a:rPr>
              <a:t>,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void matchCurrentSymbol()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arrayTypeDecl</a:t>
            </a: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20</a:t>
            </a:fld>
            <a:endParaRPr lang="en-US"/>
          </a:p>
        </p:txBody>
      </p:sp>
    </p:spTree>
    <p:extLst>
      <p:ext uri="{BB962C8B-B14F-4D97-AF65-F5344CB8AC3E}">
        <p14:creationId xmlns:p14="http://schemas.microsoft.com/office/powerpoint/2010/main" val="21213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21</a:t>
            </a:fld>
            <a:endParaRPr lang="en-US"/>
          </a:p>
        </p:txBody>
      </p:sp>
    </p:spTree>
    <p:extLst>
      <p:ext uri="{BB962C8B-B14F-4D97-AF65-F5344CB8AC3E}">
        <p14:creationId xmlns:p14="http://schemas.microsoft.com/office/powerpoint/2010/main" val="325707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22</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23</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217071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24</a:t>
            </a:fld>
            <a:endParaRPr lang="en-US"/>
          </a:p>
        </p:txBody>
      </p:sp>
    </p:spTree>
    <p:extLst>
      <p:ext uri="{BB962C8B-B14F-4D97-AF65-F5344CB8AC3E}">
        <p14:creationId xmlns:p14="http://schemas.microsoft.com/office/powerpoint/2010/main" val="664005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25</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1774830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26</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3223346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27</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28</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void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(scanner.getSymbol() == Symbol.constRW ||</a:t>
            </a:r>
          </a:p>
          <a:p>
            <a:pPr lvl="1">
              <a:spcBef>
                <a:spcPts val="100"/>
              </a:spcBef>
              <a:buNone/>
            </a:pPr>
            <a:r>
              <a:rPr lang="en-US" sz="1800" dirty="0">
                <a:latin typeface="Consolas" pitchFamily="49" charset="0"/>
                <a:cs typeface="Consolas" pitchFamily="49" charset="0"/>
              </a:rPr>
              <a:t>           scanner.getSymbol() == Symbol.varRW   ||</a:t>
            </a:r>
          </a:p>
          <a:p>
            <a:pPr lvl="1">
              <a:spcBef>
                <a:spcPts val="100"/>
              </a:spcBef>
              <a:buNone/>
            </a:pPr>
            <a:r>
              <a:rPr lang="en-US" sz="1800" dirty="0">
                <a:latin typeface="Consolas" pitchFamily="49" charset="0"/>
                <a:cs typeface="Consolas" pitchFamily="49" charset="0"/>
              </a:rPr>
              <a:t>           scanner.getSymbol()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(scanner.getSymbol()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public boolean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boolean isInitialDeclStarter()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isSubprogramDeclStarter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isLiteral()</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isExprStarter()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isLogicalOperator()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isRelationalOperator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isAddingOperator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isMultiplyingOperator</a:t>
            </a:r>
            <a:r>
              <a:rPr lang="en-US" sz="1800" dirty="0">
                <a:latin typeface="Consolas" pitchFamily="49" charset="0"/>
                <a:cs typeface="Consolas" pitchFamily="49" charset="0"/>
              </a:rPr>
              <a:t>()</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isInitialDeclStarter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extLst>
      <p:ext uri="{BB962C8B-B14F-4D97-AF65-F5344CB8AC3E}">
        <p14:creationId xmlns:p14="http://schemas.microsoft.com/office/powerpoint/2010/main" val="4268313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void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(scanner.getSymbol().isInitialDeclStarter())</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34</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35</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void matchCurrentSymbol() throws IOException</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scanner.advance();</a:t>
            </a:r>
          </a:p>
          <a:p>
            <a:pPr marL="457200" lvl="1" indent="0">
              <a:spcBef>
                <a:spcPts val="3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extLst>
      <p:ext uri="{BB962C8B-B14F-4D97-AF65-F5344CB8AC3E}">
        <p14:creationId xmlns:p14="http://schemas.microsoft.com/office/powerpoint/2010/main" val="404202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37</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(scanner.getSymbol()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parseExpression();</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626156" y="1908244"/>
            <a:ext cx="50800" cy="21779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54864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254501" y="3784601"/>
            <a:ext cx="1061301" cy="8365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102100" y="3708400"/>
            <a:ext cx="152400" cy="152400"/>
          </a:xfrm>
          <a:prstGeom prst="diamond">
            <a:avLst/>
          </a:prstGeom>
          <a:noFill/>
          <a:ln w="9525">
            <a:noFill/>
            <a:miter lim="800000"/>
            <a:headEnd/>
            <a:tailEnd/>
          </a:ln>
        </p:spPr>
        <p:txBody>
          <a:bodyPr wrap="none" lIns="92075" tIns="46038" rIns="92075" bIns="46038" anchor="ct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38</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39</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(scanner.getSymbol()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(scanner.getSymbol()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(scanner.getSymbol()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751887" y="5588000"/>
            <a:ext cx="7640233"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switch</a:t>
            </a:r>
            <a:r>
              <a:rPr lang="en-US" sz="2000" dirty="0"/>
              <a:t>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63663"/>
            <a:ext cx="8226425" cy="4935537"/>
          </a:xfrm>
        </p:spPr>
        <p:txBody>
          <a:bodyPr/>
          <a:lstStyle/>
          <a:p>
            <a:pPr marL="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(scanner.getSymbol()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sp>
        <p:nvSpPr>
          <p:cNvPr id="6" name="TextBox 5">
            <a:extLst>
              <a:ext uri="{FF2B5EF4-FFF2-40B4-BE49-F238E27FC236}">
                <a16:creationId xmlns:a16="http://schemas.microsoft.com/office/drawing/2014/main" id="{E5D81B79-929C-20F9-9C7D-46560C45FD82}"/>
              </a:ext>
            </a:extLst>
          </p:cNvPr>
          <p:cNvSpPr txBox="1"/>
          <p:nvPr/>
        </p:nvSpPr>
        <p:spPr>
          <a:xfrm>
            <a:off x="5334000" y="3810000"/>
            <a:ext cx="3104248" cy="1477328"/>
          </a:xfrm>
          <a:prstGeom prst="rect">
            <a:avLst/>
          </a:prstGeom>
          <a:noFill/>
          <a:ln>
            <a:solidFill>
              <a:schemeClr val="tx1"/>
            </a:solidFill>
          </a:ln>
        </p:spPr>
        <p:txBody>
          <a:bodyPr wrap="none" rtlCol="0">
            <a:spAutoFit/>
          </a:bodyPr>
          <a:lstStyle/>
          <a:p>
            <a:pPr algn="l"/>
            <a:r>
              <a:rPr lang="en-US" sz="1750" dirty="0"/>
              <a:t>Next chapter: error recovery.</a:t>
            </a:r>
          </a:p>
          <a:p>
            <a:pPr algn="l"/>
            <a:r>
              <a:rPr lang="en-US" sz="1750" dirty="0"/>
              <a:t>For now, </a:t>
            </a:r>
            <a:r>
              <a:rPr lang="en-US" sz="1750" dirty="0">
                <a:latin typeface="Consolas" panose="020B0609020204030204" pitchFamily="49" charset="0"/>
              </a:rPr>
              <a:t>recover()</a:t>
            </a:r>
            <a:r>
              <a:rPr lang="en-US" sz="1750" dirty="0"/>
              <a:t> will</a:t>
            </a:r>
          </a:p>
          <a:p>
            <a:pPr algn="l"/>
            <a:r>
              <a:rPr lang="en-US" sz="1750" dirty="0"/>
              <a:t>–  ignore its parameter</a:t>
            </a:r>
          </a:p>
          <a:p>
            <a:pPr algn="l"/>
            <a:r>
              <a:rPr lang="en-US" sz="1750" dirty="0"/>
              <a:t>–  print an error message</a:t>
            </a:r>
          </a:p>
          <a:p>
            <a:pPr algn="l"/>
            <a:r>
              <a:rPr lang="en-US" sz="1750" dirty="0"/>
              <a:t>–  exit the program</a:t>
            </a:r>
          </a:p>
        </p:txBody>
      </p:sp>
      <p:sp>
        <p:nvSpPr>
          <p:cNvPr id="7" name="Diamond 6">
            <a:extLst>
              <a:ext uri="{FF2B5EF4-FFF2-40B4-BE49-F238E27FC236}">
                <a16:creationId xmlns:a16="http://schemas.microsoft.com/office/drawing/2014/main" id="{F087512F-9CF2-2EAF-8D21-EBC3E54761FC}"/>
              </a:ext>
            </a:extLst>
          </p:cNvPr>
          <p:cNvSpPr/>
          <p:nvPr/>
        </p:nvSpPr>
        <p:spPr bwMode="auto">
          <a:xfrm>
            <a:off x="3505200" y="5600224"/>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9D5D471A-A9AF-DC52-17F2-A45E1A16BF5F}"/>
              </a:ext>
            </a:extLst>
          </p:cNvPr>
          <p:cNvCxnSpPr>
            <a:cxnSpLocks/>
            <a:stCxn id="6" idx="2"/>
            <a:endCxn id="7" idx="3"/>
          </p:cNvCxnSpPr>
          <p:nvPr/>
        </p:nvCxnSpPr>
        <p:spPr bwMode="auto">
          <a:xfrm rot="5400000">
            <a:off x="5084934" y="3890474"/>
            <a:ext cx="404336" cy="319804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40</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LL(k)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384722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a:t>
            </a:r>
            <a:r>
              <a:rPr lang="en-US" sz="1800">
                <a:latin typeface="Consolas" panose="020B0609020204030204" pitchFamily="49" charset="0"/>
              </a:rPr>
              <a:t>when parsing </a:t>
            </a:r>
            <a:r>
              <a:rPr lang="en-US" sz="1800" dirty="0">
                <a:latin typeface="Consolas" panose="020B0609020204030204" pitchFamily="49" charset="0"/>
              </a:rPr>
              <a:t>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70971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44</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366335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46</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compiler project.</a:t>
            </a:r>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47</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 "[" expression "]" ) | ( "." </a:t>
            </a:r>
            <a:r>
              <a:rPr lang="en-US" sz="1800" dirty="0" err="1">
                <a:latin typeface="Consolas" panose="020B0609020204030204" pitchFamily="49" charset="0"/>
              </a:rPr>
              <a:t>fieldId</a:t>
            </a:r>
            <a:r>
              <a:rPr lang="en-US" sz="1800" dirty="0">
                <a:latin typeface="Consolas" panose="020B0609020204030204" pitchFamily="49" charset="0"/>
              </a:rPr>
              <a:t> )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48</a:t>
            </a:fld>
            <a:endParaRPr lang="en-US"/>
          </a:p>
        </p:txBody>
      </p:sp>
    </p:spTree>
    <p:extLst>
      <p:ext uri="{BB962C8B-B14F-4D97-AF65-F5344CB8AC3E}">
        <p14:creationId xmlns:p14="http://schemas.microsoft.com/office/powerpoint/2010/main" val="1869712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112758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5</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extLst>
      <p:ext uri="{BB962C8B-B14F-4D97-AF65-F5344CB8AC3E}">
        <p14:creationId xmlns:p14="http://schemas.microsoft.com/office/powerpoint/2010/main" val="2620989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3246310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4259454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58</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2" name="TextBox 1">
            <a:extLst>
              <a:ext uri="{FF2B5EF4-FFF2-40B4-BE49-F238E27FC236}">
                <a16:creationId xmlns:a16="http://schemas.microsoft.com/office/drawing/2014/main" id="{A4E95B65-7CB7-6A5E-F5D9-BBFBBAF57BE2}"/>
              </a:ext>
            </a:extLst>
          </p:cNvPr>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enum</a:t>
            </a:r>
            <a:r>
              <a:rPr lang="en-US" sz="1800" dirty="0">
                <a:latin typeface="Consolas" panose="020B0609020204030204" pitchFamily="49" charset="0"/>
              </a:rPr>
              <a:t>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private String text;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6</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public class Scope extends HashMap&lt;String, IdType&gt;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Scope(</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extLst>
      <p:ext uri="{BB962C8B-B14F-4D97-AF65-F5344CB8AC3E}">
        <p14:creationId xmlns:p14="http://schemas.microsoft.com/office/powerpoint/2010/main" val="3471306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public void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add(Token </a:t>
            </a:r>
            <a:r>
              <a:rPr lang="en-US" dirty="0" err="1">
                <a:latin typeface="Consolas" panose="020B0609020204030204" pitchFamily="49" charset="0"/>
              </a:rPr>
              <a:t>idToken</a:t>
            </a:r>
            <a:r>
              <a:rPr lang="en-US" dirty="0">
                <a:latin typeface="Consolas" panose="020B0609020204030204" pitchFamily="49" charset="0"/>
              </a:rPr>
              <a:t>, IdType idType)</a:t>
            </a:r>
            <a:br>
              <a:rPr lang="en-US" dirty="0">
                <a:latin typeface="Consolas" panose="020B0609020204030204" pitchFamily="49" charset="0"/>
              </a:rPr>
            </a:br>
            <a:r>
              <a:rPr lang="en-US" dirty="0">
                <a:latin typeface="Consolas" panose="020B0609020204030204" pitchFamily="49" charset="0"/>
              </a:rPr>
              <a:t>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public IdType get(</a:t>
            </a:r>
            <a:r>
              <a:rPr lang="en-US" dirty="0" err="1">
                <a:latin typeface="Consolas" panose="020B0609020204030204" pitchFamily="49" charset="0"/>
              </a:rPr>
              <a:t>Strine</a:t>
            </a:r>
            <a:r>
              <a:rPr lang="en-US" dirty="0">
                <a:latin typeface="Consolas" panose="020B0609020204030204" pitchFamily="49" charset="0"/>
              </a:rPr>
              <a:t> </a:t>
            </a:r>
            <a:r>
              <a:rPr lang="en-US" dirty="0" err="1">
                <a:latin typeface="Consolas" panose="020B0609020204030204" pitchFamily="49" charset="0"/>
              </a:rPr>
              <a:t>idStr</a:t>
            </a:r>
            <a:r>
              <a:rPr lang="en-US" dirty="0">
                <a:latin typeface="Consolas" panose="020B0609020204030204" pitchFamily="49" charset="0"/>
              </a:rPr>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2018534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62</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63</a:t>
            </a:fld>
            <a:endParaRPr lang="en-US"/>
          </a:p>
        </p:txBody>
      </p:sp>
    </p:spTree>
    <p:extLst>
      <p:ext uri="{BB962C8B-B14F-4D97-AF65-F5344CB8AC3E}">
        <p14:creationId xmlns:p14="http://schemas.microsoft.com/office/powerpoint/2010/main" val="718269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64</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(scanner.getSymbol()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var </a:t>
            </a:r>
            <a:r>
              <a:rPr lang="en-US" sz="1800" b="1" dirty="0" err="1">
                <a:latin typeface="Consolas" panose="020B0609020204030204" pitchFamily="49" charset="0"/>
              </a:rPr>
              <a:t>idStr</a:t>
            </a:r>
            <a:r>
              <a:rPr lang="en-US" sz="1800" b="1" dirty="0">
                <a:latin typeface="Consolas" panose="020B0609020204030204" pitchFamily="49" charset="0"/>
              </a:rPr>
              <a:t>  = scanner.getToken().</a:t>
            </a:r>
            <a:r>
              <a:rPr lang="en-US" sz="1800" b="1" dirty="0" err="1">
                <a:latin typeface="Consolas" panose="020B0609020204030204" pitchFamily="49" charset="0"/>
              </a:rPr>
              <a:t>getText</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var idType = idTable.get(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if (idType == IdType.constantId)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IdType.variableId)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a:t>
            </a:r>
            <a:r>
              <a:rPr lang="en-US" sz="1800" b="1" dirty="0" err="1">
                <a:latin typeface="Consolas" panose="020B0609020204030204" pitchFamily="49" charset="0"/>
              </a:rPr>
              <a:t>IdType.functionId</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833509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81794" y="1363663"/>
            <a:ext cx="8412480" cy="4935537"/>
          </a:xfrm>
        </p:spPr>
        <p:txBody>
          <a:bodyPr tIns="91440"/>
          <a:lstStyle/>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idStr</a:t>
            </a:r>
            <a:endParaRPr lang="en-US" sz="1800" b="1" dirty="0">
              <a:latin typeface="Consolas" panose="020B0609020204030204" pitchFamily="49" charset="0"/>
            </a:endParaRPr>
          </a:p>
          <a:p>
            <a:pPr marL="0" indent="0">
              <a:spcBef>
                <a:spcPts val="100"/>
              </a:spcBef>
              <a:buNone/>
            </a:pPr>
            <a:r>
              <a:rPr lang="en-US" sz="1800" b="1" dirty="0">
                <a:latin typeface="Consolas" panose="020B0609020204030204" pitchFamily="49" charset="0"/>
              </a:rPr>
              <a:t>                      +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scanner.getToken()</a:t>
            </a:r>
          </a:p>
          <a:p>
            <a:pPr marL="0" indent="0">
              <a:spcBef>
                <a:spcPts val="100"/>
              </a:spcBef>
              <a:buNone/>
            </a:pPr>
            <a:r>
              <a:rPr lang="en-US" sz="1800" b="1" dirty="0">
                <a:latin typeface="Consolas" panose="020B0609020204030204" pitchFamily="49" charset="0"/>
              </a:rPr>
              <a:t>                      + "\" has not been declared.");</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4232461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scanner.getToken();</a:t>
            </a: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(scanner.getSymbol().</a:t>
            </a:r>
            <a:r>
              <a:rPr lang="en-US" sz="1800" dirty="0" err="1">
                <a:latin typeface="Consolas" pitchFamily="49" charset="0"/>
                <a:cs typeface="Consolas" pitchFamily="49" charset="0"/>
              </a:rPr>
              <a:t>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66</a:t>
            </a:fld>
            <a:endParaRPr lang="en-US" dirty="0"/>
          </a:p>
        </p:txBody>
      </p:sp>
      <p:sp>
        <p:nvSpPr>
          <p:cNvPr id="6" name="TextBox 5"/>
          <p:cNvSpPr txBox="1"/>
          <p:nvPr/>
        </p:nvSpPr>
        <p:spPr>
          <a:xfrm>
            <a:off x="5347653" y="46482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6388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766582" y="2398542"/>
            <a:ext cx="2274277" cy="222504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800601" y="4583724"/>
            <a:ext cx="547053" cy="818857"/>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452382" y="3084342"/>
            <a:ext cx="902677" cy="222504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638800" y="36693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6482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648200" y="45075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634154"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9" idx="1"/>
            <a:endCxn id="23" idx="3"/>
          </p:cNvCxnSpPr>
          <p:nvPr/>
        </p:nvCxnSpPr>
        <p:spPr bwMode="auto">
          <a:xfrm flipH="1">
            <a:off x="3817034" y="5688037"/>
            <a:ext cx="1530619" cy="0"/>
          </a:xfrm>
          <a:prstGeom prst="straightConnector1">
            <a:avLst/>
          </a:prstGeom>
          <a:noFill/>
          <a:ln w="9525" cap="flat" cmpd="sng" algn="ctr">
            <a:solidFill>
              <a:schemeClr val="tx1"/>
            </a:solidFill>
            <a:prstDash val="solid"/>
            <a:round/>
            <a:headEnd type="none" w="med" len="med"/>
            <a:tailEnd type="triangle"/>
          </a:ln>
          <a:effectLst/>
        </p:spPr>
      </p:cxnSp>
      <p:sp>
        <p:nvSpPr>
          <p:cNvPr id="9" name="Diamond 8">
            <a:extLst>
              <a:ext uri="{FF2B5EF4-FFF2-40B4-BE49-F238E27FC236}">
                <a16:creationId xmlns:a16="http://schemas.microsoft.com/office/drawing/2014/main" id="{BBA07BC1-6C0C-A407-E434-5E332261B742}"/>
              </a:ext>
            </a:extLst>
          </p:cNvPr>
          <p:cNvSpPr/>
          <p:nvPr/>
        </p:nvSpPr>
        <p:spPr bwMode="auto">
          <a:xfrm>
            <a:off x="5347653"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a:noFill/>
          <a:ln w="9525">
            <a:noFill/>
            <a:miter lim="800000"/>
            <a:headEnd/>
            <a:tailEnd/>
          </a:ln>
        </p:spPr>
        <p:txBody>
          <a:bodyPr vert="horz" wrap="square" lIns="91440" tIns="45720" rIns="92075" bIns="46038" numCol="1" anchor="t" anchorCtr="0" compatLnSpc="1">
            <a:prstTxWarp prst="textNoShape">
              <a:avLst/>
            </a:prstTxWarp>
          </a:bodyPr>
          <a:lstStyle/>
          <a:p>
            <a:pPr marL="182880" indent="0">
              <a:spcBef>
                <a:spcPts val="0"/>
              </a:spcBef>
              <a:buNone/>
            </a:pPr>
            <a:r>
              <a:rPr lang="en-US" sz="1800" dirty="0">
                <a:latin typeface="Consolas" pitchFamily="49" charset="0"/>
              </a:rPr>
              <a:t>finally</a:t>
            </a:r>
          </a:p>
          <a:p>
            <a:pPr marL="182880" indent="0">
              <a:spcBef>
                <a:spcPts val="0"/>
              </a:spcBef>
              <a:buNone/>
            </a:pPr>
            <a:r>
              <a:rPr lang="en-US" sz="1800" dirty="0">
                <a:latin typeface="Consolas" pitchFamily="49" charset="0"/>
              </a:rPr>
              <a:t>  {</a:t>
            </a:r>
          </a:p>
          <a:p>
            <a:pPr marL="182880" indent="0">
              <a:spcBef>
                <a:spcPts val="0"/>
              </a:spcBef>
              <a:buNone/>
            </a:pPr>
            <a:r>
              <a:rPr lang="en-US" sz="1800" dirty="0">
                <a:latin typeface="Consolas" pitchFamily="49" charset="0"/>
              </a:rPr>
              <a:t>    idTable.closeScope();</a:t>
            </a:r>
          </a:p>
          <a:p>
            <a:pPr marL="182880" indent="0">
              <a:spcBef>
                <a:spcPts val="0"/>
              </a:spcBef>
              <a:buNone/>
            </a:pPr>
            <a:r>
              <a:rPr lang="en-US" sz="1800" dirty="0">
                <a:latin typeface="Consolas" pitchFamily="49" charset="0"/>
              </a:rPr>
              <a:t>  }</a:t>
            </a:r>
          </a:p>
          <a:p>
            <a:pPr marL="182880" indent="0">
              <a:spcBef>
                <a:spcPts val="0"/>
              </a:spcBef>
              <a:buNone/>
            </a:pPr>
            <a:endParaRPr lang="en-US" sz="1800" dirty="0">
              <a:latin typeface="Consolas" pitchFamily="49" charset="0"/>
            </a:endParaRPr>
          </a:p>
          <a:p>
            <a:pPr marL="182880" indent="0">
              <a:spcBef>
                <a:spcPts val="0"/>
              </a:spcBef>
              <a:buNone/>
            </a:pPr>
            <a:r>
              <a:rPr lang="en-US" sz="1800" dirty="0">
                <a:latin typeface="Consolas" pitchFamily="49" charset="0"/>
              </a:rPr>
              <a:t>match(</a:t>
            </a:r>
            <a:r>
              <a:rPr lang="en-US" sz="1800" dirty="0" err="1">
                <a:latin typeface="Consolas" pitchFamily="49" charset="0"/>
              </a:rPr>
              <a:t>Symbol.rightBrace</a:t>
            </a:r>
            <a:r>
              <a:rPr lang="en-US" sz="1800" dirty="0">
                <a:latin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a:latin typeface="Consolas" pitchFamily="49" charset="0"/>
                <a:cs typeface="Consolas" pitchFamily="49" charset="0"/>
              </a:rPr>
              <a:t>var symbol = scanner.getSymbol();</a:t>
            </a: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var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scanner.getText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var idType = idTable.get(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 + scanner.getToken()</a:t>
            </a:r>
          </a:p>
          <a:p>
            <a:pPr marL="91440" indent="0">
              <a:spcBef>
                <a:spcPts val="0"/>
              </a:spcBef>
              <a:buNone/>
            </a:pPr>
            <a:r>
              <a:rPr lang="en-US" sz="1800" b="1" dirty="0">
                <a:latin typeface="Consolas" pitchFamily="49" charset="0"/>
                <a:cs typeface="Consolas" pitchFamily="49" charset="0"/>
              </a:rPr>
              <a:t>                      + "\" cannot start a statement.");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
        <p:nvSpPr>
          <p:cNvPr id="6" name="TextBox 5"/>
          <p:cNvSpPr txBox="1"/>
          <p:nvPr/>
        </p:nvSpPr>
        <p:spPr>
          <a:xfrm>
            <a:off x="3083452" y="60006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var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a:t>
            </a:r>
            <a:r>
              <a:rPr lang="en-US" sz="1800" b="1" dirty="0" err="1">
                <a:latin typeface="Consolas" pitchFamily="49" charset="0"/>
                <a:cs typeface="Consolas" pitchFamily="49" charset="0"/>
              </a:rPr>
              <a:t>getSymbol</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Symbol.dot).contains(symbol2))</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extLst>
      <p:ext uri="{BB962C8B-B14F-4D97-AF65-F5344CB8AC3E}">
        <p14:creationId xmlns:p14="http://schemas.microsoft.com/office/powerpoint/2010/main" val="358628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7</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069186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4594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226425" cy="4935537"/>
          </a:xfrm>
        </p:spPr>
        <p:txBody>
          <a:bodyPr/>
          <a:lstStyle/>
          <a:p>
            <a:pPr marL="9144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parseVariableCommon</a:t>
            </a:r>
            <a:r>
              <a:rPr lang="en-US" sz="1800" dirty="0">
                <a:latin typeface="Consolas" panose="020B0609020204030204" pitchFamily="49" charset="0"/>
              </a:rPr>
              <a:t>() throws ...</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idToken</a:t>
            </a:r>
            <a:r>
              <a:rPr lang="en-US" sz="1800" dirty="0">
                <a:latin typeface="Consolas" panose="020B0609020204030204" pitchFamily="49" charset="0"/>
              </a:rPr>
              <a:t> = scanner.getToken();</a:t>
            </a:r>
          </a:p>
          <a:p>
            <a:pPr marL="91440" indent="0">
              <a:spcBef>
                <a:spcPts val="0"/>
              </a:spcBef>
              <a:buNone/>
            </a:pPr>
            <a:r>
              <a:rPr lang="en-US" sz="1800" dirty="0">
                <a:latin typeface="Consolas" panose="020B0609020204030204" pitchFamily="49" charset="0"/>
              </a:rPr>
              <a:t>    match(Symbol.identifier);</a:t>
            </a:r>
          </a:p>
          <a:p>
            <a:pPr marL="91440" indent="0">
              <a:spcBef>
                <a:spcPts val="0"/>
              </a:spcBef>
              <a:buNone/>
            </a:pPr>
            <a:r>
              <a:rPr lang="en-US" sz="1800" dirty="0">
                <a:latin typeface="Consolas" panose="020B0609020204030204" pitchFamily="49" charset="0"/>
              </a:rPr>
              <a:t>    var idType = idTable.get(</a:t>
            </a:r>
            <a:r>
              <a:rPr lang="en-US" sz="1800" dirty="0" err="1">
                <a:latin typeface="Consolas" panose="020B0609020204030204" pitchFamily="49" charset="0"/>
              </a:rPr>
              <a:t>idToken.getText</a:t>
            </a:r>
            <a:r>
              <a:rPr lang="en-US" sz="1800" dirty="0">
                <a:latin typeface="Consolas" panose="020B0609020204030204" pitchFamily="49" charset="0"/>
              </a:rPr>
              <a:t>());</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if (idType == null)</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has not been declared.";</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else if (idType != IdType.variableId)</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is not a variable.";</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459136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(scanner.getSymbol().</a:t>
            </a:r>
            <a:r>
              <a:rPr lang="en-US" sz="1800" dirty="0" err="1">
                <a:latin typeface="Consolas" panose="020B0609020204030204" pitchFamily="49" charset="0"/>
              </a:rPr>
              <a:t>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(scanner.getSymbol()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parseIndexExpr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else if (scanner.getSymbol() == Symbol.dot)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parseFieldExpr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2016699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8"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n-US" sz="1800" dirty="0">
                <a:latin typeface="Consolas" panose="020B0609020204030204" pitchFamily="49" charset="0"/>
              </a:rPr>
              <a:t>private void </a:t>
            </a:r>
            <a:r>
              <a:rPr lang="en-US" sz="1800" dirty="0" err="1">
                <a:latin typeface="Consolas" panose="020B0609020204030204" pitchFamily="49" charset="0"/>
              </a:rPr>
              <a:t>parseVariable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try</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457200" lvl="1"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emptySet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4080409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fields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field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en-US" sz="1800" dirty="0">
                <a:latin typeface="Consolas" panose="020B0609020204030204" pitchFamily="49" charset="0"/>
              </a:rPr>
              <a:t>public Parser(Scanner </a:t>
            </a:r>
            <a:r>
              <a:rPr lang="en-US" sz="1800" dirty="0" err="1">
                <a:latin typeface="Consolas" panose="020B0609020204030204" pitchFamily="49" charset="0"/>
              </a:rPr>
              <a:t>scanner</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ErrorHandler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this.scanner</a:t>
            </a:r>
            <a:r>
              <a:rPr lang="en-US" sz="1800" dirty="0">
                <a:latin typeface="Consolas" panose="020B0609020204030204" pitchFamily="49" charset="0"/>
              </a:rPr>
              <a:t> = scanner;</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this.errorHandler</a:t>
            </a:r>
            <a:r>
              <a:rPr lang="en-US" sz="1800" dirty="0">
                <a:latin typeface="Consolas" panose="020B0609020204030204" pitchFamily="49" charset="0"/>
              </a:rPr>
              <a:t> =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3361249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a:xfrm>
            <a:off x="289560" y="1363663"/>
            <a:ext cx="8778240" cy="4935537"/>
          </a:xfrm>
        </p:spPr>
        <p:txBody>
          <a:bodyPr/>
          <a:lstStyle/>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errorHandler</a:t>
            </a:r>
            <a:r>
              <a:rPr lang="en-US" sz="1800" dirty="0">
                <a:latin typeface="Consolas" panose="020B0609020204030204" pitchFamily="49" charset="0"/>
              </a:rPr>
              <a:t> = new ErrorHandler();</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fileReader</a:t>
            </a:r>
            <a:r>
              <a:rPr lang="en-US" sz="1800" dirty="0">
                <a:latin typeface="Consolas" panose="020B0609020204030204" pitchFamily="49" charset="0"/>
              </a:rPr>
              <a:t> = new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StandardCharsets.UTF_8);</a:t>
            </a:r>
          </a:p>
          <a:p>
            <a:pPr marL="0" indent="0">
              <a:spcBef>
                <a:spcPts val="200"/>
              </a:spcBef>
              <a:buNone/>
            </a:pPr>
            <a:r>
              <a:rPr lang="en-US" sz="1800" dirty="0">
                <a:latin typeface="Consolas" panose="020B0609020204030204" pitchFamily="49" charset="0"/>
              </a:rPr>
              <a:t>var reader  = new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source  = new Source(reader);</a:t>
            </a:r>
          </a:p>
          <a:p>
            <a:pPr marL="0" indent="0">
              <a:spcBef>
                <a:spcPts val="200"/>
              </a:spcBef>
              <a:buNone/>
            </a:pPr>
            <a:r>
              <a:rPr lang="en-US" sz="1800" dirty="0">
                <a:latin typeface="Consolas" panose="020B0609020204030204" pitchFamily="49" charset="0"/>
              </a:rPr>
              <a:t>var scanner = new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idTable</a:t>
            </a:r>
            <a:r>
              <a:rPr lang="en-US" sz="1800" dirty="0">
                <a:latin typeface="Consolas" panose="020B0609020204030204" pitchFamily="49" charset="0"/>
              </a:rPr>
              <a:t> = new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parser  = new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8</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9</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8066</TotalTime>
  <Words>6627</Words>
  <Application>Microsoft Office PowerPoint</Application>
  <PresentationFormat>On-screen Show (4:3)</PresentationFormat>
  <Paragraphs>1013</Paragraphs>
  <Slides>76</Slides>
  <Notes>59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Recursive Descent Parsing Refinement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I. Moore, Jr.</cp:lastModifiedBy>
  <cp:revision>340</cp:revision>
  <cp:lastPrinted>2024-02-07T14:47:13Z</cp:lastPrinted>
  <dcterms:created xsi:type="dcterms:W3CDTF">2005-01-12T21:47:45Z</dcterms:created>
  <dcterms:modified xsi:type="dcterms:W3CDTF">2024-02-09T14:39:58Z</dcterms:modified>
</cp:coreProperties>
</file>