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51" r:id="rId1"/>
  </p:sldMasterIdLst>
  <p:notesMasterIdLst>
    <p:notesMasterId r:id="rId26"/>
  </p:notesMasterIdLst>
  <p:handoutMasterIdLst>
    <p:handoutMasterId r:id="rId27"/>
  </p:handoutMasterIdLst>
  <p:sldIdLst>
    <p:sldId id="256" r:id="rId2"/>
    <p:sldId id="257" r:id="rId3"/>
    <p:sldId id="279" r:id="rId4"/>
    <p:sldId id="265" r:id="rId5"/>
    <p:sldId id="267" r:id="rId6"/>
    <p:sldId id="264" r:id="rId7"/>
    <p:sldId id="272" r:id="rId8"/>
    <p:sldId id="276" r:id="rId9"/>
    <p:sldId id="258" r:id="rId10"/>
    <p:sldId id="259" r:id="rId11"/>
    <p:sldId id="269" r:id="rId12"/>
    <p:sldId id="278" r:id="rId13"/>
    <p:sldId id="277" r:id="rId14"/>
    <p:sldId id="280" r:id="rId15"/>
    <p:sldId id="262" r:id="rId16"/>
    <p:sldId id="263" r:id="rId17"/>
    <p:sldId id="275" r:id="rId18"/>
    <p:sldId id="281" r:id="rId19"/>
    <p:sldId id="270" r:id="rId20"/>
    <p:sldId id="283" r:id="rId21"/>
    <p:sldId id="284" r:id="rId22"/>
    <p:sldId id="282" r:id="rId23"/>
    <p:sldId id="274" r:id="rId24"/>
    <p:sldId id="271" r:id="rId25"/>
  </p:sldIdLst>
  <p:sldSz cx="9144000" cy="6858000" type="screen4x3"/>
  <p:notesSz cx="7315200" cy="9601200"/>
  <p:defaultTextStyle>
    <a:defPPr>
      <a:defRPr lang="en-US"/>
    </a:defPPr>
    <a:lvl1pPr algn="ctr" rtl="0" eaLnBrk="0" fontAlgn="base" hangingPunct="0">
      <a:spcBef>
        <a:spcPct val="0"/>
      </a:spcBef>
      <a:spcAft>
        <a:spcPct val="0"/>
      </a:spcAft>
      <a:defRPr sz="2400" kern="1200">
        <a:solidFill>
          <a:schemeClr val="tx1"/>
        </a:solidFill>
        <a:latin typeface="Arial" charset="0"/>
        <a:ea typeface="+mn-ea"/>
        <a:cs typeface="+mn-cs"/>
      </a:defRPr>
    </a:lvl1pPr>
    <a:lvl2pPr marL="457200" algn="ctr" rtl="0" eaLnBrk="0" fontAlgn="base" hangingPunct="0">
      <a:spcBef>
        <a:spcPct val="0"/>
      </a:spcBef>
      <a:spcAft>
        <a:spcPct val="0"/>
      </a:spcAft>
      <a:defRPr sz="2400" kern="1200">
        <a:solidFill>
          <a:schemeClr val="tx1"/>
        </a:solidFill>
        <a:latin typeface="Arial" charset="0"/>
        <a:ea typeface="+mn-ea"/>
        <a:cs typeface="+mn-cs"/>
      </a:defRPr>
    </a:lvl2pPr>
    <a:lvl3pPr marL="914400" algn="ctr" rtl="0" eaLnBrk="0" fontAlgn="base" hangingPunct="0">
      <a:spcBef>
        <a:spcPct val="0"/>
      </a:spcBef>
      <a:spcAft>
        <a:spcPct val="0"/>
      </a:spcAft>
      <a:defRPr sz="2400" kern="1200">
        <a:solidFill>
          <a:schemeClr val="tx1"/>
        </a:solidFill>
        <a:latin typeface="Arial" charset="0"/>
        <a:ea typeface="+mn-ea"/>
        <a:cs typeface="+mn-cs"/>
      </a:defRPr>
    </a:lvl3pPr>
    <a:lvl4pPr marL="1371600" algn="ctr" rtl="0" eaLnBrk="0" fontAlgn="base" hangingPunct="0">
      <a:spcBef>
        <a:spcPct val="0"/>
      </a:spcBef>
      <a:spcAft>
        <a:spcPct val="0"/>
      </a:spcAft>
      <a:defRPr sz="2400" kern="1200">
        <a:solidFill>
          <a:schemeClr val="tx1"/>
        </a:solidFill>
        <a:latin typeface="Arial" charset="0"/>
        <a:ea typeface="+mn-ea"/>
        <a:cs typeface="+mn-cs"/>
      </a:defRPr>
    </a:lvl4pPr>
    <a:lvl5pPr marL="1828800" algn="ctr" rtl="0" eaLnBrk="0" fontAlgn="base" hangingPunct="0">
      <a:spcBef>
        <a:spcPct val="0"/>
      </a:spcBef>
      <a:spcAft>
        <a:spcPct val="0"/>
      </a:spcAft>
      <a:defRPr sz="2400" kern="1200">
        <a:solidFill>
          <a:schemeClr val="tx1"/>
        </a:solidFill>
        <a:latin typeface="Arial" charset="0"/>
        <a:ea typeface="+mn-ea"/>
        <a:cs typeface="+mn-cs"/>
      </a:defRPr>
    </a:lvl5pPr>
    <a:lvl6pPr marL="2286000" algn="l" defTabSz="914400" rtl="0" eaLnBrk="1" latinLnBrk="0" hangingPunct="1">
      <a:defRPr sz="2400" kern="1200">
        <a:solidFill>
          <a:schemeClr val="tx1"/>
        </a:solidFill>
        <a:latin typeface="Arial" charset="0"/>
        <a:ea typeface="+mn-ea"/>
        <a:cs typeface="+mn-cs"/>
      </a:defRPr>
    </a:lvl6pPr>
    <a:lvl7pPr marL="2743200" algn="l" defTabSz="914400" rtl="0" eaLnBrk="1" latinLnBrk="0" hangingPunct="1">
      <a:defRPr sz="2400" kern="1200">
        <a:solidFill>
          <a:schemeClr val="tx1"/>
        </a:solidFill>
        <a:latin typeface="Arial" charset="0"/>
        <a:ea typeface="+mn-ea"/>
        <a:cs typeface="+mn-cs"/>
      </a:defRPr>
    </a:lvl7pPr>
    <a:lvl8pPr marL="3200400" algn="l" defTabSz="914400" rtl="0" eaLnBrk="1" latinLnBrk="0" hangingPunct="1">
      <a:defRPr sz="2400" kern="1200">
        <a:solidFill>
          <a:schemeClr val="tx1"/>
        </a:solidFill>
        <a:latin typeface="Arial" charset="0"/>
        <a:ea typeface="+mn-ea"/>
        <a:cs typeface="+mn-cs"/>
      </a:defRPr>
    </a:lvl8pPr>
    <a:lvl9pPr marL="3657600" algn="l" defTabSz="914400" rtl="0" eaLnBrk="1" latinLnBrk="0" hangingPunct="1">
      <a:defRPr sz="2400"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24" userDrawn="1">
          <p15:clr>
            <a:srgbClr val="A4A3A4"/>
          </p15:clr>
        </p15:guide>
        <p15:guide id="2" pos="2304"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handouts2" frameSlides="1"/>
  <p:clrMru>
    <a:srgbClr val="330099"/>
    <a:srgbClr val="330098"/>
    <a:srgbClr val="320096"/>
    <a:srgbClr val="230068"/>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764" autoAdjust="0"/>
    <p:restoredTop sz="97055" autoAdjust="0"/>
  </p:normalViewPr>
  <p:slideViewPr>
    <p:cSldViewPr>
      <p:cViewPr varScale="1">
        <p:scale>
          <a:sx n="88" d="100"/>
          <a:sy n="88" d="100"/>
        </p:scale>
        <p:origin x="624" y="67"/>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6" d="100"/>
          <a:sy n="56" d="100"/>
        </p:scale>
        <p:origin x="2179" y="34"/>
      </p:cViewPr>
      <p:guideLst>
        <p:guide orient="horz" pos="3024"/>
        <p:guide pos="2304"/>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9394" name="Rectangle 2"/>
          <p:cNvSpPr>
            <a:spLocks noGrp="1" noChangeArrowheads="1"/>
          </p:cNvSpPr>
          <p:nvPr>
            <p:ph type="hdr" sz="quarter"/>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r>
              <a:rPr lang="en-US" sz="1100" dirty="0">
                <a:latin typeface="+mn-lt"/>
              </a:rPr>
              <a:t>Arrays</a:t>
            </a:r>
          </a:p>
        </p:txBody>
      </p:sp>
      <p:sp>
        <p:nvSpPr>
          <p:cNvPr id="59397" name="Rectangle 5"/>
          <p:cNvSpPr>
            <a:spLocks noGrp="1" noChangeArrowheads="1"/>
          </p:cNvSpPr>
          <p:nvPr>
            <p:ph type="sldNum" sz="quarter" idx="3"/>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r>
              <a:rPr lang="en-US" sz="1100">
                <a:latin typeface="+mn-lt"/>
              </a:rPr>
              <a:t>14-</a:t>
            </a:r>
            <a:fld id="{5241A4F1-978F-4F0D-82EC-237403889A63}" type="slidenum">
              <a:rPr lang="en-US" sz="1100">
                <a:latin typeface="+mn-lt"/>
              </a:rPr>
              <a:pPr>
                <a:defRPr/>
              </a:pPr>
              <a:t>‹#›</a:t>
            </a:fld>
            <a:endParaRPr lang="en-US" sz="1100">
              <a:latin typeface="+mn-lt"/>
            </a:endParaRPr>
          </a:p>
        </p:txBody>
      </p:sp>
    </p:spTree>
    <p:extLst>
      <p:ext uri="{BB962C8B-B14F-4D97-AF65-F5344CB8AC3E}">
        <p14:creationId xmlns:p14="http://schemas.microsoft.com/office/powerpoint/2010/main" val="1891578838"/>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4514" name="Rectangle 1026"/>
          <p:cNvSpPr>
            <a:spLocks noGrp="1" noChangeArrowheads="1"/>
          </p:cNvSpPr>
          <p:nvPr>
            <p:ph type="hdr" sz="quarter"/>
          </p:nvPr>
        </p:nvSpPr>
        <p:spPr bwMode="auto">
          <a:xfrm>
            <a:off x="3" y="0"/>
            <a:ext cx="3171359"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l" defTabSz="966421">
              <a:defRPr sz="1200"/>
            </a:lvl1pPr>
          </a:lstStyle>
          <a:p>
            <a:pPr>
              <a:defRPr/>
            </a:pPr>
            <a:r>
              <a:rPr lang="en-US"/>
              <a:t>Arrays</a:t>
            </a:r>
          </a:p>
        </p:txBody>
      </p:sp>
      <p:sp>
        <p:nvSpPr>
          <p:cNvPr id="64515" name="Rectangle 1027"/>
          <p:cNvSpPr>
            <a:spLocks noGrp="1" noChangeArrowheads="1"/>
          </p:cNvSpPr>
          <p:nvPr>
            <p:ph type="dt" idx="1"/>
          </p:nvPr>
        </p:nvSpPr>
        <p:spPr bwMode="auto">
          <a:xfrm>
            <a:off x="4143842" y="0"/>
            <a:ext cx="3171358" cy="481045"/>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lvl1pPr algn="r" defTabSz="966421">
              <a:defRPr sz="1200"/>
            </a:lvl1pPr>
          </a:lstStyle>
          <a:p>
            <a:pPr>
              <a:defRPr/>
            </a:pPr>
            <a:endParaRPr lang="en-US"/>
          </a:p>
        </p:txBody>
      </p:sp>
      <p:sp>
        <p:nvSpPr>
          <p:cNvPr id="14340" name="Rectangle 1028"/>
          <p:cNvSpPr>
            <a:spLocks noGrp="1" noRot="1" noChangeAspect="1" noChangeArrowheads="1" noTextEdit="1"/>
          </p:cNvSpPr>
          <p:nvPr>
            <p:ph type="sldImg" idx="2"/>
          </p:nvPr>
        </p:nvSpPr>
        <p:spPr bwMode="auto">
          <a:xfrm>
            <a:off x="1257300" y="719138"/>
            <a:ext cx="4800600" cy="3600450"/>
          </a:xfrm>
          <a:prstGeom prst="rect">
            <a:avLst/>
          </a:prstGeom>
          <a:noFill/>
          <a:ln w="9525">
            <a:solidFill>
              <a:srgbClr val="000000"/>
            </a:solidFill>
            <a:miter lim="800000"/>
            <a:headEnd/>
            <a:tailEnd/>
          </a:ln>
        </p:spPr>
      </p:sp>
      <p:sp>
        <p:nvSpPr>
          <p:cNvPr id="64517" name="Rectangle 1029"/>
          <p:cNvSpPr>
            <a:spLocks noGrp="1" noChangeArrowheads="1"/>
          </p:cNvSpPr>
          <p:nvPr>
            <p:ph type="body" sz="quarter" idx="3"/>
          </p:nvPr>
        </p:nvSpPr>
        <p:spPr bwMode="auto">
          <a:xfrm>
            <a:off x="975803" y="4560898"/>
            <a:ext cx="5363595" cy="4321197"/>
          </a:xfrm>
          <a:prstGeom prst="rect">
            <a:avLst/>
          </a:prstGeom>
          <a:noFill/>
          <a:ln w="9525">
            <a:noFill/>
            <a:miter lim="800000"/>
            <a:headEnd/>
            <a:tailEnd/>
          </a:ln>
          <a:effectLst/>
        </p:spPr>
        <p:txBody>
          <a:bodyPr vert="horz" wrap="square" lIns="96643" tIns="48322" rIns="96643" bIns="48322"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4518" name="Rectangle 1030"/>
          <p:cNvSpPr>
            <a:spLocks noGrp="1" noChangeArrowheads="1"/>
          </p:cNvSpPr>
          <p:nvPr>
            <p:ph type="ftr" sz="quarter" idx="4"/>
          </p:nvPr>
        </p:nvSpPr>
        <p:spPr bwMode="auto">
          <a:xfrm>
            <a:off x="3" y="9120158"/>
            <a:ext cx="3171359"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l" defTabSz="966421">
              <a:defRPr sz="1200"/>
            </a:lvl1pPr>
          </a:lstStyle>
          <a:p>
            <a:pPr>
              <a:defRPr/>
            </a:pPr>
            <a:endParaRPr lang="en-US"/>
          </a:p>
        </p:txBody>
      </p:sp>
      <p:sp>
        <p:nvSpPr>
          <p:cNvPr id="64519" name="Rectangle 1031"/>
          <p:cNvSpPr>
            <a:spLocks noGrp="1" noChangeArrowheads="1"/>
          </p:cNvSpPr>
          <p:nvPr>
            <p:ph type="sldNum" sz="quarter" idx="5"/>
          </p:nvPr>
        </p:nvSpPr>
        <p:spPr bwMode="auto">
          <a:xfrm>
            <a:off x="4143842" y="9120158"/>
            <a:ext cx="3171358" cy="481044"/>
          </a:xfrm>
          <a:prstGeom prst="rect">
            <a:avLst/>
          </a:prstGeom>
          <a:noFill/>
          <a:ln w="9525">
            <a:noFill/>
            <a:miter lim="800000"/>
            <a:headEnd/>
            <a:tailEnd/>
          </a:ln>
          <a:effectLst/>
        </p:spPr>
        <p:txBody>
          <a:bodyPr vert="horz" wrap="square" lIns="96643" tIns="48322" rIns="96643" bIns="48322" numCol="1" anchor="b" anchorCtr="0" compatLnSpc="1">
            <a:prstTxWarp prst="textNoShape">
              <a:avLst/>
            </a:prstTxWarp>
          </a:bodyPr>
          <a:lstStyle>
            <a:lvl1pPr algn="r" defTabSz="966421">
              <a:defRPr sz="1200"/>
            </a:lvl1pPr>
          </a:lstStyle>
          <a:p>
            <a:pPr>
              <a:defRPr/>
            </a:pPr>
            <a:fld id="{5BF450E6-15A0-4DB2-99B2-4CCE2B5D6D7D}" type="slidenum">
              <a:rPr lang="en-US"/>
              <a:pPr>
                <a:defRPr/>
              </a:pPr>
              <a:t>‹#›</a:t>
            </a:fld>
            <a:endParaRPr lang="en-US"/>
          </a:p>
        </p:txBody>
      </p:sp>
    </p:spTree>
    <p:extLst>
      <p:ext uri="{BB962C8B-B14F-4D97-AF65-F5344CB8AC3E}">
        <p14:creationId xmlns:p14="http://schemas.microsoft.com/office/powerpoint/2010/main" val="2140988389"/>
      </p:ext>
    </p:extLst>
  </p:cSld>
  <p:clrMap bg1="lt1" tx1="dk1" bg2="lt2" tx2="dk2" accent1="accent1" accent2="accent2" accent3="accent3" accent4="accent4" accent5="accent5" accent6="accent6" hlink="hlink" folHlink="folHlink"/>
  <p:hf ftr="0"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1026"/>
          <p:cNvSpPr>
            <a:spLocks noGrp="1" noChangeArrowheads="1"/>
          </p:cNvSpPr>
          <p:nvPr>
            <p:ph type="hdr" sz="quarter"/>
          </p:nvPr>
        </p:nvSpPr>
        <p:spPr>
          <a:noFill/>
        </p:spPr>
        <p:txBody>
          <a:bodyPr/>
          <a:lstStyle/>
          <a:p>
            <a:r>
              <a:rPr lang="en-US"/>
              <a:t>Arrays</a:t>
            </a:r>
          </a:p>
        </p:txBody>
      </p:sp>
      <p:sp>
        <p:nvSpPr>
          <p:cNvPr id="15363" name="Rectangle 1031"/>
          <p:cNvSpPr>
            <a:spLocks noGrp="1" noChangeArrowheads="1"/>
          </p:cNvSpPr>
          <p:nvPr>
            <p:ph type="sldNum" sz="quarter" idx="5"/>
          </p:nvPr>
        </p:nvSpPr>
        <p:spPr>
          <a:noFill/>
        </p:spPr>
        <p:txBody>
          <a:bodyPr/>
          <a:lstStyle/>
          <a:p>
            <a:fld id="{24FB2F2E-B522-4673-9066-5664F313C474}" type="slidenum">
              <a:rPr lang="en-US" smtClean="0"/>
              <a:pPr/>
              <a:t>1</a:t>
            </a:fld>
            <a:endParaRPr lang="en-US"/>
          </a:p>
        </p:txBody>
      </p:sp>
      <p:sp>
        <p:nvSpPr>
          <p:cNvPr id="15364" name="Rectangle 2"/>
          <p:cNvSpPr>
            <a:spLocks noGrp="1" noRot="1" noChangeAspect="1" noChangeArrowheads="1" noTextEdit="1"/>
          </p:cNvSpPr>
          <p:nvPr>
            <p:ph type="sldImg"/>
          </p:nvPr>
        </p:nvSpPr>
        <p:spPr>
          <a:ln/>
        </p:spPr>
      </p:sp>
      <p:sp>
        <p:nvSpPr>
          <p:cNvPr id="15365" name="Rectangle 3"/>
          <p:cNvSpPr>
            <a:spLocks noGrp="1" noChangeArrowheads="1"/>
          </p:cNvSpPr>
          <p:nvPr>
            <p:ph type="body" idx="1"/>
          </p:nvPr>
        </p:nvSpPr>
        <p:spPr>
          <a:noFill/>
          <a:ln/>
        </p:spPr>
        <p:txBody>
          <a:bodyPr/>
          <a:lstStyle/>
          <a:p>
            <a:pPr eaLnBrk="1" hangingPunct="1"/>
            <a:endParaRPr lang="en-US"/>
          </a:p>
        </p:txBody>
      </p:sp>
    </p:spTree>
    <p:extLst>
      <p:ext uri="{BB962C8B-B14F-4D97-AF65-F5344CB8AC3E}">
        <p14:creationId xmlns:p14="http://schemas.microsoft.com/office/powerpoint/2010/main" val="14827067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12</a:t>
            </a:fld>
            <a:endParaRPr lang="en-US"/>
          </a:p>
        </p:txBody>
      </p:sp>
    </p:spTree>
    <p:extLst>
      <p:ext uri="{BB962C8B-B14F-4D97-AF65-F5344CB8AC3E}">
        <p14:creationId xmlns:p14="http://schemas.microsoft.com/office/powerpoint/2010/main" val="27915389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15</a:t>
            </a:fld>
            <a:endParaRPr lang="en-US"/>
          </a:p>
        </p:txBody>
      </p:sp>
    </p:spTree>
    <p:extLst>
      <p:ext uri="{BB962C8B-B14F-4D97-AF65-F5344CB8AC3E}">
        <p14:creationId xmlns:p14="http://schemas.microsoft.com/office/powerpoint/2010/main" val="27047239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16</a:t>
            </a:fld>
            <a:endParaRPr lang="en-US"/>
          </a:p>
        </p:txBody>
      </p:sp>
    </p:spTree>
    <p:extLst>
      <p:ext uri="{BB962C8B-B14F-4D97-AF65-F5344CB8AC3E}">
        <p14:creationId xmlns:p14="http://schemas.microsoft.com/office/powerpoint/2010/main" val="21196232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17</a:t>
            </a:fld>
            <a:endParaRPr lang="en-US" dirty="0"/>
          </a:p>
        </p:txBody>
      </p:sp>
    </p:spTree>
    <p:extLst>
      <p:ext uri="{BB962C8B-B14F-4D97-AF65-F5344CB8AC3E}">
        <p14:creationId xmlns:p14="http://schemas.microsoft.com/office/powerpoint/2010/main" val="405000302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Slide Image Placeholder 1"/>
          <p:cNvSpPr>
            <a:spLocks noGrp="1" noRot="1" noChangeAspect="1" noTextEdit="1"/>
          </p:cNvSpPr>
          <p:nvPr>
            <p:ph type="sldImg"/>
          </p:nvPr>
        </p:nvSpPr>
        <p:spPr>
          <a:ln/>
        </p:spPr>
      </p:sp>
      <p:sp>
        <p:nvSpPr>
          <p:cNvPr id="38915" name="Notes Placeholder 2"/>
          <p:cNvSpPr>
            <a:spLocks noGrp="1"/>
          </p:cNvSpPr>
          <p:nvPr>
            <p:ph type="body" idx="1"/>
          </p:nvPr>
        </p:nvSpPr>
        <p:spPr>
          <a:noFill/>
          <a:ln/>
        </p:spPr>
        <p:txBody>
          <a:bodyPr/>
          <a:lstStyle/>
          <a:p>
            <a:endParaRPr lang="en-US"/>
          </a:p>
        </p:txBody>
      </p:sp>
      <p:sp>
        <p:nvSpPr>
          <p:cNvPr id="38916" name="Header Placeholder 3"/>
          <p:cNvSpPr>
            <a:spLocks noGrp="1"/>
          </p:cNvSpPr>
          <p:nvPr>
            <p:ph type="hdr" sz="quarter"/>
          </p:nvPr>
        </p:nvSpPr>
        <p:spPr>
          <a:noFill/>
        </p:spPr>
        <p:txBody>
          <a:bodyPr/>
          <a:lstStyle/>
          <a:p>
            <a:pPr defTabSz="966529"/>
            <a:r>
              <a:rPr lang="en-US" dirty="0"/>
              <a:t>Constraint Analysis</a:t>
            </a:r>
          </a:p>
        </p:txBody>
      </p:sp>
      <p:sp>
        <p:nvSpPr>
          <p:cNvPr id="38917" name="Slide Number Placeholder 4"/>
          <p:cNvSpPr>
            <a:spLocks noGrp="1"/>
          </p:cNvSpPr>
          <p:nvPr>
            <p:ph type="sldNum" sz="quarter" idx="5"/>
          </p:nvPr>
        </p:nvSpPr>
        <p:spPr>
          <a:noFill/>
        </p:spPr>
        <p:txBody>
          <a:bodyPr/>
          <a:lstStyle/>
          <a:p>
            <a:pPr defTabSz="966529"/>
            <a:fld id="{55111D70-59CA-4E73-90CB-ABA757279DF6}" type="slidenum">
              <a:rPr lang="en-US" smtClean="0"/>
              <a:pPr defTabSz="966529"/>
              <a:t>18</a:t>
            </a:fld>
            <a:endParaRPr lang="en-US" dirty="0"/>
          </a:p>
        </p:txBody>
      </p:sp>
    </p:spTree>
    <p:extLst>
      <p:ext uri="{BB962C8B-B14F-4D97-AF65-F5344CB8AC3E}">
        <p14:creationId xmlns:p14="http://schemas.microsoft.com/office/powerpoint/2010/main" val="406205553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19</a:t>
            </a:fld>
            <a:endParaRPr lang="en-US"/>
          </a:p>
        </p:txBody>
      </p:sp>
    </p:spTree>
    <p:extLst>
      <p:ext uri="{BB962C8B-B14F-4D97-AF65-F5344CB8AC3E}">
        <p14:creationId xmlns:p14="http://schemas.microsoft.com/office/powerpoint/2010/main" val="22349563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20</a:t>
            </a:fld>
            <a:endParaRPr lang="en-US"/>
          </a:p>
        </p:txBody>
      </p:sp>
    </p:spTree>
    <p:extLst>
      <p:ext uri="{BB962C8B-B14F-4D97-AF65-F5344CB8AC3E}">
        <p14:creationId xmlns:p14="http://schemas.microsoft.com/office/powerpoint/2010/main" val="261203747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21</a:t>
            </a:fld>
            <a:endParaRPr lang="en-US"/>
          </a:p>
        </p:txBody>
      </p:sp>
    </p:spTree>
    <p:extLst>
      <p:ext uri="{BB962C8B-B14F-4D97-AF65-F5344CB8AC3E}">
        <p14:creationId xmlns:p14="http://schemas.microsoft.com/office/powerpoint/2010/main" val="19261131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22</a:t>
            </a:fld>
            <a:endParaRPr lang="en-US"/>
          </a:p>
        </p:txBody>
      </p:sp>
    </p:spTree>
    <p:extLst>
      <p:ext uri="{BB962C8B-B14F-4D97-AF65-F5344CB8AC3E}">
        <p14:creationId xmlns:p14="http://schemas.microsoft.com/office/powerpoint/2010/main" val="201217646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23</a:t>
            </a:fld>
            <a:endParaRPr lang="en-US"/>
          </a:p>
        </p:txBody>
      </p:sp>
    </p:spTree>
    <p:extLst>
      <p:ext uri="{BB962C8B-B14F-4D97-AF65-F5344CB8AC3E}">
        <p14:creationId xmlns:p14="http://schemas.microsoft.com/office/powerpoint/2010/main" val="366146820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Slide Image Placeholder 1"/>
          <p:cNvSpPr>
            <a:spLocks noGrp="1" noRot="1" noChangeAspect="1" noTextEdit="1"/>
          </p:cNvSpPr>
          <p:nvPr>
            <p:ph type="sldImg"/>
          </p:nvPr>
        </p:nvSpPr>
        <p:spPr>
          <a:ln/>
        </p:spPr>
      </p:sp>
      <p:sp>
        <p:nvSpPr>
          <p:cNvPr id="16387" name="Notes Placeholder 2"/>
          <p:cNvSpPr>
            <a:spLocks noGrp="1"/>
          </p:cNvSpPr>
          <p:nvPr>
            <p:ph type="body" idx="1"/>
          </p:nvPr>
        </p:nvSpPr>
        <p:spPr>
          <a:noFill/>
          <a:ln/>
        </p:spPr>
        <p:txBody>
          <a:bodyPr/>
          <a:lstStyle/>
          <a:p>
            <a:endParaRPr lang="en-US"/>
          </a:p>
        </p:txBody>
      </p:sp>
      <p:sp>
        <p:nvSpPr>
          <p:cNvPr id="16388" name="Header Placeholder 3"/>
          <p:cNvSpPr>
            <a:spLocks noGrp="1"/>
          </p:cNvSpPr>
          <p:nvPr>
            <p:ph type="hdr" sz="quarter"/>
          </p:nvPr>
        </p:nvSpPr>
        <p:spPr>
          <a:noFill/>
        </p:spPr>
        <p:txBody>
          <a:bodyPr/>
          <a:lstStyle/>
          <a:p>
            <a:r>
              <a:rPr lang="en-US"/>
              <a:t>Arrays</a:t>
            </a:r>
          </a:p>
        </p:txBody>
      </p:sp>
      <p:sp>
        <p:nvSpPr>
          <p:cNvPr id="16389" name="Slide Number Placeholder 4"/>
          <p:cNvSpPr>
            <a:spLocks noGrp="1"/>
          </p:cNvSpPr>
          <p:nvPr>
            <p:ph type="sldNum" sz="quarter" idx="5"/>
          </p:nvPr>
        </p:nvSpPr>
        <p:spPr>
          <a:noFill/>
        </p:spPr>
        <p:txBody>
          <a:bodyPr/>
          <a:lstStyle/>
          <a:p>
            <a:fld id="{052FE360-291F-42C0-8A4E-A0C3A0C3ED09}" type="slidenum">
              <a:rPr lang="en-US" smtClean="0"/>
              <a:pPr/>
              <a:t>2</a:t>
            </a:fld>
            <a:endParaRPr lang="en-US"/>
          </a:p>
        </p:txBody>
      </p:sp>
    </p:spTree>
    <p:extLst>
      <p:ext uri="{BB962C8B-B14F-4D97-AF65-F5344CB8AC3E}">
        <p14:creationId xmlns:p14="http://schemas.microsoft.com/office/powerpoint/2010/main" val="1795994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24</a:t>
            </a:fld>
            <a:endParaRPr lang="en-US"/>
          </a:p>
        </p:txBody>
      </p:sp>
    </p:spTree>
    <p:extLst>
      <p:ext uri="{BB962C8B-B14F-4D97-AF65-F5344CB8AC3E}">
        <p14:creationId xmlns:p14="http://schemas.microsoft.com/office/powerpoint/2010/main" val="257544762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4</a:t>
            </a:fld>
            <a:endParaRPr lang="en-US"/>
          </a:p>
        </p:txBody>
      </p:sp>
    </p:spTree>
    <p:extLst>
      <p:ext uri="{BB962C8B-B14F-4D97-AF65-F5344CB8AC3E}">
        <p14:creationId xmlns:p14="http://schemas.microsoft.com/office/powerpoint/2010/main" val="38211443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5</a:t>
            </a:fld>
            <a:endParaRPr lang="en-US"/>
          </a:p>
        </p:txBody>
      </p:sp>
    </p:spTree>
    <p:extLst>
      <p:ext uri="{BB962C8B-B14F-4D97-AF65-F5344CB8AC3E}">
        <p14:creationId xmlns:p14="http://schemas.microsoft.com/office/powerpoint/2010/main" val="148296679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6</a:t>
            </a:fld>
            <a:endParaRPr lang="en-US"/>
          </a:p>
        </p:txBody>
      </p:sp>
    </p:spTree>
    <p:extLst>
      <p:ext uri="{BB962C8B-B14F-4D97-AF65-F5344CB8AC3E}">
        <p14:creationId xmlns:p14="http://schemas.microsoft.com/office/powerpoint/2010/main" val="358285511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7</a:t>
            </a:fld>
            <a:endParaRPr lang="en-US"/>
          </a:p>
        </p:txBody>
      </p:sp>
    </p:spTree>
    <p:extLst>
      <p:ext uri="{BB962C8B-B14F-4D97-AF65-F5344CB8AC3E}">
        <p14:creationId xmlns:p14="http://schemas.microsoft.com/office/powerpoint/2010/main" val="101127285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9</a:t>
            </a:fld>
            <a:endParaRPr lang="en-US"/>
          </a:p>
        </p:txBody>
      </p:sp>
    </p:spTree>
    <p:extLst>
      <p:ext uri="{BB962C8B-B14F-4D97-AF65-F5344CB8AC3E}">
        <p14:creationId xmlns:p14="http://schemas.microsoft.com/office/powerpoint/2010/main" val="6740316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Arrays</a:t>
            </a:r>
          </a:p>
        </p:txBody>
      </p:sp>
      <p:sp>
        <p:nvSpPr>
          <p:cNvPr id="5" name="Slide Number Placeholder 4"/>
          <p:cNvSpPr>
            <a:spLocks noGrp="1"/>
          </p:cNvSpPr>
          <p:nvPr>
            <p:ph type="sldNum" sz="quarter" idx="11"/>
          </p:nvPr>
        </p:nvSpPr>
        <p:spPr/>
        <p:txBody>
          <a:bodyPr/>
          <a:lstStyle/>
          <a:p>
            <a:pPr>
              <a:defRPr/>
            </a:pPr>
            <a:fld id="{5BF450E6-15A0-4DB2-99B2-4CCE2B5D6D7D}" type="slidenum">
              <a:rPr lang="en-US" smtClean="0"/>
              <a:pPr>
                <a:defRPr/>
              </a:pPr>
              <a:t>10</a:t>
            </a:fld>
            <a:endParaRPr lang="en-US"/>
          </a:p>
        </p:txBody>
      </p:sp>
    </p:spTree>
    <p:extLst>
      <p:ext uri="{BB962C8B-B14F-4D97-AF65-F5344CB8AC3E}">
        <p14:creationId xmlns:p14="http://schemas.microsoft.com/office/powerpoint/2010/main" val="299485033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pPr>
              <a:defRPr/>
            </a:pPr>
            <a:r>
              <a:rPr lang="en-US"/>
              <a:t>AST</a:t>
            </a:r>
          </a:p>
        </p:txBody>
      </p:sp>
      <p:sp>
        <p:nvSpPr>
          <p:cNvPr id="5" name="Slide Number Placeholder 4"/>
          <p:cNvSpPr>
            <a:spLocks noGrp="1"/>
          </p:cNvSpPr>
          <p:nvPr>
            <p:ph type="sldNum" sz="quarter" idx="11"/>
          </p:nvPr>
        </p:nvSpPr>
        <p:spPr/>
        <p:txBody>
          <a:bodyPr/>
          <a:lstStyle/>
          <a:p>
            <a:pPr>
              <a:defRPr/>
            </a:pPr>
            <a:fld id="{903FFFA4-23A0-4C7C-AEDE-A7175C98AB11}" type="slidenum">
              <a:rPr lang="en-US" smtClean="0"/>
              <a:pPr>
                <a:defRPr/>
              </a:pPr>
              <a:t>11</a:t>
            </a:fld>
            <a:endParaRPr lang="en-US" dirty="0"/>
          </a:p>
        </p:txBody>
      </p:sp>
    </p:spTree>
    <p:extLst>
      <p:ext uri="{BB962C8B-B14F-4D97-AF65-F5344CB8AC3E}">
        <p14:creationId xmlns:p14="http://schemas.microsoft.com/office/powerpoint/2010/main" val="148239699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5"/>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5474" name="Rectangle 2"/>
          <p:cNvSpPr>
            <a:spLocks noGrp="1" noChangeArrowheads="1"/>
          </p:cNvSpPr>
          <p:nvPr>
            <p:ph type="ctrTitle" sz="quarter"/>
          </p:nvPr>
        </p:nvSpPr>
        <p:spPr>
          <a:xfrm>
            <a:off x="687388" y="1600200"/>
            <a:ext cx="7772400" cy="1371600"/>
          </a:xfrm>
          <a:ln w="25400">
            <a:solidFill>
              <a:srgbClr val="800000"/>
            </a:solidFill>
            <a:headEnd type="none" w="sm" len="sm"/>
            <a:tailEnd type="none" w="sm" len="sm"/>
          </a:ln>
        </p:spPr>
        <p:txBody>
          <a:bodyPr wrap="none" lIns="91440" tIns="45720" rIns="91440" bIns="45720"/>
          <a:lstStyle>
            <a:lvl1pPr>
              <a:defRPr sz="3600"/>
            </a:lvl1pPr>
          </a:lstStyle>
          <a:p>
            <a:r>
              <a:rPr lang="en-US" dirty="0"/>
              <a:t>Click to edit Master title style</a:t>
            </a:r>
          </a:p>
        </p:txBody>
      </p:sp>
      <p:sp>
        <p:nvSpPr>
          <p:cNvPr id="105475" name="Rectangle 3"/>
          <p:cNvSpPr>
            <a:spLocks noGrp="1" noChangeArrowheads="1"/>
          </p:cNvSpPr>
          <p:nvPr>
            <p:ph type="subTitle" sz="quarter" idx="1"/>
          </p:nvPr>
        </p:nvSpPr>
        <p:spPr>
          <a:xfrm>
            <a:off x="687388" y="3276600"/>
            <a:ext cx="7772400" cy="2819400"/>
          </a:xfrm>
        </p:spPr>
        <p:txBody>
          <a:bodyPr/>
          <a:lstStyle>
            <a:lvl1pPr marL="0" indent="0">
              <a:buFontTx/>
              <a:buNone/>
              <a:defRPr sz="2800"/>
            </a:lvl1pPr>
          </a:lstStyle>
          <a:p>
            <a:r>
              <a:rPr lang="en-US" dirty="0"/>
              <a:t>Click to edit Master subtitle style</a:t>
            </a:r>
          </a:p>
        </p:txBody>
      </p:sp>
      <p:sp>
        <p:nvSpPr>
          <p:cNvPr id="5" name="Rectangle 4"/>
          <p:cNvSpPr>
            <a:spLocks noGrp="1" noChangeArrowheads="1"/>
          </p:cNvSpPr>
          <p:nvPr>
            <p:ph type="ftr" sz="quarter" idx="10"/>
          </p:nvPr>
        </p:nvSpPr>
        <p:spPr/>
        <p:txBody>
          <a:bodyPr/>
          <a:lstStyle>
            <a:lvl1pPr>
              <a:defRPr/>
            </a:lvl1pPr>
          </a:lstStyle>
          <a:p>
            <a:pPr>
              <a:defRPr/>
            </a:pPr>
            <a:r>
              <a:rPr lang="en-US"/>
              <a:t>©SoftMoore Consulting</a:t>
            </a:r>
          </a:p>
        </p:txBody>
      </p:sp>
      <p:sp>
        <p:nvSpPr>
          <p:cNvPr id="6" name="Rectangle 6"/>
          <p:cNvSpPr>
            <a:spLocks noGrp="1" noChangeArrowheads="1"/>
          </p:cNvSpPr>
          <p:nvPr>
            <p:ph type="sldNum" sz="quarter" idx="11"/>
          </p:nvPr>
        </p:nvSpPr>
        <p:spPr/>
        <p:txBody>
          <a:bodyPr/>
          <a:lstStyle>
            <a:lvl1pPr>
              <a:defRPr/>
            </a:lvl1pPr>
          </a:lstStyle>
          <a:p>
            <a:pPr>
              <a:defRPr/>
            </a:pPr>
            <a:r>
              <a:rPr lang="en-US"/>
              <a:t>Slide </a:t>
            </a:r>
            <a:fld id="{97141924-5E9F-47E2-AB8F-3621F5E1A88B}" type="slidenum">
              <a:rPr lang="en-US"/>
              <a:pPr>
                <a:defRPr/>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lvl3pPr>
              <a:defRPr sz="18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5" name="Rectangle 5"/>
          <p:cNvSpPr>
            <a:spLocks noGrp="1" noChangeArrowheads="1"/>
          </p:cNvSpPr>
          <p:nvPr>
            <p:ph type="sldNum" sz="quarter" idx="11"/>
          </p:nvPr>
        </p:nvSpPr>
        <p:spPr>
          <a:ln/>
        </p:spPr>
        <p:txBody>
          <a:bodyPr/>
          <a:lstStyle>
            <a:lvl1pPr>
              <a:defRPr/>
            </a:lvl1pPr>
          </a:lstStyle>
          <a:p>
            <a:pPr>
              <a:defRPr/>
            </a:pPr>
            <a:r>
              <a:rPr lang="en-US"/>
              <a:t>Slide </a:t>
            </a:r>
            <a:fld id="{3A451E74-E241-4D9B-B11E-E03372E7FBBC}" type="slidenum">
              <a:rPr lang="en-US"/>
              <a:pPr>
                <a:defRPr/>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458788" y="1363663"/>
            <a:ext cx="4037012" cy="4935537"/>
          </a:xfrm>
        </p:spPr>
        <p:txBody>
          <a:bodyPr/>
          <a:lstStyle>
            <a:lvl1pPr>
              <a:defRPr sz="2400"/>
            </a:lvl1pPr>
            <a:lvl2pPr>
              <a:defRPr sz="2000"/>
            </a:lvl2pPr>
            <a:lvl3pPr>
              <a:defRPr sz="1800"/>
            </a:lvl3pPr>
            <a:lvl4pPr>
              <a:defRPr sz="1600"/>
            </a:lvl4pPr>
            <a:lvl5pPr>
              <a:defRPr sz="1400"/>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363663"/>
            <a:ext cx="4037013" cy="4935537"/>
          </a:xfrm>
          <a:noFill/>
          <a:ln w="9525">
            <a:noFill/>
            <a:miter lim="800000"/>
            <a:headEnd/>
            <a:tailEnd/>
          </a:ln>
        </p:spPr>
        <p:txBody>
          <a:bodyPr/>
          <a:lstStyle>
            <a:lvl1pPr algn="l" rtl="0" eaLnBrk="0" fontAlgn="base" hangingPunct="0">
              <a:spcAft>
                <a:spcPct val="0"/>
              </a:spcAft>
              <a:defRPr kumimoji="1" lang="en-US" sz="2400" smtClean="0">
                <a:solidFill>
                  <a:schemeClr val="tx1"/>
                </a:solidFill>
                <a:latin typeface="+mn-lt"/>
                <a:ea typeface="+mn-ea"/>
                <a:cs typeface="+mn-cs"/>
              </a:defRPr>
            </a:lvl1pPr>
            <a:lvl2pPr algn="l" rtl="0" eaLnBrk="0" fontAlgn="base" hangingPunct="0">
              <a:spcAft>
                <a:spcPct val="0"/>
              </a:spcAft>
              <a:defRPr kumimoji="1" lang="en-US" sz="2000" smtClean="0">
                <a:solidFill>
                  <a:schemeClr val="tx1"/>
                </a:solidFill>
                <a:latin typeface="+mn-lt"/>
                <a:ea typeface="+mn-ea"/>
                <a:cs typeface="+mn-cs"/>
              </a:defRPr>
            </a:lvl2pPr>
            <a:lvl3pPr algn="l" rtl="0" eaLnBrk="0" fontAlgn="base" hangingPunct="0">
              <a:spcAft>
                <a:spcPct val="0"/>
              </a:spcAft>
              <a:defRPr kumimoji="1" lang="en-US" sz="1800" smtClean="0">
                <a:solidFill>
                  <a:schemeClr val="tx1"/>
                </a:solidFill>
                <a:latin typeface="+mn-lt"/>
                <a:ea typeface="+mn-ea"/>
                <a:cs typeface="+mn-cs"/>
              </a:defRPr>
            </a:lvl3pPr>
            <a:lvl4pPr algn="l" rtl="0" eaLnBrk="0" fontAlgn="base" hangingPunct="0">
              <a:spcAft>
                <a:spcPct val="0"/>
              </a:spcAft>
              <a:defRPr kumimoji="1" lang="en-US" sz="1600" smtClean="0">
                <a:solidFill>
                  <a:schemeClr val="tx1"/>
                </a:solidFill>
                <a:latin typeface="+mn-lt"/>
                <a:ea typeface="+mn-ea"/>
                <a:cs typeface="+mn-cs"/>
              </a:defRPr>
            </a:lvl4pPr>
            <a:lvl5pPr algn="l" rtl="0" eaLnBrk="0" fontAlgn="base" hangingPunct="0">
              <a:spcAft>
                <a:spcPct val="0"/>
              </a:spcAft>
              <a:defRPr kumimoji="1" lang="en-US" sz="1400">
                <a:solidFill>
                  <a:schemeClr val="tx1"/>
                </a:solidFill>
                <a:latin typeface="+mn-lt"/>
                <a:ea typeface="+mn-ea"/>
                <a:cs typeface="+mn-cs"/>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6" name="Rectangle 5"/>
          <p:cNvSpPr>
            <a:spLocks noGrp="1" noChangeArrowheads="1"/>
          </p:cNvSpPr>
          <p:nvPr>
            <p:ph type="sldNum" sz="quarter" idx="11"/>
          </p:nvPr>
        </p:nvSpPr>
        <p:spPr>
          <a:ln/>
        </p:spPr>
        <p:txBody>
          <a:bodyPr/>
          <a:lstStyle>
            <a:lvl1pPr>
              <a:defRPr/>
            </a:lvl1pPr>
          </a:lstStyle>
          <a:p>
            <a:pPr>
              <a:defRPr/>
            </a:pPr>
            <a:r>
              <a:rPr lang="en-US"/>
              <a:t>Slide </a:t>
            </a:r>
            <a:fld id="{DBD715BD-81CC-407F-8C96-2184AFE5A7EF}" type="slidenum">
              <a:rPr lang="en-US"/>
              <a:pPr>
                <a:defRPr/>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4" name="Rectangle 5"/>
          <p:cNvSpPr>
            <a:spLocks noGrp="1" noChangeArrowheads="1"/>
          </p:cNvSpPr>
          <p:nvPr>
            <p:ph type="sldNum" sz="quarter" idx="11"/>
          </p:nvPr>
        </p:nvSpPr>
        <p:spPr>
          <a:ln/>
        </p:spPr>
        <p:txBody>
          <a:bodyPr/>
          <a:lstStyle>
            <a:lvl1pPr>
              <a:defRPr/>
            </a:lvl1pPr>
          </a:lstStyle>
          <a:p>
            <a:pPr>
              <a:defRPr/>
            </a:pPr>
            <a:r>
              <a:rPr lang="en-US"/>
              <a:t>Slide </a:t>
            </a:r>
            <a:fld id="{5D566F7F-81D0-4104-850B-2C0EE3911D0A}" type="slidenum">
              <a:rPr lang="en-US"/>
              <a:pPr>
                <a:defRPr/>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ftr" sz="quarter" idx="10"/>
          </p:nvPr>
        </p:nvSpPr>
        <p:spPr>
          <a:ln/>
        </p:spPr>
        <p:txBody>
          <a:bodyPr/>
          <a:lstStyle>
            <a:lvl1pPr>
              <a:defRPr/>
            </a:lvl1pPr>
          </a:lstStyle>
          <a:p>
            <a:pPr>
              <a:defRPr/>
            </a:pPr>
            <a:r>
              <a:rPr lang="en-US"/>
              <a:t>©SoftMoore Consulting</a:t>
            </a:r>
          </a:p>
        </p:txBody>
      </p:sp>
      <p:sp>
        <p:nvSpPr>
          <p:cNvPr id="3" name="Rectangle 5"/>
          <p:cNvSpPr>
            <a:spLocks noGrp="1" noChangeArrowheads="1"/>
          </p:cNvSpPr>
          <p:nvPr>
            <p:ph type="sldNum" sz="quarter" idx="11"/>
          </p:nvPr>
        </p:nvSpPr>
        <p:spPr>
          <a:ln/>
        </p:spPr>
        <p:txBody>
          <a:bodyPr/>
          <a:lstStyle>
            <a:lvl1pPr>
              <a:defRPr/>
            </a:lvl1pPr>
          </a:lstStyle>
          <a:p>
            <a:pPr>
              <a:defRPr/>
            </a:pPr>
            <a:r>
              <a:rPr lang="en-US"/>
              <a:t>Slide </a:t>
            </a:r>
            <a:fld id="{012C0F64-474C-4543-BAE8-E00603AEC2BD}" type="slidenum">
              <a:rPr lang="en-US"/>
              <a:pPr>
                <a:defRPr/>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914400" y="138113"/>
            <a:ext cx="7315200" cy="1004887"/>
          </a:xfrm>
          <a:prstGeom prst="rect">
            <a:avLst/>
          </a:prstGeom>
          <a:noFill/>
          <a:ln w="6350">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027" name="Rectangle 3"/>
          <p:cNvSpPr>
            <a:spLocks noGrp="1" noChangeArrowheads="1"/>
          </p:cNvSpPr>
          <p:nvPr>
            <p:ph type="body" idx="1"/>
          </p:nvPr>
        </p:nvSpPr>
        <p:spPr bwMode="auto">
          <a:xfrm>
            <a:off x="458788" y="1363663"/>
            <a:ext cx="8226425" cy="4935537"/>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4452" name="Rectangle 4"/>
          <p:cNvSpPr>
            <a:spLocks noGrp="1" noChangeArrowheads="1"/>
          </p:cNvSpPr>
          <p:nvPr>
            <p:ph type="ftr" sz="quarter" idx="3"/>
          </p:nvPr>
        </p:nvSpPr>
        <p:spPr bwMode="auto">
          <a:xfrm>
            <a:off x="685800" y="6477000"/>
            <a:ext cx="2741613"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l">
              <a:spcBef>
                <a:spcPct val="50000"/>
              </a:spcBef>
              <a:defRPr sz="1200"/>
            </a:lvl1pPr>
          </a:lstStyle>
          <a:p>
            <a:pPr>
              <a:defRPr/>
            </a:pPr>
            <a:r>
              <a:rPr lang="en-US"/>
              <a:t>©SoftMoore Consulting</a:t>
            </a:r>
          </a:p>
        </p:txBody>
      </p:sp>
      <p:sp>
        <p:nvSpPr>
          <p:cNvPr id="104453" name="Rectangle 5"/>
          <p:cNvSpPr>
            <a:spLocks noGrp="1" noChangeArrowheads="1"/>
          </p:cNvSpPr>
          <p:nvPr>
            <p:ph type="sldNum" sz="quarter" idx="4"/>
          </p:nvPr>
        </p:nvSpPr>
        <p:spPr bwMode="auto">
          <a:xfrm>
            <a:off x="6578600" y="6477000"/>
            <a:ext cx="1828800" cy="274638"/>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200"/>
            </a:lvl1pPr>
          </a:lstStyle>
          <a:p>
            <a:pPr>
              <a:defRPr/>
            </a:pPr>
            <a:r>
              <a:rPr lang="en-US"/>
              <a:t>Slide </a:t>
            </a:r>
            <a:fld id="{B0456019-3709-4872-AEB5-6BBEE481E4FE}" type="slidenum">
              <a:rPr lang="en-US"/>
              <a:pPr>
                <a:defRPr/>
              </a:pPr>
              <a:t>‹#›</a:t>
            </a:fld>
            <a:endParaRPr lang="en-US"/>
          </a:p>
        </p:txBody>
      </p:sp>
      <p:sp>
        <p:nvSpPr>
          <p:cNvPr id="104454" name="Line 6"/>
          <p:cNvSpPr>
            <a:spLocks noChangeShapeType="1"/>
          </p:cNvSpPr>
          <p:nvPr/>
        </p:nvSpPr>
        <p:spPr bwMode="auto">
          <a:xfrm>
            <a:off x="731838" y="6400800"/>
            <a:ext cx="7678737"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
        <p:nvSpPr>
          <p:cNvPr id="104455" name="Line 7"/>
          <p:cNvSpPr>
            <a:spLocks noChangeShapeType="1"/>
          </p:cNvSpPr>
          <p:nvPr/>
        </p:nvSpPr>
        <p:spPr bwMode="auto">
          <a:xfrm>
            <a:off x="914400" y="1209675"/>
            <a:ext cx="7313613" cy="0"/>
          </a:xfrm>
          <a:prstGeom prst="line">
            <a:avLst/>
          </a:prstGeom>
          <a:noFill/>
          <a:ln w="25400">
            <a:solidFill>
              <a:srgbClr val="800000"/>
            </a:solidFill>
            <a:round/>
            <a:headEnd type="none" w="sm" len="sm"/>
            <a:tailEnd type="none" w="sm" len="sm"/>
          </a:ln>
          <a:effectLst/>
        </p:spPr>
        <p:txBody>
          <a:bodyPr wrap="none" anchor="ctr"/>
          <a:lstStyle/>
          <a:p>
            <a:pPr>
              <a:defRPr/>
            </a:pPr>
            <a:endParaRPr lang="en-US"/>
          </a:p>
        </p:txBody>
      </p:sp>
    </p:spTree>
  </p:cSld>
  <p:clrMap bg1="lt1" tx1="dk1" bg2="lt2" tx2="dk2" accent1="accent1" accent2="accent2" accent3="accent3" accent4="accent4" accent5="accent5" accent6="accent6" hlink="hlink" folHlink="folHlink"/>
  <p:sldLayoutIdLst>
    <p:sldLayoutId id="2147483842" r:id="rId1"/>
    <p:sldLayoutId id="2147483832" r:id="rId2"/>
    <p:sldLayoutId id="2147483834" r:id="rId3"/>
    <p:sldLayoutId id="2147483836" r:id="rId4"/>
    <p:sldLayoutId id="2147483837" r:id="rId5"/>
  </p:sldLayoutIdLst>
  <p:hf hdr="0" dt="0"/>
  <p:txStyles>
    <p:titleStyle>
      <a:lvl1pPr algn="ctr" rtl="0" eaLnBrk="0" fontAlgn="base" hangingPunct="0">
        <a:spcBef>
          <a:spcPct val="0"/>
        </a:spcBef>
        <a:spcAft>
          <a:spcPct val="0"/>
        </a:spcAft>
        <a:defRPr kumimoji="1" sz="2800">
          <a:solidFill>
            <a:schemeClr val="tx1"/>
          </a:solidFill>
          <a:latin typeface="+mj-lt"/>
          <a:ea typeface="+mj-ea"/>
          <a:cs typeface="+mj-cs"/>
        </a:defRPr>
      </a:lvl1pPr>
      <a:lvl2pPr algn="ctr" rtl="0" eaLnBrk="0" fontAlgn="base" hangingPunct="0">
        <a:spcBef>
          <a:spcPct val="0"/>
        </a:spcBef>
        <a:spcAft>
          <a:spcPct val="0"/>
        </a:spcAft>
        <a:defRPr kumimoji="1" sz="3000">
          <a:solidFill>
            <a:schemeClr val="tx1"/>
          </a:solidFill>
          <a:latin typeface="Arial" charset="0"/>
        </a:defRPr>
      </a:lvl2pPr>
      <a:lvl3pPr algn="ctr" rtl="0" eaLnBrk="0" fontAlgn="base" hangingPunct="0">
        <a:spcBef>
          <a:spcPct val="0"/>
        </a:spcBef>
        <a:spcAft>
          <a:spcPct val="0"/>
        </a:spcAft>
        <a:defRPr kumimoji="1" sz="3000">
          <a:solidFill>
            <a:schemeClr val="tx1"/>
          </a:solidFill>
          <a:latin typeface="Arial" charset="0"/>
        </a:defRPr>
      </a:lvl3pPr>
      <a:lvl4pPr algn="ctr" rtl="0" eaLnBrk="0" fontAlgn="base" hangingPunct="0">
        <a:spcBef>
          <a:spcPct val="0"/>
        </a:spcBef>
        <a:spcAft>
          <a:spcPct val="0"/>
        </a:spcAft>
        <a:defRPr kumimoji="1" sz="3000">
          <a:solidFill>
            <a:schemeClr val="tx1"/>
          </a:solidFill>
          <a:latin typeface="Arial" charset="0"/>
        </a:defRPr>
      </a:lvl4pPr>
      <a:lvl5pPr algn="ctr" rtl="0" eaLnBrk="0" fontAlgn="base" hangingPunct="0">
        <a:spcBef>
          <a:spcPct val="0"/>
        </a:spcBef>
        <a:spcAft>
          <a:spcPct val="0"/>
        </a:spcAft>
        <a:defRPr kumimoji="1" sz="3000">
          <a:solidFill>
            <a:schemeClr val="tx1"/>
          </a:solidFill>
          <a:latin typeface="Arial" charset="0"/>
        </a:defRPr>
      </a:lvl5pPr>
      <a:lvl6pPr marL="457200" algn="ctr" rtl="0" eaLnBrk="0" fontAlgn="base" hangingPunct="0">
        <a:spcBef>
          <a:spcPct val="0"/>
        </a:spcBef>
        <a:spcAft>
          <a:spcPct val="0"/>
        </a:spcAft>
        <a:defRPr kumimoji="1" sz="3000">
          <a:solidFill>
            <a:schemeClr val="tx1"/>
          </a:solidFill>
          <a:latin typeface="Arial" charset="0"/>
        </a:defRPr>
      </a:lvl6pPr>
      <a:lvl7pPr marL="914400" algn="ctr" rtl="0" eaLnBrk="0" fontAlgn="base" hangingPunct="0">
        <a:spcBef>
          <a:spcPct val="0"/>
        </a:spcBef>
        <a:spcAft>
          <a:spcPct val="0"/>
        </a:spcAft>
        <a:defRPr kumimoji="1" sz="3000">
          <a:solidFill>
            <a:schemeClr val="tx1"/>
          </a:solidFill>
          <a:latin typeface="Arial" charset="0"/>
        </a:defRPr>
      </a:lvl7pPr>
      <a:lvl8pPr marL="1371600" algn="ctr" rtl="0" eaLnBrk="0" fontAlgn="base" hangingPunct="0">
        <a:spcBef>
          <a:spcPct val="0"/>
        </a:spcBef>
        <a:spcAft>
          <a:spcPct val="0"/>
        </a:spcAft>
        <a:defRPr kumimoji="1" sz="3000">
          <a:solidFill>
            <a:schemeClr val="tx1"/>
          </a:solidFill>
          <a:latin typeface="Arial" charset="0"/>
        </a:defRPr>
      </a:lvl8pPr>
      <a:lvl9pPr marL="1828800" algn="ctr" rtl="0" eaLnBrk="0" fontAlgn="base" hangingPunct="0">
        <a:spcBef>
          <a:spcPct val="0"/>
        </a:spcBef>
        <a:spcAft>
          <a:spcPct val="0"/>
        </a:spcAft>
        <a:defRPr kumimoji="1" sz="3000">
          <a:solidFill>
            <a:schemeClr val="tx1"/>
          </a:solidFill>
          <a:latin typeface="Arial" charset="0"/>
        </a:defRPr>
      </a:lvl9pPr>
    </p:titleStyle>
    <p:bodyStyle>
      <a:lvl1pPr marL="342900" indent="-342900" algn="l" rtl="0" eaLnBrk="0" fontAlgn="base" hangingPunct="0">
        <a:spcBef>
          <a:spcPct val="50000"/>
        </a:spcBef>
        <a:spcAft>
          <a:spcPct val="0"/>
        </a:spcAft>
        <a:buSzPct val="125000"/>
        <a:buChar char="•"/>
        <a:defRPr kumimoji="1"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000">
          <a:solidFill>
            <a:schemeClr val="tx1"/>
          </a:solidFill>
          <a:latin typeface="+mn-lt"/>
        </a:defRPr>
      </a:lvl2pPr>
      <a:lvl3pPr marL="1143000" indent="-228600" algn="l" rtl="0" eaLnBrk="0" fontAlgn="base" hangingPunct="0">
        <a:spcBef>
          <a:spcPct val="20000"/>
        </a:spcBef>
        <a:spcAft>
          <a:spcPct val="0"/>
        </a:spcAft>
        <a:buSzPct val="125000"/>
        <a:buChar char="•"/>
        <a:defRPr kumimoji="1" sz="1800">
          <a:solidFill>
            <a:schemeClr val="tx1"/>
          </a:solidFill>
          <a:latin typeface="+mn-lt"/>
        </a:defRPr>
      </a:lvl3pPr>
      <a:lvl4pPr marL="1600200" indent="-228600" algn="l" rtl="0" eaLnBrk="0" fontAlgn="base" hangingPunct="0">
        <a:spcBef>
          <a:spcPct val="20000"/>
        </a:spcBef>
        <a:spcAft>
          <a:spcPct val="0"/>
        </a:spcAft>
        <a:buChar char="–"/>
        <a:defRPr kumimoji="1" sz="1600">
          <a:solidFill>
            <a:schemeClr val="tx1"/>
          </a:solidFill>
          <a:latin typeface="+mn-lt"/>
        </a:defRPr>
      </a:lvl4pPr>
      <a:lvl5pPr marL="2057400" indent="-228600" algn="l" rtl="0" eaLnBrk="0" fontAlgn="base" hangingPunct="0">
        <a:spcBef>
          <a:spcPct val="20000"/>
        </a:spcBef>
        <a:spcAft>
          <a:spcPct val="0"/>
        </a:spcAft>
        <a:buSzPct val="125000"/>
        <a:buChar char="•"/>
        <a:defRPr kumimoji="1" sz="1400">
          <a:solidFill>
            <a:schemeClr val="tx1"/>
          </a:solidFill>
          <a:latin typeface="+mn-lt"/>
        </a:defRPr>
      </a:lvl5pPr>
      <a:lvl6pPr marL="2514600" indent="-228600" algn="l" rtl="0" eaLnBrk="0" fontAlgn="base" hangingPunct="0">
        <a:spcBef>
          <a:spcPct val="20000"/>
        </a:spcBef>
        <a:spcAft>
          <a:spcPct val="0"/>
        </a:spcAft>
        <a:buSzPct val="125000"/>
        <a:buChar char="•"/>
        <a:defRPr kumimoji="1" sz="1400">
          <a:solidFill>
            <a:schemeClr val="tx1"/>
          </a:solidFill>
          <a:latin typeface="+mn-lt"/>
        </a:defRPr>
      </a:lvl6pPr>
      <a:lvl7pPr marL="2971800" indent="-228600" algn="l" rtl="0" eaLnBrk="0" fontAlgn="base" hangingPunct="0">
        <a:spcBef>
          <a:spcPct val="20000"/>
        </a:spcBef>
        <a:spcAft>
          <a:spcPct val="0"/>
        </a:spcAft>
        <a:buSzPct val="125000"/>
        <a:buChar char="•"/>
        <a:defRPr kumimoji="1" sz="1400">
          <a:solidFill>
            <a:schemeClr val="tx1"/>
          </a:solidFill>
          <a:latin typeface="+mn-lt"/>
        </a:defRPr>
      </a:lvl7pPr>
      <a:lvl8pPr marL="3429000" indent="-228600" algn="l" rtl="0" eaLnBrk="0" fontAlgn="base" hangingPunct="0">
        <a:spcBef>
          <a:spcPct val="20000"/>
        </a:spcBef>
        <a:spcAft>
          <a:spcPct val="0"/>
        </a:spcAft>
        <a:buSzPct val="125000"/>
        <a:buChar char="•"/>
        <a:defRPr kumimoji="1" sz="1400">
          <a:solidFill>
            <a:schemeClr val="tx1"/>
          </a:solidFill>
          <a:latin typeface="+mn-lt"/>
        </a:defRPr>
      </a:lvl8pPr>
      <a:lvl9pPr marL="3886200" indent="-228600" algn="l" rtl="0" eaLnBrk="0" fontAlgn="base" hangingPunct="0">
        <a:spcBef>
          <a:spcPct val="20000"/>
        </a:spcBef>
        <a:spcAft>
          <a:spcPct val="0"/>
        </a:spcAft>
        <a:buSzPct val="125000"/>
        <a:buChar char="•"/>
        <a:defRPr kumimoji="1" sz="14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4"/>
          <p:cNvSpPr>
            <a:spLocks noGrp="1" noChangeArrowheads="1"/>
          </p:cNvSpPr>
          <p:nvPr>
            <p:ph type="ftr" sz="quarter" idx="10"/>
          </p:nvPr>
        </p:nvSpPr>
        <p:spPr>
          <a:noFill/>
        </p:spPr>
        <p:txBody>
          <a:bodyPr/>
          <a:lstStyle/>
          <a:p>
            <a:r>
              <a:rPr lang="en-US"/>
              <a:t>©SoftMoore Consulting</a:t>
            </a:r>
          </a:p>
        </p:txBody>
      </p:sp>
      <p:sp>
        <p:nvSpPr>
          <p:cNvPr id="3075" name="Rectangle 6"/>
          <p:cNvSpPr>
            <a:spLocks noGrp="1" noChangeArrowheads="1"/>
          </p:cNvSpPr>
          <p:nvPr>
            <p:ph type="sldNum" sz="quarter" idx="11"/>
          </p:nvPr>
        </p:nvSpPr>
        <p:spPr>
          <a:noFill/>
        </p:spPr>
        <p:txBody>
          <a:bodyPr/>
          <a:lstStyle/>
          <a:p>
            <a:r>
              <a:rPr lang="en-US"/>
              <a:t>Slide </a:t>
            </a:r>
            <a:fld id="{12A919EC-3D58-4FB7-A51F-E8537E2DF0DB}" type="slidenum">
              <a:rPr lang="en-US" smtClean="0"/>
              <a:pPr/>
              <a:t>1</a:t>
            </a:fld>
            <a:endParaRPr lang="en-US"/>
          </a:p>
        </p:txBody>
      </p:sp>
      <p:sp>
        <p:nvSpPr>
          <p:cNvPr id="3076" name="Rectangle 2"/>
          <p:cNvSpPr>
            <a:spLocks noGrp="1" noChangeArrowheads="1"/>
          </p:cNvSpPr>
          <p:nvPr>
            <p:ph type="ctrTitle"/>
          </p:nvPr>
        </p:nvSpPr>
        <p:spPr/>
        <p:txBody>
          <a:bodyPr/>
          <a:lstStyle/>
          <a:p>
            <a:r>
              <a:rPr lang="en-US" dirty="0"/>
              <a:t>Arrays</a:t>
            </a:r>
          </a:p>
        </p:txBody>
      </p:sp>
      <p:sp>
        <p:nvSpPr>
          <p:cNvPr id="3077" name="Rectangle 3"/>
          <p:cNvSpPr>
            <a:spLocks noGrp="1" noChangeArrowheads="1"/>
          </p:cNvSpPr>
          <p:nvPr>
            <p:ph type="subTitle" idx="1"/>
          </p:nvPr>
        </p:nvSpPr>
        <p:spPr/>
        <p:txBody>
          <a:bodyPr/>
          <a:lstStyle/>
          <a:p>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p:cNvSpPr>
            <a:spLocks noGrp="1"/>
          </p:cNvSpPr>
          <p:nvPr>
            <p:ph type="title"/>
          </p:nvPr>
        </p:nvSpPr>
        <p:spPr/>
        <p:txBody>
          <a:bodyPr/>
          <a:lstStyle/>
          <a:p>
            <a:r>
              <a:rPr lang="en-US" dirty="0"/>
              <a:t>Relevant Parser Methods</a:t>
            </a:r>
          </a:p>
        </p:txBody>
      </p:sp>
      <p:sp>
        <p:nvSpPr>
          <p:cNvPr id="9219" name="Content Placeholder 2"/>
          <p:cNvSpPr>
            <a:spLocks noGrp="1"/>
          </p:cNvSpPr>
          <p:nvPr>
            <p:ph idx="1"/>
          </p:nvPr>
        </p:nvSpPr>
        <p:spPr>
          <a:xfrm>
            <a:off x="458788" y="1363663"/>
            <a:ext cx="8380412" cy="4935537"/>
          </a:xfrm>
        </p:spPr>
        <p:txBody>
          <a:bodyPr/>
          <a:lstStyle/>
          <a:p>
            <a:r>
              <a:rPr lang="en-US" sz="2000" dirty="0">
                <a:latin typeface="Consolas" panose="020B0609020204030204" pitchFamily="49" charset="0"/>
              </a:rPr>
              <a:t>private </a:t>
            </a:r>
            <a:r>
              <a:rPr lang="en-US" sz="2000" dirty="0" err="1">
                <a:latin typeface="Consolas" panose="020B0609020204030204" pitchFamily="49" charset="0"/>
              </a:rPr>
              <a:t>InitialDecl</a:t>
            </a:r>
            <a:r>
              <a:rPr lang="en-US" sz="2000" dirty="0">
                <a:latin typeface="Consolas" panose="020B0609020204030204" pitchFamily="49" charset="0"/>
              </a:rPr>
              <a:t> </a:t>
            </a:r>
            <a:r>
              <a:rPr lang="en-US" sz="2000" dirty="0" err="1">
                <a:latin typeface="Consolas" panose="020B0609020204030204" pitchFamily="49" charset="0"/>
              </a:rPr>
              <a:t>parseVarDecl</a:t>
            </a:r>
            <a:r>
              <a:rPr lang="en-US" sz="2000" dirty="0">
                <a:latin typeface="Consolas" panose="020B0609020204030204" pitchFamily="49" charset="0"/>
              </a:rPr>
              <a:t>()</a:t>
            </a:r>
          </a:p>
          <a:p>
            <a:r>
              <a:rPr lang="en-US" sz="2000" dirty="0">
                <a:latin typeface="Consolas" panose="020B0609020204030204" pitchFamily="49" charset="0"/>
              </a:rPr>
              <a:t>private Initializer </a:t>
            </a:r>
            <a:r>
              <a:rPr lang="en-US" sz="2000" dirty="0" err="1">
                <a:latin typeface="Consolas" panose="020B0609020204030204" pitchFamily="49" charset="0"/>
              </a:rPr>
              <a:t>parseInitializer</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CompositeInitializer</a:t>
            </a:r>
            <a:r>
              <a:rPr lang="en-US" sz="2000" dirty="0">
                <a:latin typeface="Consolas" panose="020B0609020204030204" pitchFamily="49" charset="0"/>
              </a:rPr>
              <a:t> </a:t>
            </a:r>
            <a:r>
              <a:rPr lang="en-US" sz="2000" dirty="0" err="1">
                <a:latin typeface="Consolas" panose="020B0609020204030204" pitchFamily="49" charset="0"/>
              </a:rPr>
              <a:t>parseCompositeInitializer</a:t>
            </a:r>
            <a:r>
              <a:rPr lang="en-US" sz="2000" dirty="0">
                <a:latin typeface="Consolas" panose="020B0609020204030204" pitchFamily="49" charset="0"/>
              </a:rPr>
              <a:t>()</a:t>
            </a:r>
          </a:p>
          <a:p>
            <a:r>
              <a:rPr lang="en-US" sz="2000" dirty="0">
                <a:latin typeface="Consolas" panose="020B0609020204030204" pitchFamily="49" charset="0"/>
              </a:rPr>
              <a:t>private Expression </a:t>
            </a:r>
            <a:r>
              <a:rPr lang="en-US" sz="2000" dirty="0" err="1">
                <a:latin typeface="Consolas" panose="020B0609020204030204" pitchFamily="49" charset="0"/>
              </a:rPr>
              <a:t>parseIntConstValue</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InitialDecl</a:t>
            </a:r>
            <a:r>
              <a:rPr lang="en-US" sz="2000" dirty="0">
                <a:latin typeface="Consolas" panose="020B0609020204030204" pitchFamily="49" charset="0"/>
              </a:rPr>
              <a:t> </a:t>
            </a:r>
            <a:r>
              <a:rPr lang="en-US" sz="2000" dirty="0" err="1">
                <a:latin typeface="Consolas" panose="020B0609020204030204" pitchFamily="49" charset="0"/>
              </a:rPr>
              <a:t>parseArrayTypeDecl</a:t>
            </a:r>
            <a:r>
              <a:rPr lang="en-US" sz="2000" dirty="0">
                <a:latin typeface="Consolas" panose="020B0609020204030204" pitchFamily="49" charset="0"/>
              </a:rPr>
              <a:t>()</a:t>
            </a:r>
          </a:p>
          <a:p>
            <a:r>
              <a:rPr lang="en-US" sz="2000" dirty="0">
                <a:latin typeface="Consolas" panose="020B0609020204030204" pitchFamily="49" charset="0"/>
              </a:rPr>
              <a:t>private </a:t>
            </a:r>
            <a:r>
              <a:rPr lang="en-US" sz="2000" dirty="0" err="1">
                <a:latin typeface="Consolas" panose="020B0609020204030204" pitchFamily="49" charset="0"/>
              </a:rPr>
              <a:t>ArrayType</a:t>
            </a:r>
            <a:r>
              <a:rPr lang="en-US" sz="2000" dirty="0">
                <a:latin typeface="Consolas" panose="020B0609020204030204" pitchFamily="49" charset="0"/>
              </a:rPr>
              <a:t> </a:t>
            </a:r>
            <a:r>
              <a:rPr lang="en-US" sz="2000" dirty="0" err="1">
                <a:latin typeface="Consolas" panose="020B0609020204030204" pitchFamily="49" charset="0"/>
              </a:rPr>
              <a:t>parseArrayTypeConstr</a:t>
            </a:r>
            <a:r>
              <a:rPr lang="en-US" sz="2000" dirty="0">
                <a:latin typeface="Consolas" panose="020B0609020204030204" pitchFamily="49" charset="0"/>
              </a:rPr>
              <a:t>()</a:t>
            </a:r>
          </a:p>
          <a:p>
            <a:r>
              <a:rPr lang="en-US" sz="2000" dirty="0">
                <a:latin typeface="Consolas" panose="020B0609020204030204" pitchFamily="49" charset="0"/>
              </a:rPr>
              <a:t>private Type </a:t>
            </a:r>
            <a:r>
              <a:rPr lang="en-US" sz="2000" dirty="0" err="1">
                <a:latin typeface="Consolas" panose="020B0609020204030204" pitchFamily="49" charset="0"/>
              </a:rPr>
              <a:t>parseTypeName</a:t>
            </a:r>
            <a:r>
              <a:rPr lang="en-US" sz="2000" dirty="0">
                <a:latin typeface="Consolas" panose="020B0609020204030204" pitchFamily="49" charset="0"/>
              </a:rPr>
              <a:t>()</a:t>
            </a:r>
          </a:p>
          <a:p>
            <a:r>
              <a:rPr lang="en-US" sz="2000" dirty="0">
                <a:latin typeface="Consolas" panose="020B0609020204030204" pitchFamily="49" charset="0"/>
              </a:rPr>
              <a:t>private Variable </a:t>
            </a:r>
            <a:r>
              <a:rPr lang="en-US" sz="2000" dirty="0" err="1">
                <a:latin typeface="Consolas" panose="020B0609020204030204" pitchFamily="49" charset="0"/>
              </a:rPr>
              <a:t>parseVariable</a:t>
            </a:r>
            <a:r>
              <a:rPr lang="en-US" sz="2000" dirty="0">
                <a:latin typeface="Consolas" panose="020B0609020204030204" pitchFamily="49" charset="0"/>
              </a:rPr>
              <a:t>()</a:t>
            </a:r>
          </a:p>
        </p:txBody>
      </p:sp>
      <p:sp>
        <p:nvSpPr>
          <p:cNvPr id="9220" name="Footer Placeholder 3"/>
          <p:cNvSpPr>
            <a:spLocks noGrp="1"/>
          </p:cNvSpPr>
          <p:nvPr>
            <p:ph type="ftr" sz="quarter" idx="10"/>
          </p:nvPr>
        </p:nvSpPr>
        <p:spPr>
          <a:noFill/>
        </p:spPr>
        <p:txBody>
          <a:bodyPr/>
          <a:lstStyle/>
          <a:p>
            <a:r>
              <a:rPr lang="en-US"/>
              <a:t>©SoftMoore Consulting</a:t>
            </a:r>
          </a:p>
        </p:txBody>
      </p:sp>
      <p:sp>
        <p:nvSpPr>
          <p:cNvPr id="9221" name="Slide Number Placeholder 4"/>
          <p:cNvSpPr>
            <a:spLocks noGrp="1"/>
          </p:cNvSpPr>
          <p:nvPr>
            <p:ph type="sldNum" sz="quarter" idx="11"/>
          </p:nvPr>
        </p:nvSpPr>
        <p:spPr>
          <a:noFill/>
        </p:spPr>
        <p:txBody>
          <a:bodyPr/>
          <a:lstStyle/>
          <a:p>
            <a:r>
              <a:rPr lang="en-US"/>
              <a:t>Slide </a:t>
            </a:r>
            <a:fld id="{0D10EAB0-2E38-41A2-AAAD-E04463F657C6}" type="slidenum">
              <a:rPr lang="en-US" smtClean="0"/>
              <a:pPr/>
              <a:t>10</a:t>
            </a:fld>
            <a:endParaRPr lang="en-US"/>
          </a:p>
        </p:txBody>
      </p:sp>
      <p:sp>
        <p:nvSpPr>
          <p:cNvPr id="2" name="TextBox 1">
            <a:extLst>
              <a:ext uri="{FF2B5EF4-FFF2-40B4-BE49-F238E27FC236}">
                <a16:creationId xmlns:a16="http://schemas.microsoft.com/office/drawing/2014/main" id="{4BF5F75C-1668-C912-DBFC-FBBACB0394F8}"/>
              </a:ext>
            </a:extLst>
          </p:cNvPr>
          <p:cNvSpPr txBox="1"/>
          <p:nvPr/>
        </p:nvSpPr>
        <p:spPr>
          <a:xfrm>
            <a:off x="1700861" y="5257800"/>
            <a:ext cx="5742278" cy="707886"/>
          </a:xfrm>
          <a:prstGeom prst="rect">
            <a:avLst/>
          </a:prstGeom>
          <a:noFill/>
          <a:ln>
            <a:solidFill>
              <a:schemeClr val="tx1"/>
            </a:solidFill>
          </a:ln>
        </p:spPr>
        <p:txBody>
          <a:bodyPr wrap="none" rtlCol="0">
            <a:spAutoFit/>
          </a:bodyPr>
          <a:lstStyle/>
          <a:p>
            <a:pPr algn="l"/>
            <a:r>
              <a:rPr lang="en-US" sz="2000" dirty="0">
                <a:latin typeface="+mn-lt"/>
                <a:ea typeface="Calibri" panose="020F0502020204030204" pitchFamily="34" charset="0"/>
                <a:cs typeface="Times New Roman" panose="02020603050405020304" pitchFamily="18" charset="0"/>
              </a:rPr>
              <a:t>M</a:t>
            </a:r>
            <a:r>
              <a:rPr lang="en-US" sz="2000" dirty="0">
                <a:effectLst/>
                <a:latin typeface="+mn-lt"/>
                <a:ea typeface="Calibri" panose="020F0502020204030204" pitchFamily="34" charset="0"/>
                <a:cs typeface="Times New Roman" panose="02020603050405020304" pitchFamily="18" charset="0"/>
              </a:rPr>
              <a:t>ethod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parseIntConstValue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is a specialized</a:t>
            </a:r>
          </a:p>
          <a:p>
            <a:pPr algn="l"/>
            <a:r>
              <a:rPr lang="en-US" sz="2000" dirty="0">
                <a:effectLst/>
                <a:latin typeface="+mn-lt"/>
                <a:ea typeface="Calibri" panose="020F0502020204030204" pitchFamily="34" charset="0"/>
                <a:cs typeface="Times New Roman" panose="02020603050405020304" pitchFamily="18" charset="0"/>
              </a:rPr>
              <a:t>implementation of </a:t>
            </a:r>
            <a:r>
              <a:rPr lang="en-US" sz="2000" dirty="0" err="1">
                <a:effectLst/>
                <a:latin typeface="Consolas" panose="020B0609020204030204" pitchFamily="49" charset="0"/>
                <a:ea typeface="Calibri" panose="020F0502020204030204" pitchFamily="34" charset="0"/>
                <a:cs typeface="Times New Roman" panose="02020603050405020304" pitchFamily="18" charset="0"/>
              </a:rPr>
              <a:t>parseConstValue</a:t>
            </a:r>
            <a:r>
              <a:rPr lang="en-US" sz="2000" dirty="0">
                <a:effectLst/>
                <a:latin typeface="Consolas" panose="020B0609020204030204" pitchFamily="49" charset="0"/>
                <a:ea typeface="Calibri" panose="020F0502020204030204" pitchFamily="34" charset="0"/>
                <a:cs typeface="Times New Roman" panose="02020603050405020304" pitchFamily="18" charset="0"/>
              </a:rPr>
              <a:t>()</a:t>
            </a:r>
            <a:r>
              <a:rPr lang="en-US" sz="2000" dirty="0">
                <a:effectLst/>
                <a:latin typeface="+mn-lt"/>
                <a:ea typeface="Calibri" panose="020F0502020204030204" pitchFamily="34" charset="0"/>
                <a:cs typeface="Times New Roman" panose="02020603050405020304" pitchFamily="18" charset="0"/>
              </a:rPr>
              <a:t>. </a:t>
            </a:r>
            <a:endParaRPr lang="en-US" sz="2800" dirty="0">
              <a:latin typeface="+mn-lt"/>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Footer Placeholder 2"/>
          <p:cNvSpPr>
            <a:spLocks noGrp="1"/>
          </p:cNvSpPr>
          <p:nvPr>
            <p:ph type="ftr" sz="quarter" idx="10"/>
          </p:nvPr>
        </p:nvSpPr>
        <p:spPr>
          <a:noFill/>
        </p:spPr>
        <p:txBody>
          <a:bodyPr/>
          <a:lstStyle/>
          <a:p>
            <a:r>
              <a:rPr lang="en-US"/>
              <a:t>©SoftMoore Consulting</a:t>
            </a:r>
          </a:p>
        </p:txBody>
      </p:sp>
      <p:sp>
        <p:nvSpPr>
          <p:cNvPr id="11267" name="Slide Number Placeholder 3"/>
          <p:cNvSpPr>
            <a:spLocks noGrp="1"/>
          </p:cNvSpPr>
          <p:nvPr>
            <p:ph type="sldNum" sz="quarter" idx="11"/>
          </p:nvPr>
        </p:nvSpPr>
        <p:spPr>
          <a:noFill/>
        </p:spPr>
        <p:txBody>
          <a:bodyPr/>
          <a:lstStyle/>
          <a:p>
            <a:r>
              <a:rPr lang="en-US"/>
              <a:t>Slide </a:t>
            </a:r>
            <a:fld id="{CBE60CEC-B1EA-4690-9C7B-982C9BE6BA91}" type="slidenum">
              <a:rPr lang="en-US" smtClean="0"/>
              <a:pPr/>
              <a:t>11</a:t>
            </a:fld>
            <a:endParaRPr lang="en-US"/>
          </a:p>
        </p:txBody>
      </p:sp>
      <p:sp>
        <p:nvSpPr>
          <p:cNvPr id="11268" name="Rectangle 2"/>
          <p:cNvSpPr>
            <a:spLocks noGrp="1" noChangeArrowheads="1"/>
          </p:cNvSpPr>
          <p:nvPr>
            <p:ph type="title"/>
          </p:nvPr>
        </p:nvSpPr>
        <p:spPr/>
        <p:txBody>
          <a:bodyPr/>
          <a:lstStyle/>
          <a:p>
            <a:r>
              <a:rPr lang="en-US" dirty="0"/>
              <a:t>Relevant Classes</a:t>
            </a:r>
          </a:p>
        </p:txBody>
      </p:sp>
      <p:grpSp>
        <p:nvGrpSpPr>
          <p:cNvPr id="3" name="Group 2">
            <a:extLst>
              <a:ext uri="{FF2B5EF4-FFF2-40B4-BE49-F238E27FC236}">
                <a16:creationId xmlns:a16="http://schemas.microsoft.com/office/drawing/2014/main" id="{EEB2F47F-F8B9-7D6A-0736-7D16856F2DAB}"/>
              </a:ext>
            </a:extLst>
          </p:cNvPr>
          <p:cNvGrpSpPr/>
          <p:nvPr/>
        </p:nvGrpSpPr>
        <p:grpSpPr>
          <a:xfrm>
            <a:off x="182880" y="1815196"/>
            <a:ext cx="8778240" cy="3627605"/>
            <a:chOff x="401662" y="1559557"/>
            <a:chExt cx="9224000" cy="3627605"/>
          </a:xfrm>
        </p:grpSpPr>
        <p:sp>
          <p:nvSpPr>
            <p:cNvPr id="4" name="Text Box 4">
              <a:extLst>
                <a:ext uri="{FF2B5EF4-FFF2-40B4-BE49-F238E27FC236}">
                  <a16:creationId xmlns:a16="http://schemas.microsoft.com/office/drawing/2014/main" id="{B4797B88-87EB-881F-3C3A-74697D3B4C15}"/>
                </a:ext>
              </a:extLst>
            </p:cNvPr>
            <p:cNvSpPr txBox="1">
              <a:spLocks noChangeArrowheads="1"/>
            </p:cNvSpPr>
            <p:nvPr/>
          </p:nvSpPr>
          <p:spPr bwMode="auto">
            <a:xfrm>
              <a:off x="3820168" y="1687797"/>
              <a:ext cx="58349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AST</a:t>
              </a:r>
            </a:p>
          </p:txBody>
        </p:sp>
        <p:sp>
          <p:nvSpPr>
            <p:cNvPr id="5" name="Rectangle 6">
              <a:extLst>
                <a:ext uri="{FF2B5EF4-FFF2-40B4-BE49-F238E27FC236}">
                  <a16:creationId xmlns:a16="http://schemas.microsoft.com/office/drawing/2014/main" id="{4613C975-53FD-C11D-BE3B-1F4EDFDB9503}"/>
                </a:ext>
              </a:extLst>
            </p:cNvPr>
            <p:cNvSpPr>
              <a:spLocks noChangeArrowheads="1"/>
            </p:cNvSpPr>
            <p:nvPr/>
          </p:nvSpPr>
          <p:spPr bwMode="auto">
            <a:xfrm>
              <a:off x="1376642" y="2707417"/>
              <a:ext cx="1221488"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Declaration</a:t>
              </a:r>
            </a:p>
          </p:txBody>
        </p:sp>
        <p:sp>
          <p:nvSpPr>
            <p:cNvPr id="6" name="Rectangle 13">
              <a:extLst>
                <a:ext uri="{FF2B5EF4-FFF2-40B4-BE49-F238E27FC236}">
                  <a16:creationId xmlns:a16="http://schemas.microsoft.com/office/drawing/2014/main" id="{935B7655-5C7F-FF88-DB61-DB0A838130D8}"/>
                </a:ext>
              </a:extLst>
            </p:cNvPr>
            <p:cNvSpPr>
              <a:spLocks noChangeArrowheads="1"/>
            </p:cNvSpPr>
            <p:nvPr/>
          </p:nvSpPr>
          <p:spPr bwMode="auto">
            <a:xfrm>
              <a:off x="3512391" y="2707417"/>
              <a:ext cx="1199046"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1" u="none" strike="noStrike" kern="0" cap="none" spc="0" normalizeH="0" baseline="0" noProof="0" dirty="0">
                  <a:ln>
                    <a:noFill/>
                  </a:ln>
                  <a:effectLst/>
                  <a:uLnTx/>
                  <a:uFillTx/>
                  <a:latin typeface="Arial"/>
                </a:rPr>
                <a:t>Expression</a:t>
              </a:r>
            </a:p>
          </p:txBody>
        </p:sp>
        <p:cxnSp>
          <p:nvCxnSpPr>
            <p:cNvPr id="7" name="AutoShape 18">
              <a:extLst>
                <a:ext uri="{FF2B5EF4-FFF2-40B4-BE49-F238E27FC236}">
                  <a16:creationId xmlns:a16="http://schemas.microsoft.com/office/drawing/2014/main" id="{190BB5FF-DEB5-F04A-9AF5-15A094BA8AB8}"/>
                </a:ext>
              </a:extLst>
            </p:cNvPr>
            <p:cNvCxnSpPr>
              <a:cxnSpLocks noChangeShapeType="1"/>
              <a:stCxn id="5" idx="0"/>
              <a:endCxn id="17" idx="3"/>
            </p:cNvCxnSpPr>
            <p:nvPr/>
          </p:nvCxnSpPr>
          <p:spPr bwMode="auto">
            <a:xfrm rot="5400000" flipH="1" flipV="1">
              <a:off x="2793409" y="1388912"/>
              <a:ext cx="512483" cy="2124529"/>
            </a:xfrm>
            <a:prstGeom prst="bentConnector3">
              <a:avLst>
                <a:gd name="adj1" fmla="val 50000"/>
              </a:avLst>
            </a:prstGeom>
            <a:noFill/>
            <a:ln w="9525">
              <a:solidFill>
                <a:schemeClr val="tx1"/>
              </a:solidFill>
              <a:miter lim="800000"/>
              <a:headEnd/>
              <a:tailEnd type="none" w="lg" len="lg"/>
            </a:ln>
          </p:spPr>
        </p:cxnSp>
        <p:cxnSp>
          <p:nvCxnSpPr>
            <p:cNvPr id="8" name="AutoShape 21">
              <a:extLst>
                <a:ext uri="{FF2B5EF4-FFF2-40B4-BE49-F238E27FC236}">
                  <a16:creationId xmlns:a16="http://schemas.microsoft.com/office/drawing/2014/main" id="{5839096F-B4D0-461D-B245-A9D092A2A1FB}"/>
                </a:ext>
              </a:extLst>
            </p:cNvPr>
            <p:cNvCxnSpPr>
              <a:cxnSpLocks noChangeShapeType="1"/>
              <a:stCxn id="6" idx="0"/>
              <a:endCxn id="17" idx="3"/>
            </p:cNvCxnSpPr>
            <p:nvPr/>
          </p:nvCxnSpPr>
          <p:spPr bwMode="auto">
            <a:xfrm rot="5400000" flipH="1" flipV="1">
              <a:off x="3855673" y="2451176"/>
              <a:ext cx="512483" cy="1"/>
            </a:xfrm>
            <a:prstGeom prst="bentConnector3">
              <a:avLst>
                <a:gd name="adj1" fmla="val 50000"/>
              </a:avLst>
            </a:prstGeom>
            <a:noFill/>
            <a:ln w="9525">
              <a:solidFill>
                <a:schemeClr val="tx1"/>
              </a:solidFill>
              <a:miter lim="800000"/>
              <a:headEnd/>
              <a:tailEnd type="none" w="lg" len="lg"/>
            </a:ln>
          </p:spPr>
        </p:cxnSp>
        <p:sp>
          <p:nvSpPr>
            <p:cNvPr id="9" name="Text Box 24">
              <a:extLst>
                <a:ext uri="{FF2B5EF4-FFF2-40B4-BE49-F238E27FC236}">
                  <a16:creationId xmlns:a16="http://schemas.microsoft.com/office/drawing/2014/main" id="{0F5650E0-CE4D-F63A-B6A3-D263612B0F25}"/>
                </a:ext>
              </a:extLst>
            </p:cNvPr>
            <p:cNvSpPr txBox="1">
              <a:spLocks noChangeArrowheads="1"/>
            </p:cNvSpPr>
            <p:nvPr/>
          </p:nvSpPr>
          <p:spPr bwMode="auto">
            <a:xfrm>
              <a:off x="2978452" y="3777692"/>
              <a:ext cx="936154"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Variable</a:t>
              </a:r>
            </a:p>
          </p:txBody>
        </p:sp>
        <p:sp>
          <p:nvSpPr>
            <p:cNvPr id="10" name="Text Box 9">
              <a:extLst>
                <a:ext uri="{FF2B5EF4-FFF2-40B4-BE49-F238E27FC236}">
                  <a16:creationId xmlns:a16="http://schemas.microsoft.com/office/drawing/2014/main" id="{0E3741F9-6BB4-221A-299D-3F11C854399C}"/>
                </a:ext>
              </a:extLst>
            </p:cNvPr>
            <p:cNvSpPr txBox="1">
              <a:spLocks noChangeArrowheads="1"/>
            </p:cNvSpPr>
            <p:nvPr/>
          </p:nvSpPr>
          <p:spPr bwMode="auto">
            <a:xfrm>
              <a:off x="1451182" y="3777692"/>
              <a:ext cx="1072408"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1" u="none" strike="noStrike" kern="0" cap="none" spc="0" normalizeH="0" baseline="0" noProof="0" dirty="0" err="1">
                  <a:ln>
                    <a:noFill/>
                  </a:ln>
                  <a:effectLst/>
                  <a:uLnTx/>
                  <a:uFillTx/>
                  <a:latin typeface="Arial"/>
                </a:rPr>
                <a:t>InitialDecl</a:t>
              </a:r>
              <a:endParaRPr kumimoji="0" lang="en-US" sz="1600" b="0" i="1" u="none" strike="noStrike" kern="0" cap="none" spc="0" normalizeH="0" baseline="0" noProof="0" dirty="0">
                <a:ln>
                  <a:noFill/>
                </a:ln>
                <a:effectLst/>
                <a:uLnTx/>
                <a:uFillTx/>
                <a:latin typeface="Arial"/>
              </a:endParaRPr>
            </a:p>
          </p:txBody>
        </p:sp>
        <p:cxnSp>
          <p:nvCxnSpPr>
            <p:cNvPr id="11" name="Elbow Connector 31">
              <a:extLst>
                <a:ext uri="{FF2B5EF4-FFF2-40B4-BE49-F238E27FC236}">
                  <a16:creationId xmlns:a16="http://schemas.microsoft.com/office/drawing/2014/main" id="{56BC999F-AFF8-60F8-42F8-B4C62C80A016}"/>
                </a:ext>
              </a:extLst>
            </p:cNvPr>
            <p:cNvCxnSpPr>
              <a:stCxn id="10" idx="0"/>
              <a:endCxn id="18" idx="3"/>
            </p:cNvCxnSpPr>
            <p:nvPr/>
          </p:nvCxnSpPr>
          <p:spPr bwMode="auto">
            <a:xfrm flipV="1">
              <a:off x="1987386" y="3215290"/>
              <a:ext cx="1" cy="562402"/>
            </a:xfrm>
            <a:prstGeom prst="straightConnector1">
              <a:avLst/>
            </a:prstGeom>
            <a:noFill/>
            <a:ln w="9525">
              <a:solidFill>
                <a:schemeClr val="tx1"/>
              </a:solidFill>
              <a:miter lim="800000"/>
              <a:headEnd/>
              <a:tailEnd type="none" w="lg" len="lg"/>
            </a:ln>
          </p:spPr>
        </p:cxnSp>
        <p:sp>
          <p:nvSpPr>
            <p:cNvPr id="12" name="Text Box 9">
              <a:extLst>
                <a:ext uri="{FF2B5EF4-FFF2-40B4-BE49-F238E27FC236}">
                  <a16:creationId xmlns:a16="http://schemas.microsoft.com/office/drawing/2014/main" id="{E6320B83-1AA8-D84E-86C8-8FFB52009BE2}"/>
                </a:ext>
              </a:extLst>
            </p:cNvPr>
            <p:cNvSpPr txBox="1">
              <a:spLocks noChangeArrowheads="1"/>
            </p:cNvSpPr>
            <p:nvPr/>
          </p:nvSpPr>
          <p:spPr bwMode="auto">
            <a:xfrm>
              <a:off x="401662" y="4847966"/>
              <a:ext cx="1540486"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ArrayTypeDecl</a:t>
              </a:r>
              <a:endParaRPr kumimoji="0" lang="en-US" sz="1600" b="0" i="0" u="none" strike="noStrike" kern="0" cap="none" spc="0" normalizeH="0" baseline="0" noProof="0" dirty="0">
                <a:ln>
                  <a:noFill/>
                </a:ln>
                <a:effectLst/>
                <a:uLnTx/>
                <a:uFillTx/>
                <a:latin typeface="Arial"/>
              </a:endParaRPr>
            </a:p>
          </p:txBody>
        </p:sp>
        <p:cxnSp>
          <p:nvCxnSpPr>
            <p:cNvPr id="13" name="Elbow Connector 35">
              <a:extLst>
                <a:ext uri="{FF2B5EF4-FFF2-40B4-BE49-F238E27FC236}">
                  <a16:creationId xmlns:a16="http://schemas.microsoft.com/office/drawing/2014/main" id="{5F9136B1-418E-474C-C98A-B3DB4DE55F05}"/>
                </a:ext>
              </a:extLst>
            </p:cNvPr>
            <p:cNvCxnSpPr>
              <a:stCxn id="12" idx="0"/>
              <a:endCxn id="24" idx="3"/>
            </p:cNvCxnSpPr>
            <p:nvPr/>
          </p:nvCxnSpPr>
          <p:spPr bwMode="auto">
            <a:xfrm rot="5400000" flipH="1" flipV="1">
              <a:off x="1297445" y="4158024"/>
              <a:ext cx="564402" cy="815482"/>
            </a:xfrm>
            <a:prstGeom prst="bentConnector3">
              <a:avLst>
                <a:gd name="adj1" fmla="val 50000"/>
              </a:avLst>
            </a:prstGeom>
            <a:noFill/>
            <a:ln w="9525">
              <a:solidFill>
                <a:schemeClr val="tx1"/>
              </a:solidFill>
              <a:miter lim="800000"/>
              <a:headEnd/>
              <a:tailEnd type="none" w="lg" len="lg"/>
            </a:ln>
          </p:spPr>
        </p:cxnSp>
        <p:sp>
          <p:nvSpPr>
            <p:cNvPr id="14" name="Rectangle 13">
              <a:extLst>
                <a:ext uri="{FF2B5EF4-FFF2-40B4-BE49-F238E27FC236}">
                  <a16:creationId xmlns:a16="http://schemas.microsoft.com/office/drawing/2014/main" id="{E4AD2B89-37BC-3206-2F3E-F80EEE155B8B}"/>
                </a:ext>
              </a:extLst>
            </p:cNvPr>
            <p:cNvSpPr>
              <a:spLocks noChangeArrowheads="1"/>
            </p:cNvSpPr>
            <p:nvPr/>
          </p:nvSpPr>
          <p:spPr bwMode="auto">
            <a:xfrm>
              <a:off x="8739201" y="1687797"/>
              <a:ext cx="641201" cy="339196"/>
            </a:xfrm>
            <a:prstGeom prst="rect">
              <a:avLst/>
            </a:prstGeom>
            <a:noFill/>
            <a:ln w="9525">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ct val="0"/>
                </a:spcBef>
                <a:spcAft>
                  <a:spcPct val="0"/>
                </a:spcAft>
                <a:buClrTx/>
                <a:buSzTx/>
                <a:buFontTx/>
                <a:buNone/>
                <a:tabLst/>
                <a:defRPr/>
              </a:pPr>
              <a:r>
                <a:rPr kumimoji="0" lang="en-US" sz="1600" b="0" i="0" u="none" strike="noStrike" kern="0" cap="none" spc="0" normalizeH="0" baseline="0" noProof="0" dirty="0">
                  <a:ln>
                    <a:noFill/>
                  </a:ln>
                  <a:effectLst/>
                  <a:uLnTx/>
                  <a:uFillTx/>
                  <a:latin typeface="Arial"/>
                </a:rPr>
                <a:t>Type</a:t>
              </a:r>
            </a:p>
          </p:txBody>
        </p:sp>
        <p:sp>
          <p:nvSpPr>
            <p:cNvPr id="15" name="Text Box 24">
              <a:extLst>
                <a:ext uri="{FF2B5EF4-FFF2-40B4-BE49-F238E27FC236}">
                  <a16:creationId xmlns:a16="http://schemas.microsoft.com/office/drawing/2014/main" id="{ED592436-0C8A-83F7-9D27-AE3CACEB70D2}"/>
                </a:ext>
              </a:extLst>
            </p:cNvPr>
            <p:cNvSpPr txBox="1">
              <a:spLocks noChangeArrowheads="1"/>
            </p:cNvSpPr>
            <p:nvPr/>
          </p:nvSpPr>
          <p:spPr bwMode="auto">
            <a:xfrm>
              <a:off x="8493942" y="2707417"/>
              <a:ext cx="113172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ArrayType</a:t>
              </a:r>
              <a:endParaRPr kumimoji="0" lang="en-US" sz="1600" b="0" i="0" u="none" strike="noStrike" kern="0" cap="none" spc="0" normalizeH="0" baseline="0" noProof="0" dirty="0">
                <a:ln>
                  <a:noFill/>
                </a:ln>
                <a:effectLst/>
                <a:uLnTx/>
                <a:uFillTx/>
                <a:latin typeface="Arial"/>
              </a:endParaRPr>
            </a:p>
          </p:txBody>
        </p:sp>
        <p:cxnSp>
          <p:nvCxnSpPr>
            <p:cNvPr id="16" name="AutoShape 28">
              <a:extLst>
                <a:ext uri="{FF2B5EF4-FFF2-40B4-BE49-F238E27FC236}">
                  <a16:creationId xmlns:a16="http://schemas.microsoft.com/office/drawing/2014/main" id="{F56946A9-583A-724B-3F31-F32FC9A148D0}"/>
                </a:ext>
              </a:extLst>
            </p:cNvPr>
            <p:cNvCxnSpPr>
              <a:cxnSpLocks noChangeShapeType="1"/>
              <a:stCxn id="15" idx="0"/>
              <a:endCxn id="29" idx="3"/>
            </p:cNvCxnSpPr>
            <p:nvPr/>
          </p:nvCxnSpPr>
          <p:spPr bwMode="auto">
            <a:xfrm flipV="1">
              <a:off x="9059802" y="2192540"/>
              <a:ext cx="0" cy="514877"/>
            </a:xfrm>
            <a:prstGeom prst="straightConnector1">
              <a:avLst/>
            </a:prstGeom>
            <a:noFill/>
            <a:ln w="9525">
              <a:solidFill>
                <a:schemeClr val="tx1"/>
              </a:solidFill>
              <a:miter lim="800000"/>
              <a:headEnd/>
              <a:tailEnd type="none" w="lg" len="lg"/>
            </a:ln>
          </p:spPr>
        </p:cxnSp>
        <p:sp>
          <p:nvSpPr>
            <p:cNvPr id="17" name="Isosceles Triangle 16">
              <a:extLst>
                <a:ext uri="{FF2B5EF4-FFF2-40B4-BE49-F238E27FC236}">
                  <a16:creationId xmlns:a16="http://schemas.microsoft.com/office/drawing/2014/main" id="{783644F5-2B8C-341C-5156-BF8B71D553A9}"/>
                </a:ext>
              </a:extLst>
            </p:cNvPr>
            <p:cNvSpPr/>
            <p:nvPr/>
          </p:nvSpPr>
          <p:spPr bwMode="auto">
            <a:xfrm>
              <a:off x="4023176" y="204193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18" name="Isosceles Triangle 17">
              <a:extLst>
                <a:ext uri="{FF2B5EF4-FFF2-40B4-BE49-F238E27FC236}">
                  <a16:creationId xmlns:a16="http://schemas.microsoft.com/office/drawing/2014/main" id="{865DED43-C6BC-A250-C17F-248753FE4E80}"/>
                </a:ext>
              </a:extLst>
            </p:cNvPr>
            <p:cNvSpPr/>
            <p:nvPr/>
          </p:nvSpPr>
          <p:spPr bwMode="auto">
            <a:xfrm>
              <a:off x="1898648" y="306229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4" name="Isosceles Triangle 23">
              <a:extLst>
                <a:ext uri="{FF2B5EF4-FFF2-40B4-BE49-F238E27FC236}">
                  <a16:creationId xmlns:a16="http://schemas.microsoft.com/office/drawing/2014/main" id="{C01518EE-9AD3-3C96-75BD-238B5D6BEE68}"/>
                </a:ext>
              </a:extLst>
            </p:cNvPr>
            <p:cNvSpPr/>
            <p:nvPr/>
          </p:nvSpPr>
          <p:spPr bwMode="auto">
            <a:xfrm>
              <a:off x="1898648" y="4130567"/>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5" name="Isosceles Triangle 24">
              <a:extLst>
                <a:ext uri="{FF2B5EF4-FFF2-40B4-BE49-F238E27FC236}">
                  <a16:creationId xmlns:a16="http://schemas.microsoft.com/office/drawing/2014/main" id="{6EFE185A-2204-B2EF-114A-D1B4E0727A17}"/>
                </a:ext>
              </a:extLst>
            </p:cNvPr>
            <p:cNvSpPr/>
            <p:nvPr/>
          </p:nvSpPr>
          <p:spPr bwMode="auto">
            <a:xfrm>
              <a:off x="4023176" y="3062890"/>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p:nvSpPr>
            <p:cNvPr id="29" name="Isosceles Triangle 28">
              <a:extLst>
                <a:ext uri="{FF2B5EF4-FFF2-40B4-BE49-F238E27FC236}">
                  <a16:creationId xmlns:a16="http://schemas.microsoft.com/office/drawing/2014/main" id="{ACDFD007-8506-C011-2D70-34CC9FE17CD4}"/>
                </a:ext>
              </a:extLst>
            </p:cNvPr>
            <p:cNvSpPr/>
            <p:nvPr/>
          </p:nvSpPr>
          <p:spPr bwMode="auto">
            <a:xfrm>
              <a:off x="8971063" y="2039543"/>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sp useBgFill="1">
          <p:nvSpPr>
            <p:cNvPr id="31" name="Text Box 10">
              <a:extLst>
                <a:ext uri="{FF2B5EF4-FFF2-40B4-BE49-F238E27FC236}">
                  <a16:creationId xmlns:a16="http://schemas.microsoft.com/office/drawing/2014/main" id="{7330661B-AF69-8E1D-EE85-289C203E7424}"/>
                </a:ext>
              </a:extLst>
            </p:cNvPr>
            <p:cNvSpPr txBox="1">
              <a:spLocks noChangeArrowheads="1"/>
            </p:cNvSpPr>
            <p:nvPr/>
          </p:nvSpPr>
          <p:spPr bwMode="auto">
            <a:xfrm>
              <a:off x="7003122" y="1559557"/>
              <a:ext cx="1139736" cy="595677"/>
            </a:xfrm>
            <a:prstGeom prst="rect">
              <a:avLst/>
            </a:prstGeom>
            <a:ln w="12700">
              <a:solidFill>
                <a:schemeClr val="tx1"/>
              </a:solidFill>
              <a:miter lim="800000"/>
              <a:headEnd/>
              <a:tailEnd/>
            </a:ln>
          </p:spPr>
          <p:txBody>
            <a:bodyPr wrap="none" lIns="92075" tIns="46038" rIns="92075" bIns="46038" anchor="ctr">
              <a:spAutoFit/>
            </a:bodyPr>
            <a:lstStyle/>
            <a:p>
              <a:pPr marL="0" marR="0" lvl="0" indent="0" algn="ctr" defTabSz="914400" eaLnBrk="0" fontAlgn="base" latinLnBrk="0" hangingPunct="0">
                <a:lnSpc>
                  <a:spcPct val="100000"/>
                </a:lnSpc>
                <a:spcBef>
                  <a:spcPts val="600"/>
                </a:spcBef>
                <a:spcAft>
                  <a:spcPct val="0"/>
                </a:spcAft>
                <a:buClrTx/>
                <a:buSzTx/>
                <a:buFontTx/>
                <a:buNone/>
                <a:tabLst/>
                <a:defRPr/>
              </a:pPr>
              <a:r>
                <a:rPr kumimoji="0" lang="en-US" sz="1500" b="0" i="0" u="none" strike="noStrike" kern="0" cap="none" spc="0" normalizeH="0" baseline="0" noProof="0" dirty="0">
                  <a:ln>
                    <a:noFill/>
                  </a:ln>
                  <a:effectLst/>
                  <a:uLnTx/>
                  <a:uFillTx/>
                  <a:latin typeface="Arial" panose="020B0604020202020204" pitchFamily="34" charset="0"/>
                  <a:cs typeface="Arial" panose="020B0604020202020204" pitchFamily="34" charset="0"/>
                </a:rPr>
                <a:t>«interface»</a:t>
              </a:r>
            </a:p>
            <a:p>
              <a:pPr marL="0" marR="0" lvl="0" indent="0" algn="ctr" defTabSz="914400" eaLnBrk="0" fontAlgn="base" latinLnBrk="0" hangingPunct="0">
                <a:lnSpc>
                  <a:spcPct val="100000"/>
                </a:lnSpc>
                <a:spcBef>
                  <a:spcPts val="200"/>
                </a:spcBef>
                <a:spcAft>
                  <a:spcPct val="0"/>
                </a:spcAft>
                <a:buClrTx/>
                <a:buSzTx/>
                <a:buFontTx/>
                <a:buNone/>
                <a:tabLst/>
                <a:defRPr/>
              </a:pPr>
              <a:r>
                <a:rPr lang="en-US" sz="1600" i="1" kern="0" dirty="0">
                  <a:latin typeface="Arial" panose="020B0604020202020204" pitchFamily="34" charset="0"/>
                  <a:cs typeface="Arial" panose="020B0604020202020204" pitchFamily="34" charset="0"/>
                </a:rPr>
                <a:t>Initializer</a:t>
              </a:r>
              <a:endParaRPr kumimoji="0" lang="en-US" sz="1600" b="0" i="1" u="none" strike="noStrike" kern="0" cap="none" spc="0" normalizeH="0" baseline="0" noProof="0" dirty="0">
                <a:ln>
                  <a:noFill/>
                </a:ln>
                <a:effectLst/>
                <a:uLnTx/>
                <a:uFillTx/>
                <a:latin typeface="Arial" panose="020B0604020202020204" pitchFamily="34" charset="0"/>
                <a:cs typeface="Arial" panose="020B0604020202020204" pitchFamily="34" charset="0"/>
              </a:endParaRPr>
            </a:p>
          </p:txBody>
        </p:sp>
        <p:sp>
          <p:nvSpPr>
            <p:cNvPr id="34" name="Text Box 9">
              <a:extLst>
                <a:ext uri="{FF2B5EF4-FFF2-40B4-BE49-F238E27FC236}">
                  <a16:creationId xmlns:a16="http://schemas.microsoft.com/office/drawing/2014/main" id="{40E2A92C-7BB1-9E9A-194F-3738A70ABE33}"/>
                </a:ext>
              </a:extLst>
            </p:cNvPr>
            <p:cNvSpPr txBox="1">
              <a:spLocks noChangeArrowheads="1"/>
            </p:cNvSpPr>
            <p:nvPr/>
          </p:nvSpPr>
          <p:spPr bwMode="auto">
            <a:xfrm>
              <a:off x="5187732" y="2707417"/>
              <a:ext cx="1973297"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kumimoji="0" lang="en-US" sz="1600" b="0" i="0" u="none" strike="noStrike" kern="0" cap="none" spc="0" normalizeH="0" baseline="0" noProof="0" dirty="0" err="1">
                  <a:ln>
                    <a:noFill/>
                  </a:ln>
                  <a:effectLst/>
                  <a:uLnTx/>
                  <a:uFillTx/>
                  <a:latin typeface="Arial"/>
                </a:rPr>
                <a:t>CompositeInitializer</a:t>
              </a:r>
              <a:endParaRPr kumimoji="0" lang="en-US" sz="1600" b="0" i="0" u="none" strike="noStrike" kern="0" cap="none" spc="0" normalizeH="0" baseline="0" noProof="0" dirty="0">
                <a:ln>
                  <a:noFill/>
                </a:ln>
                <a:effectLst/>
                <a:uLnTx/>
                <a:uFillTx/>
                <a:latin typeface="Arial"/>
              </a:endParaRPr>
            </a:p>
          </p:txBody>
        </p:sp>
        <p:sp>
          <p:nvSpPr>
            <p:cNvPr id="35" name="Text Box 24">
              <a:extLst>
                <a:ext uri="{FF2B5EF4-FFF2-40B4-BE49-F238E27FC236}">
                  <a16:creationId xmlns:a16="http://schemas.microsoft.com/office/drawing/2014/main" id="{FA4E89E7-3F65-87E5-0845-7B54B015B1F4}"/>
                </a:ext>
              </a:extLst>
            </p:cNvPr>
            <p:cNvSpPr txBox="1">
              <a:spLocks noChangeArrowheads="1"/>
            </p:cNvSpPr>
            <p:nvPr/>
          </p:nvSpPr>
          <p:spPr bwMode="auto">
            <a:xfrm>
              <a:off x="4309221" y="3777692"/>
              <a:ext cx="1243930"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err="1">
                  <a:latin typeface="Arial"/>
                </a:rPr>
                <a:t>ConstValue</a:t>
              </a:r>
              <a:endParaRPr kumimoji="0" lang="en-US" sz="1600" b="0" i="0" u="none" strike="noStrike" kern="0" cap="none" spc="0" normalizeH="0" baseline="0" noProof="0" dirty="0">
                <a:ln>
                  <a:noFill/>
                </a:ln>
                <a:effectLst/>
                <a:uLnTx/>
                <a:uFillTx/>
                <a:latin typeface="Arial"/>
              </a:endParaRPr>
            </a:p>
          </p:txBody>
        </p:sp>
        <p:cxnSp>
          <p:nvCxnSpPr>
            <p:cNvPr id="37" name="Connector: Elbow 36">
              <a:extLst>
                <a:ext uri="{FF2B5EF4-FFF2-40B4-BE49-F238E27FC236}">
                  <a16:creationId xmlns:a16="http://schemas.microsoft.com/office/drawing/2014/main" id="{B334E665-5EFA-F599-4337-28430899A0B9}"/>
                </a:ext>
              </a:extLst>
            </p:cNvPr>
            <p:cNvCxnSpPr>
              <a:stCxn id="17" idx="3"/>
              <a:endCxn id="34" idx="0"/>
            </p:cNvCxnSpPr>
            <p:nvPr/>
          </p:nvCxnSpPr>
          <p:spPr>
            <a:xfrm rot="16200000" flipH="1">
              <a:off x="4886907" y="1419942"/>
              <a:ext cx="512483" cy="2062466"/>
            </a:xfrm>
            <a:prstGeom prst="bentConnector3">
              <a:avLst/>
            </a:prstGeom>
            <a:noFill/>
            <a:ln w="9525">
              <a:solidFill>
                <a:schemeClr val="tx1"/>
              </a:solidFill>
              <a:miter lim="800000"/>
              <a:headEnd/>
              <a:tailEnd type="none" w="lg" len="lg"/>
            </a:ln>
          </p:spPr>
        </p:cxnSp>
        <p:cxnSp>
          <p:nvCxnSpPr>
            <p:cNvPr id="38" name="Connector: Elbow 37">
              <a:extLst>
                <a:ext uri="{FF2B5EF4-FFF2-40B4-BE49-F238E27FC236}">
                  <a16:creationId xmlns:a16="http://schemas.microsoft.com/office/drawing/2014/main" id="{F1924175-08C3-13CE-E5B1-697E31F1EEB2}"/>
                </a:ext>
              </a:extLst>
            </p:cNvPr>
            <p:cNvCxnSpPr>
              <a:stCxn id="25" idx="3"/>
              <a:endCxn id="9" idx="0"/>
            </p:cNvCxnSpPr>
            <p:nvPr/>
          </p:nvCxnSpPr>
          <p:spPr>
            <a:xfrm rot="5400000">
              <a:off x="3498320" y="3164096"/>
              <a:ext cx="561805" cy="665386"/>
            </a:xfrm>
            <a:prstGeom prst="bentConnector3">
              <a:avLst/>
            </a:prstGeom>
            <a:noFill/>
            <a:ln w="9525">
              <a:solidFill>
                <a:schemeClr val="tx1"/>
              </a:solidFill>
              <a:miter lim="800000"/>
              <a:headEnd/>
              <a:tailEnd type="none" w="lg" len="lg"/>
            </a:ln>
          </p:spPr>
        </p:cxnSp>
        <p:cxnSp>
          <p:nvCxnSpPr>
            <p:cNvPr id="39" name="Connector: Elbow 38">
              <a:extLst>
                <a:ext uri="{FF2B5EF4-FFF2-40B4-BE49-F238E27FC236}">
                  <a16:creationId xmlns:a16="http://schemas.microsoft.com/office/drawing/2014/main" id="{0C60FB06-975A-9A15-D582-237FAF244BFC}"/>
                </a:ext>
              </a:extLst>
            </p:cNvPr>
            <p:cNvCxnSpPr>
              <a:stCxn id="25" idx="3"/>
              <a:endCxn id="35" idx="0"/>
            </p:cNvCxnSpPr>
            <p:nvPr/>
          </p:nvCxnSpPr>
          <p:spPr>
            <a:xfrm rot="16200000" flipH="1">
              <a:off x="4240648" y="3087153"/>
              <a:ext cx="561805" cy="819271"/>
            </a:xfrm>
            <a:prstGeom prst="bentConnector3">
              <a:avLst/>
            </a:prstGeom>
            <a:noFill/>
            <a:ln w="9525">
              <a:solidFill>
                <a:schemeClr val="tx1"/>
              </a:solidFill>
              <a:miter lim="800000"/>
              <a:headEnd/>
              <a:tailEnd type="none" w="lg" len="lg"/>
            </a:ln>
          </p:spPr>
        </p:cxnSp>
        <p:sp>
          <p:nvSpPr>
            <p:cNvPr id="40" name="Isosceles Triangle 39">
              <a:extLst>
                <a:ext uri="{FF2B5EF4-FFF2-40B4-BE49-F238E27FC236}">
                  <a16:creationId xmlns:a16="http://schemas.microsoft.com/office/drawing/2014/main" id="{DF2E7985-EC10-7693-4DD0-A6D338233143}"/>
                </a:ext>
              </a:extLst>
            </p:cNvPr>
            <p:cNvSpPr/>
            <p:nvPr/>
          </p:nvSpPr>
          <p:spPr bwMode="auto">
            <a:xfrm>
              <a:off x="7484252" y="2164746"/>
              <a:ext cx="177477" cy="152997"/>
            </a:xfrm>
            <a:prstGeom prst="triangle">
              <a:avLst/>
            </a:prstGeom>
            <a:noFill/>
            <a:ln w="9525" cap="flat" cmpd="sng" algn="ctr">
              <a:solidFill>
                <a:schemeClr val="tx1"/>
              </a:solid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lvl="0" indent="0" algn="ctr" defTabSz="914400" eaLnBrk="0" fontAlgn="base" latinLnBrk="0" hangingPunct="0">
                <a:lnSpc>
                  <a:spcPct val="100000"/>
                </a:lnSpc>
                <a:spcBef>
                  <a:spcPct val="0"/>
                </a:spcBef>
                <a:spcAft>
                  <a:spcPct val="0"/>
                </a:spcAft>
                <a:buClrTx/>
                <a:buSzTx/>
                <a:buFontTx/>
                <a:buNone/>
                <a:tabLst/>
                <a:defRPr/>
              </a:pPr>
              <a:endParaRPr kumimoji="0" lang="en-US" sz="1600" b="0" i="0" u="none" strike="noStrike" kern="0" cap="none" spc="0" normalizeH="0" baseline="0" noProof="0">
                <a:ln>
                  <a:noFill/>
                </a:ln>
                <a:effectLst/>
                <a:uLnTx/>
                <a:uFillTx/>
                <a:latin typeface="Arial" charset="0"/>
              </a:endParaRPr>
            </a:p>
          </p:txBody>
        </p:sp>
        <p:cxnSp>
          <p:nvCxnSpPr>
            <p:cNvPr id="41" name="Connector: Elbow 40">
              <a:extLst>
                <a:ext uri="{FF2B5EF4-FFF2-40B4-BE49-F238E27FC236}">
                  <a16:creationId xmlns:a16="http://schemas.microsoft.com/office/drawing/2014/main" id="{2EDF9111-A3A1-35A7-48E2-3A29CEC07561}"/>
                </a:ext>
              </a:extLst>
            </p:cNvPr>
            <p:cNvCxnSpPr>
              <a:cxnSpLocks/>
              <a:stCxn id="40" idx="3"/>
              <a:endCxn id="34" idx="3"/>
            </p:cNvCxnSpPr>
            <p:nvPr/>
          </p:nvCxnSpPr>
          <p:spPr>
            <a:xfrm rot="5400000">
              <a:off x="7087374" y="2391398"/>
              <a:ext cx="559272" cy="411962"/>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42" name="Connector: Elbow 41">
              <a:extLst>
                <a:ext uri="{FF2B5EF4-FFF2-40B4-BE49-F238E27FC236}">
                  <a16:creationId xmlns:a16="http://schemas.microsoft.com/office/drawing/2014/main" id="{E4D9FCE0-D677-EB70-CCF4-6D3EA0EF8D0C}"/>
                </a:ext>
              </a:extLst>
            </p:cNvPr>
            <p:cNvCxnSpPr>
              <a:cxnSpLocks/>
              <a:stCxn id="40" idx="3"/>
              <a:endCxn id="35" idx="3"/>
            </p:cNvCxnSpPr>
            <p:nvPr/>
          </p:nvCxnSpPr>
          <p:spPr>
            <a:xfrm rot="5400000">
              <a:off x="5748298" y="2122596"/>
              <a:ext cx="1629547" cy="2019840"/>
            </a:xfrm>
            <a:prstGeom prst="bentConnector2">
              <a:avLst/>
            </a:prstGeom>
            <a:ln w="9525">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43" name="Text Box 9">
              <a:extLst>
                <a:ext uri="{FF2B5EF4-FFF2-40B4-BE49-F238E27FC236}">
                  <a16:creationId xmlns:a16="http://schemas.microsoft.com/office/drawing/2014/main" id="{7B92F773-8EA1-AEAC-D610-49CC0B5B1C8C}"/>
                </a:ext>
              </a:extLst>
            </p:cNvPr>
            <p:cNvSpPr txBox="1">
              <a:spLocks noChangeArrowheads="1"/>
            </p:cNvSpPr>
            <p:nvPr/>
          </p:nvSpPr>
          <p:spPr bwMode="auto">
            <a:xfrm>
              <a:off x="2141485" y="4847966"/>
              <a:ext cx="913713" cy="339196"/>
            </a:xfrm>
            <a:prstGeom prst="rect">
              <a:avLst/>
            </a:prstGeom>
            <a:noFill/>
            <a:ln w="9525">
              <a:solidFill>
                <a:schemeClr val="tx1"/>
              </a:solidFill>
              <a:miter lim="800000"/>
              <a:headEnd/>
              <a:tailEnd/>
            </a:ln>
          </p:spPr>
          <p:txBody>
            <a:bodyPr wrap="none" lIns="92075" tIns="46038" rIns="92075" bIns="46038">
              <a:spAutoFit/>
            </a:bodyPr>
            <a:lstStyle/>
            <a:p>
              <a:pPr marL="0" marR="0" lvl="0" indent="0" algn="ctr" defTabSz="914400" eaLnBrk="0" fontAlgn="base" latinLnBrk="0" hangingPunct="0">
                <a:lnSpc>
                  <a:spcPct val="100000"/>
                </a:lnSpc>
                <a:spcBef>
                  <a:spcPct val="50000"/>
                </a:spcBef>
                <a:spcAft>
                  <a:spcPct val="0"/>
                </a:spcAft>
                <a:buClrTx/>
                <a:buSzTx/>
                <a:buFontTx/>
                <a:buNone/>
                <a:tabLst/>
                <a:defRPr/>
              </a:pPr>
              <a:r>
                <a:rPr lang="en-US" sz="1600" kern="0" dirty="0">
                  <a:latin typeface="Arial"/>
                </a:rPr>
                <a:t>Var</a:t>
              </a:r>
              <a:r>
                <a:rPr kumimoji="0" lang="en-US" sz="1600" b="0" i="0" u="none" strike="noStrike" kern="0" cap="none" spc="0" normalizeH="0" baseline="0" noProof="0" dirty="0" err="1">
                  <a:ln>
                    <a:noFill/>
                  </a:ln>
                  <a:effectLst/>
                  <a:uLnTx/>
                  <a:uFillTx/>
                  <a:latin typeface="Arial"/>
                </a:rPr>
                <a:t>Decl</a:t>
              </a:r>
              <a:endParaRPr kumimoji="0" lang="en-US" sz="1600" b="0" i="0" u="none" strike="noStrike" kern="0" cap="none" spc="0" normalizeH="0" baseline="0" noProof="0" dirty="0">
                <a:ln>
                  <a:noFill/>
                </a:ln>
                <a:effectLst/>
                <a:uLnTx/>
                <a:uFillTx/>
                <a:latin typeface="Arial"/>
              </a:endParaRPr>
            </a:p>
          </p:txBody>
        </p:sp>
        <p:cxnSp>
          <p:nvCxnSpPr>
            <p:cNvPr id="44" name="Elbow Connector 35">
              <a:extLst>
                <a:ext uri="{FF2B5EF4-FFF2-40B4-BE49-F238E27FC236}">
                  <a16:creationId xmlns:a16="http://schemas.microsoft.com/office/drawing/2014/main" id="{907A7C41-51F6-BD3B-09B2-99503B38AFA8}"/>
                </a:ext>
              </a:extLst>
            </p:cNvPr>
            <p:cNvCxnSpPr>
              <a:cxnSpLocks/>
              <a:stCxn id="43" idx="0"/>
              <a:endCxn id="24" idx="3"/>
            </p:cNvCxnSpPr>
            <p:nvPr/>
          </p:nvCxnSpPr>
          <p:spPr bwMode="auto">
            <a:xfrm rot="16200000" flipV="1">
              <a:off x="2010664" y="4260287"/>
              <a:ext cx="564402" cy="610955"/>
            </a:xfrm>
            <a:prstGeom prst="bentConnector3">
              <a:avLst>
                <a:gd name="adj1" fmla="val 50000"/>
              </a:avLst>
            </a:prstGeom>
            <a:noFill/>
            <a:ln w="9525">
              <a:solidFill>
                <a:schemeClr val="tx1"/>
              </a:solidFill>
              <a:miter lim="800000"/>
              <a:headEnd/>
              <a:tailEnd type="none" w="lg" len="lg"/>
            </a:ln>
          </p:spPr>
        </p:cxnSp>
      </p:gr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Title 1"/>
          <p:cNvSpPr>
            <a:spLocks noGrp="1"/>
          </p:cNvSpPr>
          <p:nvPr>
            <p:ph type="title"/>
          </p:nvPr>
        </p:nvSpPr>
        <p:spPr/>
        <p:txBody>
          <a:bodyPr/>
          <a:lstStyle/>
          <a:p>
            <a:r>
              <a:rPr lang="en-US" dirty="0"/>
              <a:t>Class </a:t>
            </a:r>
            <a:r>
              <a:rPr lang="en-US" dirty="0" err="1">
                <a:latin typeface="Consolas" pitchFamily="49" charset="0"/>
                <a:cs typeface="Consolas" pitchFamily="49" charset="0"/>
              </a:rPr>
              <a:t>ArrayType</a:t>
            </a:r>
            <a:endParaRPr lang="en-US" dirty="0">
              <a:latin typeface="Consolas" pitchFamily="49" charset="0"/>
              <a:cs typeface="Consolas" pitchFamily="49" charset="0"/>
            </a:endParaRPr>
          </a:p>
        </p:txBody>
      </p:sp>
      <p:sp>
        <p:nvSpPr>
          <p:cNvPr id="10243" name="Content Placeholder 2"/>
          <p:cNvSpPr>
            <a:spLocks noGrp="1"/>
          </p:cNvSpPr>
          <p:nvPr>
            <p:ph idx="1"/>
          </p:nvPr>
        </p:nvSpPr>
        <p:spPr/>
        <p:txBody>
          <a:bodyPr/>
          <a:lstStyle/>
          <a:p>
            <a:r>
              <a:rPr lang="en-US" dirty="0"/>
              <a:t>An array type declaration creates a new type – an array type.</a:t>
            </a:r>
          </a:p>
          <a:p>
            <a:r>
              <a:rPr lang="en-US" dirty="0"/>
              <a:t>Class </a:t>
            </a:r>
            <a:r>
              <a:rPr lang="en-US" dirty="0" err="1">
                <a:latin typeface="Consolas" pitchFamily="49" charset="0"/>
                <a:cs typeface="Consolas" pitchFamily="49" charset="0"/>
              </a:rPr>
              <a:t>ArrayType</a:t>
            </a:r>
            <a:r>
              <a:rPr lang="en-US" dirty="0"/>
              <a:t> encapsulates the properties of an array type.</a:t>
            </a:r>
          </a:p>
          <a:p>
            <a:pPr lvl="1">
              <a:buFont typeface="Arial" pitchFamily="34" charset="0"/>
              <a:buChar char="•"/>
            </a:pPr>
            <a:r>
              <a:rPr lang="en-US" dirty="0" err="1">
                <a:latin typeface="Consolas" pitchFamily="49" charset="0"/>
                <a:cs typeface="Consolas" pitchFamily="49" charset="0"/>
              </a:rPr>
              <a:t>typeName</a:t>
            </a:r>
            <a:r>
              <a:rPr lang="en-US" dirty="0"/>
              <a:t> – the name of the array type</a:t>
            </a:r>
          </a:p>
          <a:p>
            <a:pPr lvl="1">
              <a:buFont typeface="Arial" pitchFamily="34" charset="0"/>
              <a:buChar char="•"/>
            </a:pPr>
            <a:r>
              <a:rPr lang="en-US" dirty="0" err="1">
                <a:latin typeface="Consolas" pitchFamily="49" charset="0"/>
                <a:cs typeface="Consolas" pitchFamily="49" charset="0"/>
              </a:rPr>
              <a:t>numElements</a:t>
            </a:r>
            <a:r>
              <a:rPr lang="en-US" dirty="0"/>
              <a:t> – the number of elements in the array type</a:t>
            </a:r>
          </a:p>
          <a:p>
            <a:pPr lvl="1">
              <a:buFont typeface="Arial" pitchFamily="34" charset="0"/>
              <a:buChar char="•"/>
            </a:pPr>
            <a:r>
              <a:rPr lang="en-US" dirty="0" err="1">
                <a:latin typeface="Consolas" pitchFamily="49" charset="0"/>
                <a:cs typeface="Consolas" pitchFamily="49" charset="0"/>
              </a:rPr>
              <a:t>elementType</a:t>
            </a:r>
            <a:r>
              <a:rPr lang="en-US" dirty="0"/>
              <a:t> – the element type (type of elements in the array)</a:t>
            </a:r>
          </a:p>
          <a:p>
            <a:pPr lvl="1">
              <a:buFont typeface="Arial" pitchFamily="34" charset="0"/>
              <a:buChar char="•"/>
            </a:pPr>
            <a:r>
              <a:rPr lang="en-US" dirty="0">
                <a:latin typeface="Consolas" pitchFamily="49" charset="0"/>
                <a:cs typeface="Consolas" pitchFamily="49" charset="0"/>
              </a:rPr>
              <a:t>size</a:t>
            </a:r>
          </a:p>
          <a:p>
            <a:pPr lvl="2">
              <a:buFontTx/>
              <a:buChar char="–"/>
            </a:pPr>
            <a:r>
              <a:rPr lang="en-US" dirty="0"/>
              <a:t>the size (number of bytes) of a variable with this type;</a:t>
            </a:r>
          </a:p>
          <a:p>
            <a:pPr lvl="2">
              <a:buFontTx/>
              <a:buChar char="–"/>
            </a:pPr>
            <a:r>
              <a:rPr lang="en-US" dirty="0"/>
              <a:t>computed as </a:t>
            </a:r>
            <a:r>
              <a:rPr lang="en-US" dirty="0" err="1">
                <a:latin typeface="Consolas" pitchFamily="49" charset="0"/>
                <a:cs typeface="Consolas" pitchFamily="49" charset="0"/>
              </a:rPr>
              <a:t>numElements</a:t>
            </a:r>
            <a:r>
              <a:rPr lang="en-US" dirty="0">
                <a:latin typeface="Consolas" pitchFamily="49" charset="0"/>
                <a:cs typeface="Consolas" pitchFamily="49" charset="0"/>
              </a:rPr>
              <a:t>*</a:t>
            </a:r>
            <a:r>
              <a:rPr lang="en-US" dirty="0" err="1">
                <a:latin typeface="Consolas" pitchFamily="49" charset="0"/>
                <a:cs typeface="Consolas" pitchFamily="49" charset="0"/>
              </a:rPr>
              <a:t>elementType.size</a:t>
            </a:r>
            <a:r>
              <a:rPr lang="en-US" dirty="0">
                <a:latin typeface="Consolas" pitchFamily="49" charset="0"/>
                <a:cs typeface="Consolas" pitchFamily="49" charset="0"/>
              </a:rPr>
              <a:t>()</a:t>
            </a:r>
            <a:endParaRPr lang="en-US" dirty="0"/>
          </a:p>
          <a:p>
            <a:endParaRPr lang="en-US" dirty="0"/>
          </a:p>
        </p:txBody>
      </p:sp>
      <p:sp>
        <p:nvSpPr>
          <p:cNvPr id="10244" name="Footer Placeholder 3"/>
          <p:cNvSpPr>
            <a:spLocks noGrp="1"/>
          </p:cNvSpPr>
          <p:nvPr>
            <p:ph type="ftr" sz="quarter" idx="10"/>
          </p:nvPr>
        </p:nvSpPr>
        <p:spPr/>
        <p:txBody>
          <a:bodyPr/>
          <a:lstStyle/>
          <a:p>
            <a:r>
              <a:rPr lang="en-US"/>
              <a:t>©SoftMoore Consulting</a:t>
            </a:r>
          </a:p>
        </p:txBody>
      </p:sp>
      <p:sp>
        <p:nvSpPr>
          <p:cNvPr id="10245" name="Slide Number Placeholder 4"/>
          <p:cNvSpPr>
            <a:spLocks noGrp="1"/>
          </p:cNvSpPr>
          <p:nvPr>
            <p:ph type="sldNum" sz="quarter" idx="11"/>
          </p:nvPr>
        </p:nvSpPr>
        <p:spPr/>
        <p:txBody>
          <a:bodyPr/>
          <a:lstStyle/>
          <a:p>
            <a:r>
              <a:rPr lang="en-US"/>
              <a:t>Slide </a:t>
            </a:r>
            <a:fld id="{80BCA519-4498-4DDE-934C-5BA2E8585C39}" type="slidenum">
              <a:rPr lang="en-US" smtClean="0"/>
              <a:pPr/>
              <a:t>12</a:t>
            </a:fld>
            <a:endParaRPr 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65850F-21A5-379B-C302-58C72E91D880}"/>
              </a:ext>
            </a:extLst>
          </p:cNvPr>
          <p:cNvSpPr>
            <a:spLocks noGrp="1"/>
          </p:cNvSpPr>
          <p:nvPr>
            <p:ph type="title"/>
          </p:nvPr>
        </p:nvSpPr>
        <p:spPr/>
        <p:txBody>
          <a:bodyPr/>
          <a:lstStyle/>
          <a:p>
            <a:r>
              <a:rPr lang="en-US" dirty="0"/>
              <a:t>Constructor for Class </a:t>
            </a:r>
            <a:r>
              <a:rPr lang="en-US" dirty="0" err="1">
                <a:latin typeface="Consolas" panose="020B0609020204030204" pitchFamily="49" charset="0"/>
              </a:rPr>
              <a:t>ArrayType</a:t>
            </a:r>
            <a:endParaRPr lang="en-US" dirty="0">
              <a:latin typeface="Consolas" panose="020B0609020204030204" pitchFamily="49" charset="0"/>
            </a:endParaRPr>
          </a:p>
        </p:txBody>
      </p:sp>
      <p:sp>
        <p:nvSpPr>
          <p:cNvPr id="3" name="Content Placeholder 2">
            <a:extLst>
              <a:ext uri="{FF2B5EF4-FFF2-40B4-BE49-F238E27FC236}">
                <a16:creationId xmlns:a16="http://schemas.microsoft.com/office/drawing/2014/main" id="{CAA73B4E-0969-F79D-B873-66050AAABF9C}"/>
              </a:ext>
            </a:extLst>
          </p:cNvPr>
          <p:cNvSpPr>
            <a:spLocks noGrp="1"/>
          </p:cNvSpPr>
          <p:nvPr>
            <p:ph idx="1"/>
          </p:nvPr>
        </p:nvSpPr>
        <p:spPr/>
        <p:txBody>
          <a:bodyPr/>
          <a:lstStyle/>
          <a:p>
            <a:pPr marL="182880" indent="0">
              <a:spcBef>
                <a:spcPts val="200"/>
              </a:spcBef>
              <a:buNone/>
            </a:pPr>
            <a:r>
              <a:rPr lang="en-US" sz="1800" dirty="0">
                <a:latin typeface="Consolas" panose="020B0609020204030204" pitchFamily="49" charset="0"/>
              </a:rPr>
              <a:t>public </a:t>
            </a:r>
            <a:r>
              <a:rPr lang="en-US" sz="1800" dirty="0" err="1">
                <a:latin typeface="Consolas" panose="020B0609020204030204" pitchFamily="49" charset="0"/>
              </a:rPr>
              <a:t>ArrayType</a:t>
            </a:r>
            <a:r>
              <a:rPr lang="en-US" sz="1800" dirty="0">
                <a:latin typeface="Consolas" panose="020B0609020204030204" pitchFamily="49" charset="0"/>
              </a:rPr>
              <a:t>(String </a:t>
            </a:r>
            <a:r>
              <a:rPr lang="en-US" sz="1800" dirty="0" err="1">
                <a:latin typeface="Consolas" panose="020B0609020204030204" pitchFamily="49" charset="0"/>
              </a:rPr>
              <a:t>typeName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int </a:t>
            </a:r>
            <a:r>
              <a:rPr lang="en-US" sz="1800" dirty="0" err="1">
                <a:latin typeface="Consolas" panose="020B0609020204030204" pitchFamily="49" charset="0"/>
              </a:rPr>
              <a:t>numElements</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Type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r>
              <a:rPr lang="en-US" sz="1800" dirty="0">
                <a:latin typeface="Consolas" panose="020B0609020204030204" pitchFamily="49" charset="0"/>
              </a:rPr>
              <a:t>    super(</a:t>
            </a:r>
            <a:r>
              <a:rPr lang="en-US" sz="1800" dirty="0" err="1">
                <a:latin typeface="Consolas" panose="020B0609020204030204" pitchFamily="49" charset="0"/>
              </a:rPr>
              <a:t>typeName</a:t>
            </a:r>
            <a:r>
              <a:rPr lang="en-US" sz="1800" dirty="0">
                <a:latin typeface="Consolas" panose="020B0609020204030204" pitchFamily="49" charset="0"/>
              </a:rPr>
              <a:t>, </a:t>
            </a:r>
            <a:r>
              <a:rPr lang="en-US" sz="1800" b="1" dirty="0" err="1">
                <a:latin typeface="Consolas" panose="020B0609020204030204" pitchFamily="49" charset="0"/>
              </a:rPr>
              <a:t>numElements</a:t>
            </a:r>
            <a:r>
              <a:rPr lang="en-US" sz="1800" b="1" dirty="0">
                <a:latin typeface="Consolas" panose="020B0609020204030204" pitchFamily="49" charset="0"/>
              </a:rPr>
              <a:t>*</a:t>
            </a:r>
            <a:r>
              <a:rPr lang="en-US" sz="1800" b="1" dirty="0" err="1">
                <a:latin typeface="Consolas" panose="020B0609020204030204" pitchFamily="49" charset="0"/>
              </a:rPr>
              <a:t>elementType.size</a:t>
            </a:r>
            <a:r>
              <a:rPr lang="en-US" sz="1800" b="1" dirty="0">
                <a:latin typeface="Consolas" panose="020B0609020204030204" pitchFamily="49" charset="0"/>
              </a:rPr>
              <a:t>()</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this.elementType</a:t>
            </a:r>
            <a:r>
              <a:rPr lang="en-US" sz="1800" dirty="0">
                <a:latin typeface="Consolas" panose="020B0609020204030204" pitchFamily="49" charset="0"/>
              </a:rPr>
              <a:t> = </a:t>
            </a:r>
            <a:r>
              <a:rPr lang="en-US" sz="1800" dirty="0" err="1">
                <a:latin typeface="Consolas" panose="020B0609020204030204" pitchFamily="49" charset="0"/>
              </a:rPr>
              <a:t>elementType</a:t>
            </a:r>
            <a:r>
              <a:rPr lang="en-US" sz="1800" dirty="0">
                <a:latin typeface="Consolas" panose="020B0609020204030204" pitchFamily="49" charset="0"/>
              </a:rPr>
              <a:t>;</a:t>
            </a:r>
          </a:p>
          <a:p>
            <a:pPr marL="182880" indent="0">
              <a:spcBef>
                <a:spcPts val="200"/>
              </a:spcBef>
              <a:buNone/>
            </a:pPr>
            <a:r>
              <a:rPr lang="en-US" sz="1800" dirty="0">
                <a:latin typeface="Consolas" panose="020B0609020204030204" pitchFamily="49" charset="0"/>
              </a:rPr>
              <a:t>  }</a:t>
            </a:r>
          </a:p>
          <a:p>
            <a:pPr marL="182880" indent="0">
              <a:spcBef>
                <a:spcPts val="200"/>
              </a:spcBef>
              <a:buNone/>
            </a:pPr>
            <a:endParaRPr lang="en-US" sz="1800" dirty="0">
              <a:latin typeface="Consolas" panose="020B0609020204030204" pitchFamily="49" charset="0"/>
            </a:endParaRPr>
          </a:p>
        </p:txBody>
      </p:sp>
      <p:sp>
        <p:nvSpPr>
          <p:cNvPr id="4" name="Footer Placeholder 3">
            <a:extLst>
              <a:ext uri="{FF2B5EF4-FFF2-40B4-BE49-F238E27FC236}">
                <a16:creationId xmlns:a16="http://schemas.microsoft.com/office/drawing/2014/main" id="{4CFC99F8-CF4D-12D9-9DF5-89B615648250}"/>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81FAAC37-6667-90FE-DE98-2649D9913EDE}"/>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13</a:t>
            </a:fld>
            <a:endParaRPr lang="en-US"/>
          </a:p>
        </p:txBody>
      </p:sp>
      <p:sp>
        <p:nvSpPr>
          <p:cNvPr id="6" name="TextBox 5">
            <a:extLst>
              <a:ext uri="{FF2B5EF4-FFF2-40B4-BE49-F238E27FC236}">
                <a16:creationId xmlns:a16="http://schemas.microsoft.com/office/drawing/2014/main" id="{42909524-3B00-F0FE-E16D-F19A54815CC1}"/>
              </a:ext>
            </a:extLst>
          </p:cNvPr>
          <p:cNvSpPr txBox="1"/>
          <p:nvPr/>
        </p:nvSpPr>
        <p:spPr>
          <a:xfrm>
            <a:off x="4572000" y="3631376"/>
            <a:ext cx="3074880" cy="400110"/>
          </a:xfrm>
          <a:prstGeom prst="rect">
            <a:avLst/>
          </a:prstGeom>
          <a:noFill/>
          <a:ln>
            <a:solidFill>
              <a:schemeClr val="tx1"/>
            </a:solidFill>
          </a:ln>
        </p:spPr>
        <p:txBody>
          <a:bodyPr wrap="none" rtlCol="0">
            <a:spAutoFit/>
          </a:bodyPr>
          <a:lstStyle/>
          <a:p>
            <a:r>
              <a:rPr lang="en-US" sz="2000" dirty="0"/>
              <a:t>Note computation of size.</a:t>
            </a:r>
          </a:p>
        </p:txBody>
      </p:sp>
      <p:sp>
        <p:nvSpPr>
          <p:cNvPr id="7" name="Diamond 6">
            <a:extLst>
              <a:ext uri="{FF2B5EF4-FFF2-40B4-BE49-F238E27FC236}">
                <a16:creationId xmlns:a16="http://schemas.microsoft.com/office/drawing/2014/main" id="{203EE6A7-B59B-BD0E-1E19-E1FC652B28C5}"/>
              </a:ext>
            </a:extLst>
          </p:cNvPr>
          <p:cNvSpPr/>
          <p:nvPr/>
        </p:nvSpPr>
        <p:spPr bwMode="auto">
          <a:xfrm>
            <a:off x="7086600" y="2675313"/>
            <a:ext cx="182880" cy="166255"/>
          </a:xfrm>
          <a:prstGeom prst="diamond">
            <a:avLst/>
          </a:prstGeom>
          <a:noFill/>
          <a:ln w="9525" cap="flat" cmpd="sng" algn="ctr">
            <a:noFill/>
            <a:prstDash val="solid"/>
            <a:round/>
            <a:headEnd type="none" w="med" len="med"/>
            <a:tailEnd type="none" w="med" len="med"/>
          </a:ln>
          <a:effectLst/>
        </p:spPr>
        <p:txBody>
          <a:bodyPr vert="horz" wrap="none" lIns="92075" tIns="46038" rIns="92075" bIns="46038"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Arial" charset="0"/>
            </a:endParaRPr>
          </a:p>
        </p:txBody>
      </p:sp>
      <p:cxnSp>
        <p:nvCxnSpPr>
          <p:cNvPr id="9" name="Connector: Elbow 8">
            <a:extLst>
              <a:ext uri="{FF2B5EF4-FFF2-40B4-BE49-F238E27FC236}">
                <a16:creationId xmlns:a16="http://schemas.microsoft.com/office/drawing/2014/main" id="{B9A37F8D-DFB2-9BA5-6D94-4B190850A409}"/>
              </a:ext>
            </a:extLst>
          </p:cNvPr>
          <p:cNvCxnSpPr>
            <a:stCxn id="6" idx="3"/>
            <a:endCxn id="7" idx="3"/>
          </p:cNvCxnSpPr>
          <p:nvPr/>
        </p:nvCxnSpPr>
        <p:spPr bwMode="auto">
          <a:xfrm flipH="1" flipV="1">
            <a:off x="7269480" y="2758441"/>
            <a:ext cx="377400" cy="1072990"/>
          </a:xfrm>
          <a:prstGeom prst="bentConnector3">
            <a:avLst>
              <a:gd name="adj1" fmla="val -60572"/>
            </a:avLst>
          </a:prstGeom>
          <a:noFill/>
          <a:ln w="9525" cap="flat" cmpd="sng" algn="ctr">
            <a:solidFill>
              <a:schemeClr val="tx1"/>
            </a:solidFill>
            <a:prstDash val="solid"/>
            <a:round/>
            <a:headEnd type="none" w="med" len="med"/>
            <a:tailEnd type="triangle"/>
          </a:ln>
          <a:effectLst/>
        </p:spPr>
      </p:cxnSp>
    </p:spTree>
    <p:extLst>
      <p:ext uri="{BB962C8B-B14F-4D97-AF65-F5344CB8AC3E}">
        <p14:creationId xmlns:p14="http://schemas.microsoft.com/office/powerpoint/2010/main" val="254023366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5CC3F6-EFB8-FA85-086F-63C15FE08D2F}"/>
              </a:ext>
            </a:extLst>
          </p:cNvPr>
          <p:cNvSpPr>
            <a:spLocks noGrp="1"/>
          </p:cNvSpPr>
          <p:nvPr>
            <p:ph type="title"/>
          </p:nvPr>
        </p:nvSpPr>
        <p:spPr/>
        <p:txBody>
          <a:bodyPr/>
          <a:lstStyle/>
          <a:p>
            <a:r>
              <a:rPr lang="en-US" dirty="0"/>
              <a:t>Type Name for Array Type Constructor </a:t>
            </a:r>
          </a:p>
        </p:txBody>
      </p:sp>
      <p:sp>
        <p:nvSpPr>
          <p:cNvPr id="3" name="Content Placeholder 2">
            <a:extLst>
              <a:ext uri="{FF2B5EF4-FFF2-40B4-BE49-F238E27FC236}">
                <a16:creationId xmlns:a16="http://schemas.microsoft.com/office/drawing/2014/main" id="{39AD192C-4032-DCD6-8A9C-384626A3A21F}"/>
              </a:ext>
            </a:extLst>
          </p:cNvPr>
          <p:cNvSpPr>
            <a:spLocks noGrp="1"/>
          </p:cNvSpPr>
          <p:nvPr>
            <p:ph idx="1"/>
          </p:nvPr>
        </p:nvSpPr>
        <p:spPr/>
        <p:txBody>
          <a:bodyPr/>
          <a:lstStyle/>
          <a:p>
            <a:r>
              <a:rPr lang="en-US" dirty="0"/>
              <a:t>When creating an array object using an array type constructor, there is no simple identifier for the array type name.</a:t>
            </a:r>
          </a:p>
          <a:p>
            <a:pPr marL="457200" lvl="1" indent="0">
              <a:buNone/>
            </a:pPr>
            <a:r>
              <a:rPr lang="en-US" sz="1800" dirty="0">
                <a:latin typeface="Consolas" panose="020B0609020204030204" pitchFamily="49" charset="0"/>
              </a:rPr>
              <a:t>var a : array[10] of Integer;   // no simple type name</a:t>
            </a:r>
            <a:endParaRPr lang="en-US" sz="1800" dirty="0"/>
          </a:p>
          <a:p>
            <a:r>
              <a:rPr lang="en-US" dirty="0"/>
              <a:t>The parser uses the entire array constructor string as the type name; i.e., the type name used for the above </a:t>
            </a:r>
            <a:r>
              <a:rPr lang="en-US" dirty="0">
                <a:latin typeface="Consolas" panose="020B0609020204030204" pitchFamily="49" charset="0"/>
              </a:rPr>
              <a:t>var</a:t>
            </a:r>
            <a:r>
              <a:rPr lang="en-US" dirty="0"/>
              <a:t> declaration would be </a:t>
            </a:r>
            <a:r>
              <a:rPr lang="en-US" sz="2000" dirty="0"/>
              <a:t>“</a:t>
            </a:r>
            <a:r>
              <a:rPr lang="en-US" sz="1800" dirty="0">
                <a:latin typeface="Consolas" panose="020B0609020204030204" pitchFamily="49" charset="0"/>
              </a:rPr>
              <a:t>array[10] of Integer</a:t>
            </a:r>
            <a:r>
              <a:rPr lang="en-US" sz="2000" dirty="0"/>
              <a:t>”</a:t>
            </a:r>
            <a:endParaRPr lang="en-US" sz="1800" dirty="0">
              <a:latin typeface="Consolas" panose="020B0609020204030204" pitchFamily="49" charset="0"/>
            </a:endParaRPr>
          </a:p>
          <a:p>
            <a:endParaRPr lang="en-US" dirty="0"/>
          </a:p>
        </p:txBody>
      </p:sp>
      <p:sp>
        <p:nvSpPr>
          <p:cNvPr id="4" name="Footer Placeholder 3">
            <a:extLst>
              <a:ext uri="{FF2B5EF4-FFF2-40B4-BE49-F238E27FC236}">
                <a16:creationId xmlns:a16="http://schemas.microsoft.com/office/drawing/2014/main" id="{8D1E0343-BCE1-2AE9-A2E0-169907B05831}"/>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1D6D1470-3583-BA22-06D9-A171E548AB2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14</a:t>
            </a:fld>
            <a:endParaRPr lang="en-US"/>
          </a:p>
        </p:txBody>
      </p:sp>
    </p:spTree>
    <p:extLst>
      <p:ext uri="{BB962C8B-B14F-4D97-AF65-F5344CB8AC3E}">
        <p14:creationId xmlns:p14="http://schemas.microsoft.com/office/powerpoint/2010/main" val="20936485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p:txBody>
          <a:bodyPr/>
          <a:lstStyle/>
          <a:p>
            <a:r>
              <a:rPr lang="en-US"/>
              <a:t>Address of an Array Object</a:t>
            </a:r>
            <a:endParaRPr lang="en-US" dirty="0"/>
          </a:p>
        </p:txBody>
      </p:sp>
      <p:sp>
        <p:nvSpPr>
          <p:cNvPr id="12291" name="Content Placeholder 2"/>
          <p:cNvSpPr>
            <a:spLocks noGrp="1"/>
          </p:cNvSpPr>
          <p:nvPr>
            <p:ph idx="1"/>
          </p:nvPr>
        </p:nvSpPr>
        <p:spPr/>
        <p:txBody>
          <a:bodyPr/>
          <a:lstStyle/>
          <a:p>
            <a:r>
              <a:rPr lang="en-US" dirty="0"/>
              <a:t>The relative address for a variable of an array type is the relative address of the first byte in the array.</a:t>
            </a:r>
          </a:p>
          <a:p>
            <a:r>
              <a:rPr lang="en-US" dirty="0"/>
              <a:t>The relative address for the element of the array at index n is the sum of the relative address of the array plus the offset of nth element, computed as follows.</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r>
              <a:rPr lang="en-US" sz="1800" dirty="0" err="1">
                <a:latin typeface="Consolas" pitchFamily="49" charset="0"/>
                <a:cs typeface="Consolas" pitchFamily="49" charset="0"/>
              </a:rPr>
              <a:t>elementType.size</a:t>
            </a:r>
            <a:r>
              <a:rPr lang="en-US" sz="1800" dirty="0">
                <a:latin typeface="Consolas" pitchFamily="49" charset="0"/>
                <a:cs typeface="Consolas" pitchFamily="49" charset="0"/>
              </a:rPr>
              <a:t>()</a:t>
            </a:r>
          </a:p>
          <a:p>
            <a:r>
              <a:rPr lang="en-US" dirty="0"/>
              <a:t>Note that if the element type of the array is Boolean, then the relative address for the element at index n can be simplified to</a:t>
            </a:r>
          </a:p>
          <a:p>
            <a:pPr lvl="1">
              <a:buNone/>
            </a:pPr>
            <a:r>
              <a:rPr lang="en-US" sz="1800" dirty="0">
                <a:latin typeface="Consolas" pitchFamily="49" charset="0"/>
                <a:cs typeface="Consolas" pitchFamily="49" charset="0"/>
              </a:rPr>
              <a:t>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(a[n]) = </a:t>
            </a:r>
            <a:r>
              <a:rPr lang="en-US" sz="1800" dirty="0" err="1">
                <a:latin typeface="Consolas" pitchFamily="49" charset="0"/>
                <a:cs typeface="Consolas" pitchFamily="49" charset="0"/>
              </a:rPr>
              <a:t>relAddr</a:t>
            </a:r>
            <a:r>
              <a:rPr lang="en-US" sz="1800" dirty="0">
                <a:latin typeface="Consolas" pitchFamily="49" charset="0"/>
                <a:cs typeface="Consolas" pitchFamily="49" charset="0"/>
              </a:rPr>
              <a:t>(a) + n</a:t>
            </a:r>
          </a:p>
          <a:p>
            <a:endParaRPr lang="en-US" dirty="0"/>
          </a:p>
        </p:txBody>
      </p:sp>
      <p:sp>
        <p:nvSpPr>
          <p:cNvPr id="12292" name="Footer Placeholder 3"/>
          <p:cNvSpPr>
            <a:spLocks noGrp="1"/>
          </p:cNvSpPr>
          <p:nvPr>
            <p:ph type="ftr" sz="quarter" idx="10"/>
          </p:nvPr>
        </p:nvSpPr>
        <p:spPr/>
        <p:txBody>
          <a:bodyPr/>
          <a:lstStyle/>
          <a:p>
            <a:r>
              <a:rPr lang="en-US"/>
              <a:t>©SoftMoore Consulting</a:t>
            </a:r>
          </a:p>
        </p:txBody>
      </p:sp>
      <p:sp>
        <p:nvSpPr>
          <p:cNvPr id="12293" name="Slide Number Placeholder 4"/>
          <p:cNvSpPr>
            <a:spLocks noGrp="1"/>
          </p:cNvSpPr>
          <p:nvPr>
            <p:ph type="sldNum" sz="quarter" idx="11"/>
          </p:nvPr>
        </p:nvSpPr>
        <p:spPr/>
        <p:txBody>
          <a:bodyPr/>
          <a:lstStyle/>
          <a:p>
            <a:r>
              <a:rPr lang="en-US"/>
              <a:t>Slide </a:t>
            </a:r>
            <a:fld id="{01D14A36-E883-4048-86AB-BF86A7345FDC}" type="slidenum">
              <a:rPr lang="en-US" smtClean="0"/>
              <a:pPr/>
              <a:t>15</a:t>
            </a:fld>
            <a:endParaRPr 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title"/>
          </p:nvPr>
        </p:nvSpPr>
        <p:spPr/>
        <p:txBody>
          <a:bodyPr/>
          <a:lstStyle/>
          <a:p>
            <a:r>
              <a:rPr lang="en-US"/>
              <a:t>Index Example</a:t>
            </a:r>
          </a:p>
        </p:txBody>
      </p:sp>
      <p:sp>
        <p:nvSpPr>
          <p:cNvPr id="13315" name="Content Placeholder 2"/>
          <p:cNvSpPr>
            <a:spLocks noGrp="1"/>
          </p:cNvSpPr>
          <p:nvPr>
            <p:ph idx="1"/>
          </p:nvPr>
        </p:nvSpPr>
        <p:spPr>
          <a:xfrm>
            <a:off x="458788" y="1363662"/>
            <a:ext cx="8226425" cy="822960"/>
          </a:xfrm>
        </p:spPr>
        <p:txBody>
          <a:bodyPr tIns="91440"/>
          <a:lstStyle/>
          <a:p>
            <a:pPr>
              <a:spcBef>
                <a:spcPts val="600"/>
              </a:spcBef>
              <a:buFontTx/>
              <a:buNone/>
            </a:pPr>
            <a:r>
              <a:rPr lang="en-US" sz="2000" dirty="0">
                <a:latin typeface="Consolas" pitchFamily="49" charset="0"/>
                <a:cs typeface="Consolas" pitchFamily="49" charset="0"/>
              </a:rPr>
              <a:t>   type T = array[100] of Integer;</a:t>
            </a:r>
          </a:p>
          <a:p>
            <a:pPr>
              <a:spcBef>
                <a:spcPts val="600"/>
              </a:spcBef>
              <a:buFontTx/>
              <a:buNone/>
            </a:pPr>
            <a:r>
              <a:rPr lang="en-US" sz="2000" dirty="0">
                <a:latin typeface="Consolas" pitchFamily="49" charset="0"/>
                <a:cs typeface="Consolas" pitchFamily="49" charset="0"/>
              </a:rPr>
              <a:t>   </a:t>
            </a:r>
            <a:r>
              <a:rPr lang="en-US" sz="2000" dirty="0" err="1">
                <a:latin typeface="Consolas" pitchFamily="49" charset="0"/>
                <a:cs typeface="Consolas" pitchFamily="49" charset="0"/>
              </a:rPr>
              <a:t>var</a:t>
            </a:r>
            <a:r>
              <a:rPr lang="en-US" sz="2000" dirty="0">
                <a:latin typeface="Consolas" pitchFamily="49" charset="0"/>
                <a:cs typeface="Consolas" pitchFamily="49" charset="0"/>
              </a:rPr>
              <a:t> a : T;</a:t>
            </a:r>
          </a:p>
        </p:txBody>
      </p:sp>
      <p:sp>
        <p:nvSpPr>
          <p:cNvPr id="13316" name="Footer Placeholder 3"/>
          <p:cNvSpPr>
            <a:spLocks noGrp="1"/>
          </p:cNvSpPr>
          <p:nvPr>
            <p:ph type="ftr" sz="quarter" idx="10"/>
          </p:nvPr>
        </p:nvSpPr>
        <p:spPr>
          <a:noFill/>
        </p:spPr>
        <p:txBody>
          <a:bodyPr/>
          <a:lstStyle/>
          <a:p>
            <a:r>
              <a:rPr lang="en-US"/>
              <a:t>©SoftMoore Consulting</a:t>
            </a:r>
          </a:p>
        </p:txBody>
      </p:sp>
      <p:sp>
        <p:nvSpPr>
          <p:cNvPr id="13317" name="Slide Number Placeholder 4"/>
          <p:cNvSpPr>
            <a:spLocks noGrp="1"/>
          </p:cNvSpPr>
          <p:nvPr>
            <p:ph type="sldNum" sz="quarter" idx="11"/>
          </p:nvPr>
        </p:nvSpPr>
        <p:spPr>
          <a:noFill/>
        </p:spPr>
        <p:txBody>
          <a:bodyPr/>
          <a:lstStyle/>
          <a:p>
            <a:r>
              <a:rPr lang="en-US"/>
              <a:t>Slide </a:t>
            </a:r>
            <a:fld id="{8F2F5D83-DFB4-4A59-B302-190A585E9614}" type="slidenum">
              <a:rPr lang="en-US" smtClean="0"/>
              <a:pPr/>
              <a:t>16</a:t>
            </a:fld>
            <a:endParaRPr lang="en-US"/>
          </a:p>
        </p:txBody>
      </p:sp>
      <p:grpSp>
        <p:nvGrpSpPr>
          <p:cNvPr id="3" name="Group 2"/>
          <p:cNvGrpSpPr/>
          <p:nvPr/>
        </p:nvGrpSpPr>
        <p:grpSpPr>
          <a:xfrm>
            <a:off x="2823409" y="2076062"/>
            <a:ext cx="3497183" cy="2928743"/>
            <a:chOff x="2903617" y="2057400"/>
            <a:chExt cx="3497183" cy="2928743"/>
          </a:xfrm>
        </p:grpSpPr>
        <p:cxnSp>
          <p:nvCxnSpPr>
            <p:cNvPr id="13318" name="AutoShape 59"/>
            <p:cNvCxnSpPr>
              <a:cxnSpLocks noChangeShapeType="1"/>
            </p:cNvCxnSpPr>
            <p:nvPr/>
          </p:nvCxnSpPr>
          <p:spPr bwMode="auto">
            <a:xfrm rot="10800000" flipV="1">
              <a:off x="4879055" y="2247706"/>
              <a:ext cx="503238" cy="3175"/>
            </a:xfrm>
            <a:prstGeom prst="straightConnector1">
              <a:avLst/>
            </a:prstGeom>
            <a:noFill/>
            <a:ln w="9525">
              <a:solidFill>
                <a:schemeClr val="tx1"/>
              </a:solidFill>
              <a:round/>
              <a:headEnd/>
              <a:tailEnd type="triangle" w="med" len="med"/>
            </a:ln>
          </p:spPr>
        </p:cxnSp>
        <p:sp>
          <p:nvSpPr>
            <p:cNvPr id="13319" name="Rectangle 4"/>
            <p:cNvSpPr>
              <a:spLocks noChangeArrowheads="1"/>
            </p:cNvSpPr>
            <p:nvPr/>
          </p:nvSpPr>
          <p:spPr bwMode="auto">
            <a:xfrm>
              <a:off x="3731293" y="2150868"/>
              <a:ext cx="1096962" cy="2835275"/>
            </a:xfrm>
            <a:prstGeom prst="rect">
              <a:avLst/>
            </a:prstGeom>
            <a:noFill/>
            <a:ln w="9525">
              <a:solidFill>
                <a:schemeClr val="tx1"/>
              </a:solidFill>
              <a:miter lim="800000"/>
              <a:headEnd/>
              <a:tailEnd/>
            </a:ln>
          </p:spPr>
          <p:txBody>
            <a:bodyPr wrap="none" lIns="92075" tIns="46038" rIns="92075" bIns="46038" anchor="ctr"/>
            <a:lstStyle/>
            <a:p>
              <a:endParaRPr lang="en-US"/>
            </a:p>
          </p:txBody>
        </p:sp>
        <p:sp>
          <p:nvSpPr>
            <p:cNvPr id="13320" name="Line 5"/>
            <p:cNvSpPr>
              <a:spLocks noChangeShapeType="1"/>
            </p:cNvSpPr>
            <p:nvPr/>
          </p:nvSpPr>
          <p:spPr bwMode="auto">
            <a:xfrm>
              <a:off x="3731293" y="24937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1" name="Line 6"/>
            <p:cNvSpPr>
              <a:spLocks noChangeShapeType="1"/>
            </p:cNvSpPr>
            <p:nvPr/>
          </p:nvSpPr>
          <p:spPr bwMode="auto">
            <a:xfrm>
              <a:off x="3731293" y="26604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2" name="Line 7"/>
            <p:cNvSpPr>
              <a:spLocks noChangeShapeType="1"/>
            </p:cNvSpPr>
            <p:nvPr/>
          </p:nvSpPr>
          <p:spPr bwMode="auto">
            <a:xfrm>
              <a:off x="3731293" y="232708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3" name="Line 8"/>
            <p:cNvSpPr>
              <a:spLocks noChangeShapeType="1"/>
            </p:cNvSpPr>
            <p:nvPr/>
          </p:nvSpPr>
          <p:spPr bwMode="auto">
            <a:xfrm>
              <a:off x="3731293" y="28271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4" name="Line 9"/>
            <p:cNvSpPr>
              <a:spLocks noChangeShapeType="1"/>
            </p:cNvSpPr>
            <p:nvPr/>
          </p:nvSpPr>
          <p:spPr bwMode="auto">
            <a:xfrm>
              <a:off x="3731293" y="29938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5" name="Line 10"/>
            <p:cNvSpPr>
              <a:spLocks noChangeShapeType="1"/>
            </p:cNvSpPr>
            <p:nvPr/>
          </p:nvSpPr>
          <p:spPr bwMode="auto">
            <a:xfrm>
              <a:off x="3731293" y="316051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6" name="Line 11"/>
            <p:cNvSpPr>
              <a:spLocks noChangeShapeType="1"/>
            </p:cNvSpPr>
            <p:nvPr/>
          </p:nvSpPr>
          <p:spPr bwMode="auto">
            <a:xfrm>
              <a:off x="3731293" y="332720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7" name="Line 12"/>
            <p:cNvSpPr>
              <a:spLocks noChangeShapeType="1"/>
            </p:cNvSpPr>
            <p:nvPr/>
          </p:nvSpPr>
          <p:spPr bwMode="auto">
            <a:xfrm>
              <a:off x="3731293" y="34938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8" name="Line 14"/>
            <p:cNvSpPr>
              <a:spLocks noChangeShapeType="1"/>
            </p:cNvSpPr>
            <p:nvPr/>
          </p:nvSpPr>
          <p:spPr bwMode="auto">
            <a:xfrm>
              <a:off x="3731293" y="3827268"/>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29" name="Line 15"/>
            <p:cNvSpPr>
              <a:spLocks noChangeShapeType="1"/>
            </p:cNvSpPr>
            <p:nvPr/>
          </p:nvSpPr>
          <p:spPr bwMode="auto">
            <a:xfrm>
              <a:off x="3731293" y="3993956"/>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0" name="Line 16"/>
            <p:cNvSpPr>
              <a:spLocks noChangeShapeType="1"/>
            </p:cNvSpPr>
            <p:nvPr/>
          </p:nvSpPr>
          <p:spPr bwMode="auto">
            <a:xfrm>
              <a:off x="3731293" y="416064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1" name="Line 17"/>
            <p:cNvSpPr>
              <a:spLocks noChangeShapeType="1"/>
            </p:cNvSpPr>
            <p:nvPr/>
          </p:nvSpPr>
          <p:spPr bwMode="auto">
            <a:xfrm>
              <a:off x="3731293" y="4327331"/>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2" name="Line 20"/>
            <p:cNvSpPr>
              <a:spLocks noChangeShapeType="1"/>
            </p:cNvSpPr>
            <p:nvPr/>
          </p:nvSpPr>
          <p:spPr bwMode="auto">
            <a:xfrm>
              <a:off x="3731293" y="4827393"/>
              <a:ext cx="1096962"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3" name="AutoShape 31"/>
            <p:cNvSpPr>
              <a:spLocks/>
            </p:cNvSpPr>
            <p:nvPr/>
          </p:nvSpPr>
          <p:spPr bwMode="auto">
            <a:xfrm flipH="1">
              <a:off x="3566193" y="2188968"/>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4" name="Text Box 36"/>
            <p:cNvSpPr txBox="1">
              <a:spLocks noChangeArrowheads="1"/>
            </p:cNvSpPr>
            <p:nvPr/>
          </p:nvSpPr>
          <p:spPr bwMode="auto">
            <a:xfrm>
              <a:off x="5328391" y="2057400"/>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+ 0*4</a:t>
              </a:r>
            </a:p>
          </p:txBody>
        </p:sp>
        <p:sp>
          <p:nvSpPr>
            <p:cNvPr id="13335" name="Line 14"/>
            <p:cNvSpPr>
              <a:spLocks noChangeShapeType="1"/>
            </p:cNvSpPr>
            <p:nvPr/>
          </p:nvSpPr>
          <p:spPr bwMode="auto">
            <a:xfrm>
              <a:off x="3736055" y="3660581"/>
              <a:ext cx="1096963" cy="0"/>
            </a:xfrm>
            <a:prstGeom prst="line">
              <a:avLst/>
            </a:prstGeom>
            <a:noFill/>
            <a:ln w="9525">
              <a:solidFill>
                <a:schemeClr val="tx1"/>
              </a:solidFill>
              <a:round/>
              <a:headEnd/>
              <a:tailEnd/>
            </a:ln>
          </p:spPr>
          <p:txBody>
            <a:bodyPr wrap="none" lIns="92075" tIns="46038" rIns="92075" bIns="46038" anchor="ctr"/>
            <a:lstStyle/>
            <a:p>
              <a:endParaRPr lang="en-US"/>
            </a:p>
          </p:txBody>
        </p:sp>
        <p:sp>
          <p:nvSpPr>
            <p:cNvPr id="13336" name="AutoShape 31"/>
            <p:cNvSpPr>
              <a:spLocks/>
            </p:cNvSpPr>
            <p:nvPr/>
          </p:nvSpPr>
          <p:spPr bwMode="auto">
            <a:xfrm flipH="1">
              <a:off x="3566193" y="285730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7" name="AutoShape 31"/>
            <p:cNvSpPr>
              <a:spLocks/>
            </p:cNvSpPr>
            <p:nvPr/>
          </p:nvSpPr>
          <p:spPr bwMode="auto">
            <a:xfrm flipH="1">
              <a:off x="3566193" y="3524056"/>
              <a:ext cx="92075" cy="593725"/>
            </a:xfrm>
            <a:prstGeom prst="rightBrace">
              <a:avLst>
                <a:gd name="adj1" fmla="val 53736"/>
                <a:gd name="adj2" fmla="val 50000"/>
              </a:avLst>
            </a:prstGeom>
            <a:noFill/>
            <a:ln w="9525">
              <a:solidFill>
                <a:schemeClr val="tx1"/>
              </a:solidFill>
              <a:round/>
              <a:headEnd/>
              <a:tailEnd/>
            </a:ln>
          </p:spPr>
          <p:txBody>
            <a:bodyPr wrap="none" lIns="92075" tIns="46038" rIns="92075" bIns="46038" anchor="ctr"/>
            <a:lstStyle/>
            <a:p>
              <a:endParaRPr lang="en-US"/>
            </a:p>
          </p:txBody>
        </p:sp>
        <p:sp>
          <p:nvSpPr>
            <p:cNvPr id="13338" name="Text Box 36"/>
            <p:cNvSpPr txBox="1">
              <a:spLocks noChangeArrowheads="1"/>
            </p:cNvSpPr>
            <p:nvPr/>
          </p:nvSpPr>
          <p:spPr bwMode="auto">
            <a:xfrm>
              <a:off x="2903617" y="230485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a[0]</a:t>
              </a:r>
            </a:p>
          </p:txBody>
        </p:sp>
        <p:sp>
          <p:nvSpPr>
            <p:cNvPr id="13339" name="Text Box 36"/>
            <p:cNvSpPr txBox="1">
              <a:spLocks noChangeArrowheads="1"/>
            </p:cNvSpPr>
            <p:nvPr/>
          </p:nvSpPr>
          <p:spPr bwMode="auto">
            <a:xfrm>
              <a:off x="2903617" y="2971606"/>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a[1]</a:t>
              </a:r>
            </a:p>
          </p:txBody>
        </p:sp>
        <p:sp>
          <p:nvSpPr>
            <p:cNvPr id="13340" name="Text Box 36"/>
            <p:cNvSpPr txBox="1">
              <a:spLocks noChangeArrowheads="1"/>
            </p:cNvSpPr>
            <p:nvPr/>
          </p:nvSpPr>
          <p:spPr bwMode="auto">
            <a:xfrm>
              <a:off x="2903617" y="3629025"/>
              <a:ext cx="692497"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a[2]</a:t>
              </a:r>
            </a:p>
          </p:txBody>
        </p:sp>
        <p:cxnSp>
          <p:nvCxnSpPr>
            <p:cNvPr id="13341" name="AutoShape 59"/>
            <p:cNvCxnSpPr>
              <a:cxnSpLocks noChangeShapeType="1"/>
            </p:cNvCxnSpPr>
            <p:nvPr/>
          </p:nvCxnSpPr>
          <p:spPr bwMode="auto">
            <a:xfrm rot="10800000" flipV="1">
              <a:off x="4879055" y="2908106"/>
              <a:ext cx="503238" cy="3175"/>
            </a:xfrm>
            <a:prstGeom prst="straightConnector1">
              <a:avLst/>
            </a:prstGeom>
            <a:noFill/>
            <a:ln w="9525">
              <a:solidFill>
                <a:schemeClr val="tx1"/>
              </a:solidFill>
              <a:round/>
              <a:headEnd/>
              <a:tailEnd type="triangle" w="med" len="med"/>
            </a:ln>
          </p:spPr>
        </p:cxnSp>
        <p:sp>
          <p:nvSpPr>
            <p:cNvPr id="13342" name="Text Box 36"/>
            <p:cNvSpPr txBox="1">
              <a:spLocks noChangeArrowheads="1"/>
            </p:cNvSpPr>
            <p:nvPr/>
          </p:nvSpPr>
          <p:spPr bwMode="auto">
            <a:xfrm>
              <a:off x="5328391" y="2725543"/>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+ 1*4</a:t>
              </a:r>
            </a:p>
          </p:txBody>
        </p:sp>
        <p:cxnSp>
          <p:nvCxnSpPr>
            <p:cNvPr id="13343" name="AutoShape 59"/>
            <p:cNvCxnSpPr>
              <a:cxnSpLocks noChangeShapeType="1"/>
            </p:cNvCxnSpPr>
            <p:nvPr/>
          </p:nvCxnSpPr>
          <p:spPr bwMode="auto">
            <a:xfrm rot="10800000" flipV="1">
              <a:off x="4879055" y="3566918"/>
              <a:ext cx="503238" cy="4763"/>
            </a:xfrm>
            <a:prstGeom prst="straightConnector1">
              <a:avLst/>
            </a:prstGeom>
            <a:noFill/>
            <a:ln w="9525">
              <a:solidFill>
                <a:schemeClr val="tx1"/>
              </a:solidFill>
              <a:round/>
              <a:headEnd/>
              <a:tailEnd type="triangle" w="med" len="med"/>
            </a:ln>
          </p:spPr>
        </p:cxnSp>
        <p:sp>
          <p:nvSpPr>
            <p:cNvPr id="13344" name="Text Box 36"/>
            <p:cNvSpPr txBox="1">
              <a:spLocks noChangeArrowheads="1"/>
            </p:cNvSpPr>
            <p:nvPr/>
          </p:nvSpPr>
          <p:spPr bwMode="auto">
            <a:xfrm>
              <a:off x="5328391" y="3376612"/>
              <a:ext cx="1072409" cy="369974"/>
            </a:xfrm>
            <a:prstGeom prst="rect">
              <a:avLst/>
            </a:prstGeom>
            <a:noFill/>
            <a:ln w="9525">
              <a:noFill/>
              <a:miter lim="800000"/>
              <a:headEnd/>
              <a:tailEnd/>
            </a:ln>
          </p:spPr>
          <p:txBody>
            <a:bodyPr wrap="none" lIns="92075" tIns="46038" rIns="92075" bIns="46038">
              <a:spAutoFit/>
            </a:bodyPr>
            <a:lstStyle/>
            <a:p>
              <a:r>
                <a:rPr lang="en-US" sz="1800" dirty="0">
                  <a:latin typeface="Consolas" panose="020B0609020204030204" pitchFamily="49" charset="0"/>
                </a:rPr>
                <a:t>a + 2*4</a:t>
              </a:r>
            </a:p>
          </p:txBody>
        </p:sp>
        <p:sp>
          <p:nvSpPr>
            <p:cNvPr id="13345" name="TextBox 120"/>
            <p:cNvSpPr txBox="1">
              <a:spLocks noChangeArrowheads="1"/>
            </p:cNvSpPr>
            <p:nvPr/>
          </p:nvSpPr>
          <p:spPr bwMode="auto">
            <a:xfrm>
              <a:off x="4032918" y="4251598"/>
              <a:ext cx="493712" cy="461963"/>
            </a:xfrm>
            <a:prstGeom prst="rect">
              <a:avLst/>
            </a:prstGeom>
            <a:noFill/>
            <a:ln w="9525">
              <a:noFill/>
              <a:miter lim="800000"/>
              <a:headEnd/>
              <a:tailEnd/>
            </a:ln>
          </p:spPr>
          <p:txBody>
            <a:bodyPr wrap="none">
              <a:spAutoFit/>
            </a:bodyPr>
            <a:lstStyle/>
            <a:p>
              <a:r>
                <a:rPr lang="en-US" dirty="0"/>
                <a:t>…</a:t>
              </a:r>
            </a:p>
          </p:txBody>
        </p:sp>
      </p:grpSp>
      <p:sp>
        <p:nvSpPr>
          <p:cNvPr id="2" name="TextBox 1"/>
          <p:cNvSpPr txBox="1"/>
          <p:nvPr/>
        </p:nvSpPr>
        <p:spPr>
          <a:xfrm>
            <a:off x="1621513" y="5200262"/>
            <a:ext cx="5900974" cy="1015663"/>
          </a:xfrm>
          <a:prstGeom prst="rect">
            <a:avLst/>
          </a:prstGeom>
          <a:noFill/>
          <a:ln>
            <a:solidFill>
              <a:schemeClr val="tx1"/>
            </a:solidFill>
          </a:ln>
        </p:spPr>
        <p:txBody>
          <a:bodyPr wrap="none" rtlCol="0">
            <a:spAutoFit/>
          </a:bodyPr>
          <a:lstStyle/>
          <a:p>
            <a:pPr algn="l"/>
            <a:r>
              <a:rPr lang="en-US" sz="2000" dirty="0"/>
              <a:t>If the actual memory address of </a:t>
            </a:r>
            <a:r>
              <a:rPr lang="en-US" sz="2000" dirty="0">
                <a:latin typeface="Consolas" panose="020B0609020204030204" pitchFamily="49" charset="0"/>
              </a:rPr>
              <a:t>a</a:t>
            </a:r>
            <a:r>
              <a:rPr lang="en-US" sz="2000" dirty="0"/>
              <a:t> is 60, then the</a:t>
            </a:r>
          </a:p>
          <a:p>
            <a:pPr algn="l"/>
            <a:r>
              <a:rPr lang="en-US" sz="2000" dirty="0"/>
              <a:t>actual address of </a:t>
            </a:r>
            <a:r>
              <a:rPr lang="en-US" sz="2000" dirty="0">
                <a:latin typeface="Consolas" panose="020B0609020204030204" pitchFamily="49" charset="0"/>
              </a:rPr>
              <a:t>a[0]</a:t>
            </a:r>
            <a:r>
              <a:rPr lang="en-US" sz="2000" dirty="0"/>
              <a:t> is 60, the actual address of</a:t>
            </a:r>
          </a:p>
          <a:p>
            <a:pPr algn="l"/>
            <a:r>
              <a:rPr lang="en-US" sz="2000" dirty="0">
                <a:latin typeface="Consolas" panose="020B0609020204030204" pitchFamily="49" charset="0"/>
              </a:rPr>
              <a:t>a[1]</a:t>
            </a:r>
            <a:r>
              <a:rPr lang="en-US" sz="2000" dirty="0"/>
              <a:t> is 64, the actual address of </a:t>
            </a:r>
            <a:r>
              <a:rPr lang="en-US" sz="2000" dirty="0">
                <a:latin typeface="Consolas" panose="020B0609020204030204" pitchFamily="49" charset="0"/>
              </a:rPr>
              <a:t>a[2]</a:t>
            </a:r>
            <a:r>
              <a:rPr lang="en-US" sz="2000" dirty="0"/>
              <a:t> is 68, etc.</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p>
        </p:txBody>
      </p:sp>
      <p:sp>
        <p:nvSpPr>
          <p:cNvPr id="17411" name="Content Placeholder 2"/>
          <p:cNvSpPr>
            <a:spLocks noGrp="1"/>
          </p:cNvSpPr>
          <p:nvPr>
            <p:ph idx="1"/>
          </p:nvPr>
        </p:nvSpPr>
        <p:spPr/>
        <p:txBody>
          <a:bodyPr/>
          <a:lstStyle/>
          <a:p>
            <a:r>
              <a:rPr lang="en-US" dirty="0"/>
              <a:t>Miscellaneous Rule: Array parameters are always passed as variable (</a:t>
            </a:r>
            <a:r>
              <a:rPr lang="en-US" dirty="0">
                <a:latin typeface="Consolas" panose="020B0609020204030204" pitchFamily="49" charset="0"/>
              </a:rPr>
              <a:t>var</a:t>
            </a:r>
            <a:r>
              <a:rPr lang="en-US" dirty="0"/>
              <a:t>) parameters.</a:t>
            </a:r>
          </a:p>
          <a:p>
            <a:pPr lvl="1"/>
            <a:r>
              <a:rPr lang="en-US" dirty="0"/>
              <a:t>handled in the parser method </a:t>
            </a:r>
            <a:r>
              <a:rPr lang="en-US" dirty="0" err="1">
                <a:latin typeface="Consolas" panose="020B0609020204030204" pitchFamily="49" charset="0"/>
              </a:rPr>
              <a:t>parseParameterDecl</a:t>
            </a:r>
            <a:r>
              <a:rPr lang="en-US" dirty="0">
                <a:latin typeface="Consolas" panose="020B0609020204030204" pitchFamily="49" charset="0"/>
              </a:rPr>
              <a:t>()</a:t>
            </a:r>
            <a:endParaRPr lang="en-US" dirty="0"/>
          </a:p>
          <a:p>
            <a:pPr>
              <a:buSzPct val="110000"/>
            </a:pPr>
            <a:r>
              <a:rPr lang="en-US" dirty="0" err="1">
                <a:latin typeface="Consolas" panose="020B0609020204030204" pitchFamily="49" charset="0"/>
              </a:rPr>
              <a:t>ArrayTypeDecl</a:t>
            </a:r>
            <a:endParaRPr lang="en-US" dirty="0">
              <a:latin typeface="Consolas" panose="020B0609020204030204" pitchFamily="49" charset="0"/>
            </a:endParaRPr>
          </a:p>
          <a:p>
            <a:pPr lvl="1"/>
            <a:r>
              <a:rPr lang="en-US" dirty="0"/>
              <a:t>Type Rule: The constant value specifying the number of items in the array must have type </a:t>
            </a:r>
            <a:r>
              <a:rPr lang="en-US" dirty="0">
                <a:latin typeface="Consolas" panose="020B0609020204030204" pitchFamily="49" charset="0"/>
              </a:rPr>
              <a:t>Integer</a:t>
            </a:r>
            <a:r>
              <a:rPr lang="en-US" dirty="0"/>
              <a:t>, and the associated value must be a positive number.</a:t>
            </a:r>
          </a:p>
          <a:p>
            <a:pPr>
              <a:buSzPct val="110000"/>
            </a:pPr>
            <a:r>
              <a:rPr lang="en-US" dirty="0">
                <a:latin typeface="Consolas" panose="020B0609020204030204" pitchFamily="49" charset="0"/>
              </a:rPr>
              <a:t>Variable</a:t>
            </a:r>
            <a:r>
              <a:rPr lang="en-US" dirty="0"/>
              <a:t> (and therefore also for </a:t>
            </a:r>
            <a:r>
              <a:rPr lang="en-US" dirty="0" err="1">
                <a:latin typeface="Consolas" panose="020B0609020204030204" pitchFamily="49" charset="0"/>
              </a:rPr>
              <a:t>VariableExpr</a:t>
            </a:r>
            <a:r>
              <a:rPr lang="en-US" dirty="0"/>
              <a:t>)</a:t>
            </a:r>
          </a:p>
          <a:p>
            <a:pPr lvl="1"/>
            <a:r>
              <a:rPr lang="en-US" dirty="0"/>
              <a:t>Miscellaneous Rule: Index expressions are permitted only for variables with an array type or a string type.</a:t>
            </a:r>
          </a:p>
          <a:p>
            <a:pPr lvl="1"/>
            <a:r>
              <a:rPr lang="en-US" dirty="0"/>
              <a:t>Type Rule: Each index expression must have type </a:t>
            </a:r>
            <a:r>
              <a:rPr lang="en-US" dirty="0">
                <a:latin typeface="Consolas" panose="020B0609020204030204" pitchFamily="49" charset="0"/>
              </a:rPr>
              <a:t>Integer</a:t>
            </a:r>
            <a:r>
              <a:rPr lang="en-US" dirty="0"/>
              <a:t>.</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17</a:t>
            </a:fld>
            <a:endParaRPr lang="en-US"/>
          </a:p>
        </p:txBody>
      </p:sp>
    </p:spTree>
    <p:extLst>
      <p:ext uri="{BB962C8B-B14F-4D97-AF65-F5344CB8AC3E}">
        <p14:creationId xmlns:p14="http://schemas.microsoft.com/office/powerpoint/2010/main" val="40532597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p:cNvSpPr>
            <a:spLocks noGrp="1"/>
          </p:cNvSpPr>
          <p:nvPr>
            <p:ph type="title"/>
          </p:nvPr>
        </p:nvSpPr>
        <p:spPr/>
        <p:txBody>
          <a:bodyPr/>
          <a:lstStyle/>
          <a:p>
            <a:r>
              <a:rPr lang="en-US" dirty="0"/>
              <a:t>Constraint Rules for Arrays</a:t>
            </a:r>
            <a:br>
              <a:rPr lang="en-US" dirty="0"/>
            </a:br>
            <a:r>
              <a:rPr lang="en-US" sz="2400" dirty="0"/>
              <a:t>(continued)</a:t>
            </a:r>
            <a:endParaRPr lang="en-US" dirty="0"/>
          </a:p>
        </p:txBody>
      </p:sp>
      <p:sp>
        <p:nvSpPr>
          <p:cNvPr id="17411" name="Content Placeholder 2"/>
          <p:cNvSpPr>
            <a:spLocks noGrp="1"/>
          </p:cNvSpPr>
          <p:nvPr>
            <p:ph idx="1"/>
          </p:nvPr>
        </p:nvSpPr>
        <p:spPr/>
        <p:txBody>
          <a:bodyPr/>
          <a:lstStyle/>
          <a:p>
            <a:pPr>
              <a:buSzPct val="110000"/>
            </a:pPr>
            <a:r>
              <a:rPr lang="en-US" dirty="0" err="1">
                <a:latin typeface="Consolas" panose="020B0609020204030204" pitchFamily="49" charset="0"/>
              </a:rPr>
              <a:t>SingleVarDecl</a:t>
            </a:r>
            <a:endParaRPr lang="en-US" dirty="0"/>
          </a:p>
          <a:p>
            <a:pPr lvl="1"/>
            <a:r>
              <a:rPr lang="en-US" dirty="0"/>
              <a:t>Miscellaneous Rule: An initializer for a variable of an array type must be a composite initializer, and the number of components in the composite initializer must equal the number of elements in the array type.</a:t>
            </a:r>
          </a:p>
          <a:p>
            <a:pPr lvl="1"/>
            <a:r>
              <a:rPr lang="en-US" dirty="0"/>
              <a:t>Type Rule: For arrays of arrays or arrays of records, the values in a composite initializer must also be composite initializers.  For arrays of scalar types or arrays of string types, the values in a composite initializer must have the same type as the array element type.</a:t>
            </a:r>
          </a:p>
          <a:p>
            <a:endParaRPr lang="en-US" dirty="0"/>
          </a:p>
        </p:txBody>
      </p:sp>
      <p:sp>
        <p:nvSpPr>
          <p:cNvPr id="17412" name="Footer Placeholder 3"/>
          <p:cNvSpPr>
            <a:spLocks noGrp="1"/>
          </p:cNvSpPr>
          <p:nvPr>
            <p:ph type="ftr" sz="quarter" idx="10"/>
          </p:nvPr>
        </p:nvSpPr>
        <p:spPr>
          <a:noFill/>
        </p:spPr>
        <p:txBody>
          <a:bodyPr/>
          <a:lstStyle/>
          <a:p>
            <a:r>
              <a:rPr lang="en-US"/>
              <a:t>©SoftMoore Consulting</a:t>
            </a:r>
          </a:p>
        </p:txBody>
      </p:sp>
      <p:sp>
        <p:nvSpPr>
          <p:cNvPr id="17413" name="Slide Number Placeholder 4"/>
          <p:cNvSpPr>
            <a:spLocks noGrp="1"/>
          </p:cNvSpPr>
          <p:nvPr>
            <p:ph type="sldNum" sz="quarter" idx="11"/>
          </p:nvPr>
        </p:nvSpPr>
        <p:spPr>
          <a:noFill/>
        </p:spPr>
        <p:txBody>
          <a:bodyPr/>
          <a:lstStyle/>
          <a:p>
            <a:r>
              <a:rPr lang="en-US"/>
              <a:t>Slide </a:t>
            </a:r>
            <a:fld id="{2CE4CF62-76A5-4B00-9BB0-C60722189635}" type="slidenum">
              <a:rPr lang="en-US" smtClean="0"/>
              <a:pPr/>
              <a:t>18</a:t>
            </a:fld>
            <a:endParaRPr lang="en-US"/>
          </a:p>
        </p:txBody>
      </p:sp>
    </p:spTree>
    <p:extLst>
      <p:ext uri="{BB962C8B-B14F-4D97-AF65-F5344CB8AC3E}">
        <p14:creationId xmlns:p14="http://schemas.microsoft.com/office/powerpoint/2010/main" val="33446991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endParaRPr lang="en-US" dirty="0">
              <a:latin typeface="Consolas" pitchFamily="49" charset="0"/>
              <a:cs typeface="Consolas" pitchFamily="49" charset="0"/>
            </a:endParaRPr>
          </a:p>
        </p:txBody>
      </p:sp>
      <p:sp>
        <p:nvSpPr>
          <p:cNvPr id="3" name="Content Placeholder 2"/>
          <p:cNvSpPr>
            <a:spLocks noGrp="1"/>
          </p:cNvSpPr>
          <p:nvPr>
            <p:ph idx="1"/>
          </p:nvPr>
        </p:nvSpPr>
        <p:spPr/>
        <p:txBody>
          <a:bodyPr/>
          <a:lstStyle/>
          <a:p>
            <a:r>
              <a:rPr lang="en-US" dirty="0"/>
              <a:t>Composite initializers can be nested.</a:t>
            </a:r>
          </a:p>
          <a:p>
            <a:r>
              <a:rPr lang="en-US" dirty="0"/>
              <a:t>Nested initializers have a tree-like structure, and we need to “walk” down the tree to get to the constant values that are either scalar types or string types.</a:t>
            </a:r>
          </a:p>
          <a:p>
            <a:r>
              <a:rPr lang="en-US" dirty="0"/>
              <a:t>We use a recursive method named </a:t>
            </a:r>
            <a:r>
              <a:rPr lang="en-US" dirty="0" err="1">
                <a:latin typeface="Consolas" panose="020B0609020204030204" pitchFamily="49" charset="0"/>
              </a:rPr>
              <a:t>checkInitializer</a:t>
            </a:r>
            <a:r>
              <a:rPr lang="en-US" dirty="0">
                <a:latin typeface="Consolas" panose="020B0609020204030204" pitchFamily="49" charset="0"/>
              </a:rPr>
              <a:t>()</a:t>
            </a:r>
            <a:r>
              <a:rPr lang="en-US" dirty="0"/>
              <a:t> for this purpose.</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19</a:t>
            </a:fld>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a:t>Arrays in CPRL</a:t>
            </a:r>
          </a:p>
        </p:txBody>
      </p:sp>
      <p:sp>
        <p:nvSpPr>
          <p:cNvPr id="4099" name="Content Placeholder 2"/>
          <p:cNvSpPr>
            <a:spLocks noGrp="1"/>
          </p:cNvSpPr>
          <p:nvPr>
            <p:ph idx="1"/>
          </p:nvPr>
        </p:nvSpPr>
        <p:spPr/>
        <p:txBody>
          <a:bodyPr/>
          <a:lstStyle/>
          <a:p>
            <a:r>
              <a:rPr lang="en-US" dirty="0"/>
              <a:t>CPRL supports one-dimensional array types.</a:t>
            </a:r>
          </a:p>
          <a:p>
            <a:pPr lvl="1"/>
            <a:r>
              <a:rPr lang="en-US" dirty="0"/>
              <a:t>Indices are integer values.</a:t>
            </a:r>
          </a:p>
          <a:p>
            <a:pPr lvl="1"/>
            <a:r>
              <a:rPr lang="en-US" dirty="0"/>
              <a:t>Index of the first element in the array is 0.</a:t>
            </a:r>
          </a:p>
          <a:p>
            <a:pPr lvl="1"/>
            <a:r>
              <a:rPr lang="en-US" dirty="0"/>
              <a:t>Arrays of arrays can be declared.</a:t>
            </a:r>
          </a:p>
          <a:p>
            <a:pPr lvl="1"/>
            <a:r>
              <a:rPr lang="en-US" dirty="0"/>
              <a:t>Array variables can be initialized using composite initializers.</a:t>
            </a:r>
          </a:p>
          <a:p>
            <a:pPr marL="914400" lvl="2" indent="0">
              <a:buNone/>
            </a:pPr>
            <a:r>
              <a:rPr lang="en-US" dirty="0"/>
              <a:t>(Enclose constant values in braces.)</a:t>
            </a:r>
          </a:p>
          <a:p>
            <a:r>
              <a:rPr lang="en-US" dirty="0"/>
              <a:t>Two ways to create array variables.</a:t>
            </a:r>
          </a:p>
          <a:p>
            <a:pPr lvl="1"/>
            <a:r>
              <a:rPr lang="en-US" dirty="0"/>
              <a:t>Declare an array type and then declare one or more variables of that type.</a:t>
            </a:r>
          </a:p>
          <a:p>
            <a:pPr marL="914400" lvl="2" indent="0">
              <a:buNone/>
            </a:pPr>
            <a:r>
              <a:rPr lang="en-US" sz="1800" dirty="0">
                <a:latin typeface="Consolas" panose="020B0609020204030204" pitchFamily="49" charset="0"/>
                <a:cs typeface="Consolas" pitchFamily="49" charset="0"/>
              </a:rPr>
              <a:t>type T = array[5] of Integer;</a:t>
            </a:r>
          </a:p>
          <a:p>
            <a:pPr marL="914400" lvl="2" indent="0">
              <a:spcBef>
                <a:spcPts val="200"/>
              </a:spcBef>
              <a:buNone/>
            </a:pPr>
            <a:r>
              <a:rPr lang="en-US" dirty="0">
                <a:latin typeface="Consolas" panose="020B0609020204030204" pitchFamily="49" charset="0"/>
              </a:rPr>
              <a:t>var a : T := { 1, 2, 3, 4, 5 };</a:t>
            </a:r>
          </a:p>
          <a:p>
            <a:pPr lvl="1"/>
            <a:r>
              <a:rPr lang="en-US" dirty="0"/>
              <a:t>Declare an array variable using an array type constructor.</a:t>
            </a:r>
          </a:p>
          <a:p>
            <a:pPr marL="914400" lvl="2" indent="0">
              <a:buNone/>
            </a:pPr>
            <a:r>
              <a:rPr lang="en-US" dirty="0">
                <a:latin typeface="Consolas" panose="020B0609020204030204" pitchFamily="49" charset="0"/>
              </a:rPr>
              <a:t>var a : array[5] of Integer := { 1, 2, 3, 4, 5 };</a:t>
            </a:r>
          </a:p>
        </p:txBody>
      </p:sp>
      <p:sp>
        <p:nvSpPr>
          <p:cNvPr id="4100" name="Footer Placeholder 3"/>
          <p:cNvSpPr>
            <a:spLocks noGrp="1"/>
          </p:cNvSpPr>
          <p:nvPr>
            <p:ph type="ftr" sz="quarter" idx="10"/>
          </p:nvPr>
        </p:nvSpPr>
        <p:spPr>
          <a:noFill/>
        </p:spPr>
        <p:txBody>
          <a:bodyPr/>
          <a:lstStyle/>
          <a:p>
            <a:r>
              <a:rPr lang="en-US"/>
              <a:t>©SoftMoore Consulting</a:t>
            </a:r>
          </a:p>
        </p:txBody>
      </p:sp>
      <p:sp>
        <p:nvSpPr>
          <p:cNvPr id="4101" name="Slide Number Placeholder 4"/>
          <p:cNvSpPr>
            <a:spLocks noGrp="1"/>
          </p:cNvSpPr>
          <p:nvPr>
            <p:ph type="sldNum" sz="quarter" idx="11"/>
          </p:nvPr>
        </p:nvSpPr>
        <p:spPr>
          <a:noFill/>
        </p:spPr>
        <p:txBody>
          <a:bodyPr/>
          <a:lstStyle/>
          <a:p>
            <a:r>
              <a:rPr lang="en-US"/>
              <a:t>Slide </a:t>
            </a:r>
            <a:fld id="{1516574E-B683-4C8F-B161-144BCACCF6BA}" type="slidenum">
              <a:rPr lang="en-US" smtClean="0"/>
              <a:pPr/>
              <a:t>2</a:t>
            </a:fld>
            <a:endParaRPr lang="en-US"/>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a:xfrm>
            <a:off x="304800" y="1363663"/>
            <a:ext cx="8778240" cy="4935537"/>
          </a:xfrm>
        </p:spPr>
        <p:txBody>
          <a:bodyPr/>
          <a:lstStyle/>
          <a:p>
            <a:pPr marL="0" indent="0">
              <a:spcBef>
                <a:spcPts val="100"/>
              </a:spcBef>
              <a:buNone/>
            </a:pPr>
            <a:r>
              <a:rPr lang="en-US" sz="1800" dirty="0">
                <a:latin typeface="Consolas" panose="020B0609020204030204" pitchFamily="49" charset="0"/>
              </a:rPr>
              <a:t>private void </a:t>
            </a:r>
            <a:r>
              <a:rPr lang="en-US" sz="1800" dirty="0" err="1">
                <a:latin typeface="Consolas" panose="020B0609020204030204" pitchFamily="49" charset="0"/>
              </a:rPr>
              <a:t>checkInitializer</a:t>
            </a:r>
            <a:r>
              <a:rPr lang="en-US" sz="1800" dirty="0">
                <a:latin typeface="Consolas" panose="020B0609020204030204" pitchFamily="49" charset="0"/>
              </a:rPr>
              <a:t>(Type </a:t>
            </a:r>
            <a:r>
              <a:rPr lang="en-US" sz="1800" dirty="0" err="1">
                <a:latin typeface="Consolas" panose="020B0609020204030204" pitchFamily="49" charset="0"/>
              </a:rPr>
              <a:t>type</a:t>
            </a:r>
            <a:r>
              <a:rPr lang="en-US" sz="1800" dirty="0">
                <a:latin typeface="Consolas" panose="020B0609020204030204" pitchFamily="49" charset="0"/>
              </a:rPr>
              <a:t>, Initializer initializer)</a:t>
            </a:r>
          </a:p>
          <a:p>
            <a:pPr marL="0" indent="0">
              <a:spcBef>
                <a:spcPts val="100"/>
              </a:spcBef>
              <a:buNone/>
            </a:pPr>
            <a:r>
              <a:rPr lang="en-US" sz="1800" dirty="0">
                <a:latin typeface="Consolas" panose="020B0609020204030204" pitchFamily="49" charset="0"/>
              </a:rPr>
              <a:t>    throws </a:t>
            </a:r>
            <a:r>
              <a:rPr lang="en-US" sz="1800" dirty="0" err="1">
                <a:latin typeface="Consolas" panose="020B0609020204030204" pitchFamily="49" charset="0"/>
              </a:rPr>
              <a:t>ConstraintException</a:t>
            </a: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if (</a:t>
            </a:r>
            <a:r>
              <a:rPr lang="en-US" sz="1800" dirty="0" err="1">
                <a:latin typeface="Consolas" panose="020B0609020204030204" pitchFamily="49" charset="0"/>
              </a:rPr>
              <a:t>type.isScalar</a:t>
            </a:r>
            <a:r>
              <a:rPr lang="en-US" sz="1800" dirty="0">
                <a:latin typeface="Consolas" panose="020B0609020204030204" pitchFamily="49" charset="0"/>
              </a:rPr>
              <a:t>() ||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StringType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check that the initializer is a</a:t>
            </a:r>
          </a:p>
          <a:p>
            <a:pPr marL="0" indent="0">
              <a:spcBef>
                <a:spcPts val="100"/>
              </a:spcBef>
              <a:buNone/>
            </a:pPr>
            <a:r>
              <a:rPr lang="en-US" sz="1800" dirty="0">
                <a:latin typeface="Consolas" panose="020B0609020204030204" pitchFamily="49" charset="0"/>
              </a:rPr>
              <a:t>             // </a:t>
            </a:r>
            <a:r>
              <a:rPr lang="en-US" sz="1800" dirty="0" err="1">
                <a:latin typeface="Consolas" panose="020B0609020204030204" pitchFamily="49" charset="0"/>
              </a:rPr>
              <a:t>ConstValue</a:t>
            </a:r>
            <a:r>
              <a:rPr lang="en-US" sz="1800" dirty="0">
                <a:latin typeface="Consolas" panose="020B0609020204030204" pitchFamily="49" charset="0"/>
              </a:rPr>
              <a:t> of the appropriate type</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else if (type </a:t>
            </a:r>
            <a:r>
              <a:rPr lang="en-US" sz="1800" dirty="0" err="1">
                <a:latin typeface="Consolas" panose="020B0609020204030204" pitchFamily="49" charset="0"/>
              </a:rPr>
              <a:t>instanceof</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 </a:t>
            </a:r>
            <a:r>
              <a:rPr lang="en-US" sz="1800" dirty="0" err="1">
                <a:latin typeface="Consolas" panose="020B0609020204030204" pitchFamily="49" charset="0"/>
              </a:rPr>
              <a:t>arrayType</a:t>
            </a:r>
            <a:r>
              <a:rPr lang="en-US" sz="1800" dirty="0">
                <a:latin typeface="Consolas" panose="020B0609020204030204" pitchFamily="49" charset="0"/>
              </a:rPr>
              <a:t>)</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  // check that the initializer is a composite</a:t>
            </a:r>
          </a:p>
          <a:p>
            <a:pPr marL="0" indent="0">
              <a:spcBef>
                <a:spcPts val="100"/>
              </a:spcBef>
              <a:buNone/>
            </a:pPr>
            <a:r>
              <a:rPr lang="en-US" sz="1800" dirty="0">
                <a:latin typeface="Consolas" panose="020B0609020204030204" pitchFamily="49" charset="0"/>
              </a:rPr>
              <a:t>             // initializer with correct number of values</a:t>
            </a:r>
          </a:p>
          <a:p>
            <a:pPr marL="0" indent="0">
              <a:spcBef>
                <a:spcPts val="100"/>
              </a:spcBef>
              <a:buNone/>
            </a:pPr>
            <a:endParaRPr lang="en-US" sz="1800" dirty="0">
              <a:latin typeface="Consolas" panose="020B0609020204030204" pitchFamily="49" charset="0"/>
            </a:endParaRPr>
          </a:p>
          <a:p>
            <a:pPr marL="0" indent="0">
              <a:spcBef>
                <a:spcPts val="100"/>
              </a:spcBef>
              <a:buNone/>
            </a:pPr>
            <a:r>
              <a:rPr lang="en-US" sz="1800" dirty="0">
                <a:latin typeface="Consolas" panose="020B0609020204030204" pitchFamily="49" charset="0"/>
              </a:rPr>
              <a:t>        // for each initializer i in the composite initializer</a:t>
            </a:r>
          </a:p>
          <a:p>
            <a:pPr marL="0" indent="0">
              <a:spcBef>
                <a:spcPts val="100"/>
              </a:spcBef>
              <a:buNone/>
            </a:pPr>
            <a:r>
              <a:rPr lang="en-US" sz="1800" dirty="0">
                <a:latin typeface="Consolas" panose="020B0609020204030204" pitchFamily="49" charset="0"/>
              </a:rPr>
              <a:t>        //     call </a:t>
            </a:r>
            <a:r>
              <a:rPr lang="en-US" sz="1800" dirty="0" err="1">
                <a:latin typeface="Consolas" panose="020B0609020204030204" pitchFamily="49" charset="0"/>
              </a:rPr>
              <a:t>checkInitializer</a:t>
            </a:r>
            <a:r>
              <a:rPr lang="en-US" sz="1800" dirty="0">
                <a:latin typeface="Consolas" panose="020B0609020204030204" pitchFamily="49" charset="0"/>
              </a:rPr>
              <a:t>(</a:t>
            </a:r>
            <a:r>
              <a:rPr lang="en-US" sz="1800" dirty="0" err="1">
                <a:latin typeface="Consolas" panose="020B0609020204030204" pitchFamily="49" charset="0"/>
              </a:rPr>
              <a:t>arrayType.elementType</a:t>
            </a:r>
            <a:r>
              <a:rPr lang="en-US" sz="1800" dirty="0">
                <a:latin typeface="Consolas" panose="020B0609020204030204" pitchFamily="49" charset="0"/>
              </a:rPr>
              <a:t>(), i)</a:t>
            </a:r>
          </a:p>
          <a:p>
            <a:pPr marL="0" indent="0">
              <a:spcBef>
                <a:spcPts val="100"/>
              </a:spcBef>
              <a:buNone/>
            </a:pPr>
            <a:r>
              <a:rPr lang="en-US" sz="1800" dirty="0">
                <a:latin typeface="Consolas" panose="020B0609020204030204" pitchFamily="49" charset="0"/>
              </a:rPr>
              <a:t>      }</a:t>
            </a:r>
          </a:p>
          <a:p>
            <a:pPr marL="0" indent="0">
              <a:spcBef>
                <a:spcPts val="100"/>
              </a:spcBef>
              <a:buNone/>
            </a:pPr>
            <a:r>
              <a:rPr lang="en-US" sz="1800" dirty="0">
                <a:latin typeface="Consolas" panose="020B0609020204030204" pitchFamily="49" charset="0"/>
              </a:rPr>
              <a:t>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20</a:t>
            </a:fld>
            <a:endParaRPr lang="en-US"/>
          </a:p>
        </p:txBody>
      </p:sp>
    </p:spTree>
    <p:extLst>
      <p:ext uri="{BB962C8B-B14F-4D97-AF65-F5344CB8AC3E}">
        <p14:creationId xmlns:p14="http://schemas.microsoft.com/office/powerpoint/2010/main" val="12513485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7240" y="138113"/>
            <a:ext cx="7589520" cy="1004887"/>
          </a:xfrm>
        </p:spPr>
        <p:txBody>
          <a:bodyPr/>
          <a:lstStyle/>
          <a:p>
            <a:r>
              <a:rPr lang="en-US" dirty="0"/>
              <a:t>Checking Constraints in Class </a:t>
            </a:r>
            <a:r>
              <a:rPr lang="en-US" dirty="0" err="1">
                <a:latin typeface="Consolas" pitchFamily="49" charset="0"/>
              </a:rPr>
              <a:t>SingleV</a:t>
            </a:r>
            <a:r>
              <a:rPr lang="en-US" dirty="0" err="1">
                <a:latin typeface="Consolas" pitchFamily="49" charset="0"/>
                <a:cs typeface="Consolas" pitchFamily="49" charset="0"/>
              </a:rPr>
              <a:t>arDecl</a:t>
            </a:r>
            <a:br>
              <a:rPr lang="en-US" dirty="0">
                <a:latin typeface="Consolas" pitchFamily="49" charset="0"/>
                <a:cs typeface="Consolas" pitchFamily="49" charset="0"/>
              </a:rPr>
            </a:br>
            <a:r>
              <a:rPr lang="en-US" sz="2400" dirty="0">
                <a:cs typeface="Consolas" pitchFamily="49" charset="0"/>
              </a:rPr>
              <a:t>(continued)</a:t>
            </a:r>
            <a:endParaRPr lang="en-US" dirty="0">
              <a:cs typeface="Consolas" pitchFamily="49" charset="0"/>
            </a:endParaRPr>
          </a:p>
        </p:txBody>
      </p:sp>
      <p:sp>
        <p:nvSpPr>
          <p:cNvPr id="3" name="Content Placeholder 2"/>
          <p:cNvSpPr>
            <a:spLocks noGrp="1"/>
          </p:cNvSpPr>
          <p:nvPr>
            <p:ph idx="1"/>
          </p:nvPr>
        </p:nvSpPr>
        <p:spPr/>
        <p:txBody>
          <a:bodyPr/>
          <a:lstStyle/>
          <a:p>
            <a:r>
              <a:rPr lang="en-US" dirty="0"/>
              <a:t>In class </a:t>
            </a:r>
            <a:r>
              <a:rPr lang="en-US" dirty="0" err="1">
                <a:latin typeface="Consolas" panose="020B0609020204030204" pitchFamily="49" charset="0"/>
              </a:rPr>
              <a:t>SingleVarDecl</a:t>
            </a:r>
            <a:r>
              <a:rPr lang="en-US" dirty="0"/>
              <a:t>, method </a:t>
            </a:r>
            <a:r>
              <a:rPr lang="en-US" dirty="0" err="1">
                <a:latin typeface="Consolas" panose="020B0609020204030204" pitchFamily="49" charset="0"/>
              </a:rPr>
              <a:t>checkConstraints</a:t>
            </a:r>
            <a:r>
              <a:rPr lang="en-US" dirty="0">
                <a:latin typeface="Consolas" panose="020B0609020204030204" pitchFamily="49" charset="0"/>
              </a:rPr>
              <a:t>()</a:t>
            </a:r>
            <a:r>
              <a:rPr lang="en-US" dirty="0"/>
              <a:t> simply calls </a:t>
            </a:r>
            <a:r>
              <a:rPr lang="en-US" dirty="0" err="1">
                <a:latin typeface="Consolas" panose="020B0609020204030204" pitchFamily="49" charset="0"/>
              </a:rPr>
              <a:t>checkInitialzer</a:t>
            </a:r>
            <a:r>
              <a:rPr lang="en-US" dirty="0">
                <a:latin typeface="Consolas" panose="020B0609020204030204" pitchFamily="49" charset="0"/>
              </a:rPr>
              <a:t>()</a:t>
            </a:r>
            <a:r>
              <a:rPr lang="en-US" dirty="0"/>
              <a:t> if the initializer is not empty.</a:t>
            </a:r>
          </a:p>
          <a:p>
            <a:pPr marL="457200" lvl="1" indent="0">
              <a:buNone/>
            </a:pPr>
            <a:r>
              <a:rPr lang="en-US" sz="1800" dirty="0">
                <a:latin typeface="Consolas" panose="020B0609020204030204" pitchFamily="49" charset="0"/>
              </a:rPr>
              <a:t>if (!</a:t>
            </a:r>
            <a:r>
              <a:rPr lang="en-US" sz="1800" dirty="0" err="1">
                <a:latin typeface="Consolas" panose="020B0609020204030204" pitchFamily="49" charset="0"/>
              </a:rPr>
              <a:t>initializer.isEmpty</a:t>
            </a:r>
            <a:r>
              <a:rPr lang="en-US" sz="1800" dirty="0">
                <a:latin typeface="Consolas" panose="020B0609020204030204" pitchFamily="49" charset="0"/>
              </a:rPr>
              <a:t>())</a:t>
            </a:r>
          </a:p>
          <a:p>
            <a:pPr marL="457200" lvl="1" indent="0">
              <a:spcBef>
                <a:spcPts val="200"/>
              </a:spcBef>
              <a:buNone/>
            </a:pPr>
            <a:r>
              <a:rPr lang="en-US" sz="1800" dirty="0">
                <a:latin typeface="Consolas" panose="020B0609020204030204" pitchFamily="49" charset="0"/>
              </a:rPr>
              <a:t>    </a:t>
            </a:r>
            <a:r>
              <a:rPr lang="en-US" sz="1800" dirty="0" err="1">
                <a:latin typeface="Consolas" panose="020B0609020204030204" pitchFamily="49" charset="0"/>
              </a:rPr>
              <a:t>checkInitializer</a:t>
            </a:r>
            <a:r>
              <a:rPr lang="en-US" sz="1800" dirty="0">
                <a:latin typeface="Consolas" panose="020B0609020204030204" pitchFamily="49" charset="0"/>
              </a:rPr>
              <a:t>(type(), initializer); </a:t>
            </a:r>
          </a:p>
          <a:p>
            <a:r>
              <a:rPr lang="en-US" dirty="0"/>
              <a:t>We will revisit this method in the next two chapters, especially in Chapter 16 since we can declare arrays of records, and records can also have composite initializers.</a:t>
            </a:r>
          </a:p>
          <a:p>
            <a:endParaRPr lang="en-US" dirty="0"/>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21</a:t>
            </a:fld>
            <a:endParaRPr lang="en-US"/>
          </a:p>
        </p:txBody>
      </p:sp>
    </p:spTree>
    <p:extLst>
      <p:ext uri="{BB962C8B-B14F-4D97-AF65-F5344CB8AC3E}">
        <p14:creationId xmlns:p14="http://schemas.microsoft.com/office/powerpoint/2010/main" val="128472473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err="1">
                <a:latin typeface="Consolas" pitchFamily="49" charset="0"/>
                <a:cs typeface="Consolas" pitchFamily="49" charset="0"/>
              </a:rPr>
              <a:t>checkConstraints</a:t>
            </a:r>
            <a:r>
              <a:rPr lang="en-US" dirty="0">
                <a:latin typeface="Consolas" pitchFamily="49" charset="0"/>
                <a:cs typeface="Consolas" pitchFamily="49" charset="0"/>
              </a:rPr>
              <a:t>()</a:t>
            </a:r>
            <a:br>
              <a:rPr lang="en-US" dirty="0"/>
            </a:br>
            <a:r>
              <a:rPr lang="en-US" dirty="0"/>
              <a:t>for Class </a:t>
            </a:r>
            <a:r>
              <a:rPr lang="en-US" dirty="0">
                <a:latin typeface="Consolas" pitchFamily="49" charset="0"/>
                <a:cs typeface="Consolas" pitchFamily="49" charset="0"/>
              </a:rPr>
              <a:t>Variable</a:t>
            </a:r>
          </a:p>
        </p:txBody>
      </p:sp>
      <p:sp>
        <p:nvSpPr>
          <p:cNvPr id="3" name="Content Placeholder 2"/>
          <p:cNvSpPr>
            <a:spLocks noGrp="1"/>
          </p:cNvSpPr>
          <p:nvPr>
            <p:ph idx="1"/>
          </p:nvPr>
        </p:nvSpPr>
        <p:spPr/>
        <p:txBody>
          <a:bodyPr/>
          <a:lstStyle/>
          <a:p>
            <a:r>
              <a:rPr lang="en-US" dirty="0"/>
              <a:t>Consider the following declarations.</a:t>
            </a:r>
          </a:p>
          <a:p>
            <a:pPr lvl="1">
              <a:buNone/>
            </a:pPr>
            <a:r>
              <a:rPr lang="en-US" sz="1800" dirty="0">
                <a:latin typeface="Consolas" pitchFamily="49" charset="0"/>
                <a:cs typeface="Consolas" pitchFamily="49" charset="0"/>
              </a:rPr>
              <a:t>type </a:t>
            </a:r>
            <a:r>
              <a:rPr lang="en-US" sz="1800">
                <a:latin typeface="Consolas" pitchFamily="49" charset="0"/>
                <a:cs typeface="Consolas" pitchFamily="49" charset="0"/>
              </a:rPr>
              <a:t>T = </a:t>
            </a:r>
            <a:r>
              <a:rPr lang="en-US" sz="1800" dirty="0">
                <a:latin typeface="Consolas" pitchFamily="49" charset="0"/>
                <a:cs typeface="Consolas" pitchFamily="49" charset="0"/>
              </a:rPr>
              <a:t>array[10] of Integer;</a:t>
            </a:r>
          </a:p>
          <a:p>
            <a:pPr lvl="1">
              <a:spcBef>
                <a:spcPts val="200"/>
              </a:spcBef>
              <a:buNone/>
            </a:pPr>
            <a:r>
              <a:rPr lang="en-US" sz="1800" dirty="0">
                <a:latin typeface="Consolas" pitchFamily="49" charset="0"/>
                <a:cs typeface="Consolas" pitchFamily="49" charset="0"/>
              </a:rPr>
              <a:t>var a : T;</a:t>
            </a:r>
          </a:p>
          <a:p>
            <a:r>
              <a:rPr lang="en-US" dirty="0"/>
              <a:t>Observation: </a:t>
            </a:r>
            <a:r>
              <a:rPr lang="en-US" dirty="0">
                <a:latin typeface="Consolas" pitchFamily="49" charset="0"/>
                <a:cs typeface="Consolas" pitchFamily="49" charset="0"/>
              </a:rPr>
              <a:t>a</a:t>
            </a:r>
            <a:r>
              <a:rPr lang="en-US" dirty="0"/>
              <a:t> has type </a:t>
            </a:r>
            <a:r>
              <a:rPr lang="en-US" dirty="0">
                <a:latin typeface="Consolas" pitchFamily="49" charset="0"/>
                <a:cs typeface="Consolas" pitchFamily="49" charset="0"/>
              </a:rPr>
              <a:t>T</a:t>
            </a:r>
            <a:r>
              <a:rPr lang="en-US" dirty="0"/>
              <a:t>, but </a:t>
            </a:r>
            <a:r>
              <a:rPr lang="en-US" dirty="0">
                <a:latin typeface="Consolas" pitchFamily="49" charset="0"/>
                <a:cs typeface="Consolas" pitchFamily="49" charset="0"/>
              </a:rPr>
              <a:t>a[i]</a:t>
            </a:r>
            <a:r>
              <a:rPr lang="en-US" dirty="0"/>
              <a:t> has type </a:t>
            </a:r>
            <a:r>
              <a:rPr lang="en-US" dirty="0">
                <a:latin typeface="Consolas" pitchFamily="49" charset="0"/>
                <a:cs typeface="Consolas" pitchFamily="49" charset="0"/>
              </a:rPr>
              <a:t>Integer</a:t>
            </a:r>
          </a:p>
          <a:p>
            <a:r>
              <a:rPr lang="en-US" dirty="0"/>
              <a:t>When processing an array type, for each selector expression </a:t>
            </a:r>
            <a:r>
              <a:rPr lang="en-US" dirty="0">
                <a:latin typeface="Consolas" panose="020B0609020204030204" pitchFamily="49" charset="0"/>
              </a:rPr>
              <a:t>checkConstraints()</a:t>
            </a:r>
            <a:r>
              <a:rPr lang="en-US" dirty="0"/>
              <a:t> must perform the following actions.</a:t>
            </a:r>
          </a:p>
          <a:p>
            <a:pPr lvl="1"/>
            <a:r>
              <a:rPr lang="en-US" dirty="0"/>
              <a:t>Set the type of the variable to the element type for the array.</a:t>
            </a:r>
          </a:p>
          <a:p>
            <a:pPr lvl="1"/>
            <a:r>
              <a:rPr lang="en-US" dirty="0"/>
              <a:t>Check that the selector expression is not a field expression.</a:t>
            </a:r>
          </a:p>
          <a:p>
            <a:pPr lvl="1"/>
            <a:r>
              <a:rPr lang="en-US" dirty="0"/>
              <a:t>Check that the type of the index expression is Integer.</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22</a:t>
            </a:fld>
            <a:endParaRPr lang="en-US"/>
          </a:p>
        </p:txBody>
      </p:sp>
    </p:spTree>
    <p:extLst>
      <p:ext uri="{BB962C8B-B14F-4D97-AF65-F5344CB8AC3E}">
        <p14:creationId xmlns:p14="http://schemas.microsoft.com/office/powerpoint/2010/main" val="27501449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endParaRPr lang="en-US" dirty="0">
              <a:cs typeface="Consolas" pitchFamily="49" charset="0"/>
            </a:endParaRPr>
          </a:p>
        </p:txBody>
      </p:sp>
      <p:sp>
        <p:nvSpPr>
          <p:cNvPr id="3" name="Content Placeholder 2"/>
          <p:cNvSpPr>
            <a:spLocks noGrp="1"/>
          </p:cNvSpPr>
          <p:nvPr>
            <p:ph idx="1"/>
          </p:nvPr>
        </p:nvSpPr>
        <p:spPr/>
        <p:txBody>
          <a:bodyPr/>
          <a:lstStyle/>
          <a:p>
            <a:r>
              <a:rPr lang="en-US" sz="2200" dirty="0"/>
              <a:t>First, as with non-array types, </a:t>
            </a:r>
            <a:r>
              <a:rPr lang="en-US" sz="2200" dirty="0">
                <a:latin typeface="Consolas" pitchFamily="49" charset="0"/>
                <a:cs typeface="Consolas" pitchFamily="49" charset="0"/>
              </a:rPr>
              <a:t>emit()</a:t>
            </a:r>
            <a:r>
              <a:rPr lang="en-US" sz="2200" dirty="0"/>
              <a:t> must generate code to leave the relative address of the variable on the stack (i.e., the address of the first byte of the array)</a:t>
            </a:r>
          </a:p>
          <a:p>
            <a:pPr lvl="1"/>
            <a:r>
              <a:rPr lang="en-US" sz="1900" dirty="0"/>
              <a:t>no change required to existing code</a:t>
            </a:r>
          </a:p>
          <a:p>
            <a:r>
              <a:rPr lang="en-US" sz="2200" dirty="0"/>
              <a:t>Then, for each selector (index) expression, </a:t>
            </a:r>
            <a:r>
              <a:rPr lang="en-US" sz="2200" dirty="0">
                <a:latin typeface="Consolas" pitchFamily="49" charset="0"/>
                <a:cs typeface="Consolas" pitchFamily="49" charset="0"/>
              </a:rPr>
              <a:t>emit()</a:t>
            </a:r>
            <a:r>
              <a:rPr lang="en-US" sz="2200" dirty="0"/>
              <a:t> must</a:t>
            </a:r>
            <a:endParaRPr lang="en-US" sz="2200" b="1" dirty="0"/>
          </a:p>
          <a:p>
            <a:pPr lvl="1"/>
            <a:r>
              <a:rPr lang="en-US" sz="1900" dirty="0"/>
              <a:t>generate code to compute the value of the index expression</a:t>
            </a:r>
          </a:p>
          <a:p>
            <a:pPr marL="914400" lvl="2" indent="0">
              <a:buNone/>
            </a:pPr>
            <a:r>
              <a:rPr lang="en-US" dirty="0" err="1">
                <a:latin typeface="Consolas" panose="020B0609020204030204" pitchFamily="49" charset="0"/>
              </a:rPr>
              <a:t>expr.emit</a:t>
            </a:r>
            <a:r>
              <a:rPr lang="en-US" dirty="0">
                <a:latin typeface="Consolas" panose="020B0609020204030204" pitchFamily="49" charset="0"/>
              </a:rPr>
              <a:t>();</a:t>
            </a:r>
          </a:p>
          <a:p>
            <a:pPr lvl="1"/>
            <a:r>
              <a:rPr lang="en-US" sz="1900" dirty="0"/>
              <a:t>generate code to multiply this value by the element type’s size</a:t>
            </a:r>
          </a:p>
          <a:p>
            <a:pPr marL="914400" lvl="2" indent="0">
              <a:buNone/>
            </a:pPr>
            <a:r>
              <a:rPr lang="en-US" dirty="0">
                <a:latin typeface="Consolas" panose="020B0609020204030204" pitchFamily="49" charset="0"/>
              </a:rPr>
              <a:t>emit("LDCINT " + </a:t>
            </a:r>
            <a:r>
              <a:rPr lang="en-US" dirty="0" err="1">
                <a:latin typeface="Consolas" panose="020B0609020204030204" pitchFamily="49" charset="0"/>
              </a:rPr>
              <a:t>arrayType.elementType</a:t>
            </a:r>
            <a:r>
              <a:rPr lang="en-US" dirty="0">
                <a:latin typeface="Consolas" panose="020B0609020204030204" pitchFamily="49" charset="0"/>
              </a:rPr>
              <a:t>().size());</a:t>
            </a:r>
          </a:p>
          <a:p>
            <a:pPr marL="914400" lvl="2" indent="0">
              <a:spcBef>
                <a:spcPts val="300"/>
              </a:spcBef>
              <a:buNone/>
            </a:pPr>
            <a:r>
              <a:rPr lang="en-US" dirty="0">
                <a:latin typeface="Consolas" panose="020B0609020204030204" pitchFamily="49" charset="0"/>
              </a:rPr>
              <a:t>emit("MUL");</a:t>
            </a:r>
          </a:p>
          <a:p>
            <a:pPr lvl="1"/>
            <a:r>
              <a:rPr lang="en-US" sz="1900" dirty="0"/>
              <a:t>generate code to add offset to the relative address of the variable</a:t>
            </a:r>
          </a:p>
          <a:p>
            <a:pPr marL="914400" lvl="2" indent="0">
              <a:buNone/>
            </a:pPr>
            <a:r>
              <a:rPr lang="en-US" dirty="0">
                <a:latin typeface="Consolas" panose="020B0609020204030204" pitchFamily="49" charset="0"/>
              </a:rPr>
              <a:t>emit("ADD");</a:t>
            </a:r>
          </a:p>
          <a:p>
            <a:pPr marL="800100" lvl="1"/>
            <a:r>
              <a:rPr lang="en-US" sz="1900" dirty="0"/>
              <a:t>change the variable type to the element type of the array</a:t>
            </a:r>
          </a:p>
          <a:p>
            <a:pPr marL="971550" lvl="2" indent="0">
              <a:buNone/>
            </a:pPr>
            <a:r>
              <a:rPr lang="en-US" dirty="0">
                <a:latin typeface="Consolas" panose="020B0609020204030204" pitchFamily="49" charset="0"/>
              </a:rPr>
              <a:t>type = </a:t>
            </a:r>
            <a:r>
              <a:rPr lang="en-US" dirty="0" err="1">
                <a:latin typeface="Consolas" panose="020B0609020204030204" pitchFamily="49" charset="0"/>
              </a:rPr>
              <a:t>arrayType.elementType</a:t>
            </a:r>
            <a:r>
              <a:rPr lang="en-US" dirty="0">
                <a:latin typeface="Consolas" panose="020B0609020204030204" pitchFamily="49" charset="0"/>
              </a:rPr>
              <a:t>();</a:t>
            </a:r>
          </a:p>
          <a:p>
            <a:pPr marL="800100" lvl="1"/>
            <a:endParaRPr lang="en-US" sz="1800" dirty="0">
              <a:latin typeface="Consolas" panose="020B0609020204030204" pitchFamily="49" charset="0"/>
            </a:endParaRP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23</a:t>
            </a:fld>
            <a:endParaRPr lang="en-US"/>
          </a:p>
        </p:txBody>
      </p:sp>
    </p:spTree>
    <p:extLst>
      <p:ext uri="{BB962C8B-B14F-4D97-AF65-F5344CB8AC3E}">
        <p14:creationId xmlns:p14="http://schemas.microsoft.com/office/powerpoint/2010/main" val="21747611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Method </a:t>
            </a:r>
            <a:r>
              <a:rPr lang="en-US" dirty="0">
                <a:latin typeface="Consolas" pitchFamily="49" charset="0"/>
                <a:cs typeface="Consolas" pitchFamily="49" charset="0"/>
              </a:rPr>
              <a:t>emit()</a:t>
            </a:r>
            <a:r>
              <a:rPr lang="en-US" dirty="0"/>
              <a:t> for Class </a:t>
            </a:r>
            <a:r>
              <a:rPr lang="en-US" dirty="0">
                <a:latin typeface="Consolas" pitchFamily="49" charset="0"/>
                <a:cs typeface="Consolas" pitchFamily="49" charset="0"/>
              </a:rPr>
              <a:t>Variable</a:t>
            </a:r>
            <a:br>
              <a:rPr lang="en-US" dirty="0">
                <a:latin typeface="Consolas" pitchFamily="49" charset="0"/>
                <a:cs typeface="Consolas" pitchFamily="49" charset="0"/>
              </a:rPr>
            </a:br>
            <a:r>
              <a:rPr lang="en-US" sz="2400" dirty="0">
                <a:cs typeface="Consolas" pitchFamily="49" charset="0"/>
              </a:rPr>
              <a:t>(continued)</a:t>
            </a:r>
          </a:p>
        </p:txBody>
      </p:sp>
      <p:sp>
        <p:nvSpPr>
          <p:cNvPr id="3" name="Content Placeholder 2"/>
          <p:cNvSpPr>
            <a:spLocks noGrp="1"/>
          </p:cNvSpPr>
          <p:nvPr>
            <p:ph idx="1"/>
          </p:nvPr>
        </p:nvSpPr>
        <p:spPr/>
        <p:txBody>
          <a:bodyPr/>
          <a:lstStyle/>
          <a:p>
            <a:r>
              <a:rPr lang="en-US" dirty="0"/>
              <a:t>As an optimization, don’t generate code for the second step above if the array’s element type has size 1 (e.g., if the element type is </a:t>
            </a:r>
            <a:r>
              <a:rPr lang="en-US" dirty="0">
                <a:latin typeface="Consolas" pitchFamily="49" charset="0"/>
                <a:cs typeface="Consolas" pitchFamily="49" charset="0"/>
              </a:rPr>
              <a:t>Boolean</a:t>
            </a:r>
            <a:r>
              <a:rPr lang="en-US" dirty="0"/>
              <a:t>).</a:t>
            </a:r>
          </a:p>
        </p:txBody>
      </p:sp>
      <p:sp>
        <p:nvSpPr>
          <p:cNvPr id="4" name="Footer Placeholder 3"/>
          <p:cNvSpPr>
            <a:spLocks noGrp="1"/>
          </p:cNvSpPr>
          <p:nvPr>
            <p:ph type="ftr" sz="quarter" idx="10"/>
          </p:nvPr>
        </p:nvSpPr>
        <p:spPr/>
        <p:txBody>
          <a:bodyPr/>
          <a:lstStyle/>
          <a:p>
            <a:r>
              <a:rPr lang="en-US"/>
              <a:t>©SoftMoore Consulting</a:t>
            </a:r>
          </a:p>
        </p:txBody>
      </p:sp>
      <p:sp>
        <p:nvSpPr>
          <p:cNvPr id="5" name="Slide Number Placeholder 4"/>
          <p:cNvSpPr>
            <a:spLocks noGrp="1"/>
          </p:cNvSpPr>
          <p:nvPr>
            <p:ph type="sldNum" sz="quarter" idx="11"/>
          </p:nvPr>
        </p:nvSpPr>
        <p:spPr/>
        <p:txBody>
          <a:bodyPr/>
          <a:lstStyle/>
          <a:p>
            <a:r>
              <a:rPr lang="en-US"/>
              <a:t>Slide </a:t>
            </a:r>
            <a:fld id="{3A451E74-E241-4D9B-B11E-E03372E7FBBC}" type="slidenum">
              <a:rPr lang="en-US" smtClean="0"/>
              <a:pPr/>
              <a:t>24</a:t>
            </a:fld>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AB6F43-994C-3861-AE46-ACF054EA22DB}"/>
              </a:ext>
            </a:extLst>
          </p:cNvPr>
          <p:cNvSpPr>
            <a:spLocks noGrp="1"/>
          </p:cNvSpPr>
          <p:nvPr>
            <p:ph type="title"/>
          </p:nvPr>
        </p:nvSpPr>
        <p:spPr/>
        <p:txBody>
          <a:bodyPr/>
          <a:lstStyle/>
          <a:p>
            <a:r>
              <a:rPr lang="en-US" dirty="0"/>
              <a:t>Arrays in CPRL</a:t>
            </a:r>
            <a:br>
              <a:rPr lang="en-US" dirty="0"/>
            </a:br>
            <a:r>
              <a:rPr lang="en-US" sz="2400" dirty="0"/>
              <a:t>(continued)</a:t>
            </a:r>
            <a:endParaRPr lang="en-US" dirty="0"/>
          </a:p>
        </p:txBody>
      </p:sp>
      <p:sp>
        <p:nvSpPr>
          <p:cNvPr id="3" name="Content Placeholder 2">
            <a:extLst>
              <a:ext uri="{FF2B5EF4-FFF2-40B4-BE49-F238E27FC236}">
                <a16:creationId xmlns:a16="http://schemas.microsoft.com/office/drawing/2014/main" id="{CA17EC04-A6AD-51ED-2F85-5E285A9BD96F}"/>
              </a:ext>
            </a:extLst>
          </p:cNvPr>
          <p:cNvSpPr>
            <a:spLocks noGrp="1"/>
          </p:cNvSpPr>
          <p:nvPr>
            <p:ph idx="1"/>
          </p:nvPr>
        </p:nvSpPr>
        <p:spPr/>
        <p:txBody>
          <a:bodyPr/>
          <a:lstStyle/>
          <a:p>
            <a:r>
              <a:rPr lang="en-US" dirty="0"/>
              <a:t>Composite initializers can be nested for multidimensional arrays.</a:t>
            </a:r>
          </a:p>
          <a:p>
            <a:pPr marL="457200" lvl="1" indent="0">
              <a:buNone/>
            </a:pPr>
            <a:r>
              <a:rPr lang="en-US" sz="1800" dirty="0">
                <a:latin typeface="Consolas" panose="020B0609020204030204" pitchFamily="49" charset="0"/>
              </a:rPr>
              <a:t>type Row    = array[3] of Integer;</a:t>
            </a:r>
          </a:p>
          <a:p>
            <a:pPr marL="457200" lvl="1" indent="0">
              <a:spcBef>
                <a:spcPts val="200"/>
              </a:spcBef>
              <a:buNone/>
            </a:pPr>
            <a:r>
              <a:rPr lang="en-US" sz="1800" dirty="0">
                <a:latin typeface="Consolas" panose="020B0609020204030204" pitchFamily="49" charset="0"/>
              </a:rPr>
              <a:t>type Matrix = array[3] of Row;   // a 3x3 matrix of integers</a:t>
            </a:r>
          </a:p>
          <a:p>
            <a:pPr marL="457200" lvl="1" indent="0">
              <a:spcBef>
                <a:spcPts val="200"/>
              </a:spcBef>
              <a:buNone/>
            </a:pPr>
            <a:r>
              <a:rPr lang="en-US" sz="1800" dirty="0">
                <a:latin typeface="Consolas" panose="020B0609020204030204" pitchFamily="49" charset="0"/>
              </a:rPr>
              <a:t>var m : Matrix := {</a:t>
            </a:r>
          </a:p>
          <a:p>
            <a:pPr marL="457200" lvl="1" indent="0">
              <a:spcBef>
                <a:spcPts val="200"/>
              </a:spcBef>
              <a:buNone/>
            </a:pPr>
            <a:r>
              <a:rPr lang="en-US" sz="1800" dirty="0">
                <a:latin typeface="Consolas" panose="020B0609020204030204" pitchFamily="49" charset="0"/>
              </a:rPr>
              <a:t>                    { 2, 0, 0 },</a:t>
            </a:r>
          </a:p>
          <a:p>
            <a:pPr marL="457200" lvl="1" indent="0">
              <a:spcBef>
                <a:spcPts val="200"/>
              </a:spcBef>
              <a:buNone/>
            </a:pPr>
            <a:r>
              <a:rPr lang="en-US" sz="1800" dirty="0">
                <a:latin typeface="Consolas" panose="020B0609020204030204" pitchFamily="49" charset="0"/>
              </a:rPr>
              <a:t>                    { 0, 1, 0 },</a:t>
            </a:r>
          </a:p>
          <a:p>
            <a:pPr marL="457200" lvl="1" indent="0">
              <a:spcBef>
                <a:spcPts val="200"/>
              </a:spcBef>
              <a:buNone/>
            </a:pPr>
            <a:r>
              <a:rPr lang="en-US" sz="1800" dirty="0">
                <a:latin typeface="Consolas" panose="020B0609020204030204" pitchFamily="49" charset="0"/>
              </a:rPr>
              <a:t>                    { 0, 0, 0 }</a:t>
            </a:r>
          </a:p>
          <a:p>
            <a:pPr marL="457200" lvl="1" indent="0">
              <a:spcBef>
                <a:spcPts val="200"/>
              </a:spcBef>
              <a:buNone/>
            </a:pPr>
            <a:r>
              <a:rPr lang="en-US" sz="1800" dirty="0">
                <a:latin typeface="Consolas" panose="020B0609020204030204" pitchFamily="49" charset="0"/>
              </a:rPr>
              <a:t>                  };</a:t>
            </a:r>
          </a:p>
          <a:p>
            <a:r>
              <a:rPr lang="en-US" dirty="0"/>
              <a:t>Array elements are accessed using bracket notation.</a:t>
            </a:r>
          </a:p>
          <a:p>
            <a:pPr marL="457200" lvl="1" indent="0">
              <a:buNone/>
            </a:pPr>
            <a:r>
              <a:rPr lang="en-US" sz="1800" dirty="0">
                <a:latin typeface="Consolas" panose="020B0609020204030204" pitchFamily="49" charset="0"/>
              </a:rPr>
              <a:t>a[0]     // integer at index 0 of a1 (the first integer)</a:t>
            </a:r>
          </a:p>
          <a:p>
            <a:pPr marL="457200" lvl="1" indent="0">
              <a:spcBef>
                <a:spcPts val="300"/>
              </a:spcBef>
              <a:buNone/>
            </a:pPr>
            <a:r>
              <a:rPr lang="en-US" sz="1800" dirty="0">
                <a:latin typeface="Consolas" panose="020B0609020204030204" pitchFamily="49" charset="0"/>
              </a:rPr>
              <a:t>m[0]     // first row of matrix m</a:t>
            </a:r>
          </a:p>
          <a:p>
            <a:pPr marL="457200" lvl="1" indent="0">
              <a:spcBef>
                <a:spcPts val="300"/>
              </a:spcBef>
              <a:buNone/>
            </a:pPr>
            <a:r>
              <a:rPr lang="en-US" sz="1800" dirty="0">
                <a:latin typeface="Consolas" panose="020B0609020204030204" pitchFamily="49" charset="0"/>
              </a:rPr>
              <a:t>m[0][1]  // integer in first row, second column of m</a:t>
            </a:r>
          </a:p>
          <a:p>
            <a:pPr marL="457200" lvl="1" indent="0">
              <a:spcBef>
                <a:spcPts val="300"/>
              </a:spcBef>
              <a:buNone/>
            </a:pPr>
            <a:r>
              <a:rPr lang="en-US" sz="1800" dirty="0">
                <a:latin typeface="Consolas" panose="020B0609020204030204" pitchFamily="49" charset="0"/>
              </a:rPr>
              <a:t>         // (has the value 0)</a:t>
            </a:r>
          </a:p>
          <a:p>
            <a:endParaRPr lang="en-US" dirty="0"/>
          </a:p>
        </p:txBody>
      </p:sp>
      <p:sp>
        <p:nvSpPr>
          <p:cNvPr id="4" name="Footer Placeholder 3">
            <a:extLst>
              <a:ext uri="{FF2B5EF4-FFF2-40B4-BE49-F238E27FC236}">
                <a16:creationId xmlns:a16="http://schemas.microsoft.com/office/drawing/2014/main" id="{F9AFA7E1-05D3-7FAE-D664-6F210905AE1C}"/>
              </a:ext>
            </a:extLst>
          </p:cNvPr>
          <p:cNvSpPr>
            <a:spLocks noGrp="1"/>
          </p:cNvSpPr>
          <p:nvPr>
            <p:ph type="ftr" sz="quarter" idx="10"/>
          </p:nvPr>
        </p:nvSpPr>
        <p:spPr/>
        <p:txBody>
          <a:bodyPr/>
          <a:lstStyle/>
          <a:p>
            <a:pPr>
              <a:defRPr/>
            </a:pPr>
            <a:r>
              <a:rPr lang="en-US"/>
              <a:t>©SoftMoore Consulting</a:t>
            </a:r>
          </a:p>
        </p:txBody>
      </p:sp>
      <p:sp>
        <p:nvSpPr>
          <p:cNvPr id="5" name="Slide Number Placeholder 4">
            <a:extLst>
              <a:ext uri="{FF2B5EF4-FFF2-40B4-BE49-F238E27FC236}">
                <a16:creationId xmlns:a16="http://schemas.microsoft.com/office/drawing/2014/main" id="{AD359803-585A-9F74-D679-444E05903793}"/>
              </a:ext>
            </a:extLst>
          </p:cNvPr>
          <p:cNvSpPr>
            <a:spLocks noGrp="1"/>
          </p:cNvSpPr>
          <p:nvPr>
            <p:ph type="sldNum" sz="quarter" idx="11"/>
          </p:nvPr>
        </p:nvSpPr>
        <p:spPr/>
        <p:txBody>
          <a:bodyPr/>
          <a:lstStyle/>
          <a:p>
            <a:pPr>
              <a:defRPr/>
            </a:pPr>
            <a:r>
              <a:rPr lang="en-US"/>
              <a:t>Slide </a:t>
            </a:r>
            <a:fld id="{3A451E74-E241-4D9B-B11E-E03372E7FBBC}" type="slidenum">
              <a:rPr lang="en-US" smtClean="0"/>
              <a:pPr>
                <a:defRPr/>
              </a:pPr>
              <a:t>3</a:t>
            </a:fld>
            <a:endParaRPr lang="en-US"/>
          </a:p>
        </p:txBody>
      </p:sp>
    </p:spTree>
    <p:extLst>
      <p:ext uri="{BB962C8B-B14F-4D97-AF65-F5344CB8AC3E}">
        <p14:creationId xmlns:p14="http://schemas.microsoft.com/office/powerpoint/2010/main" val="20233493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a:t>Type Equivalence for Arrays</a:t>
            </a:r>
            <a:br>
              <a:rPr lang="en-US" dirty="0"/>
            </a:br>
            <a:r>
              <a:rPr lang="en-US" sz="2400" dirty="0"/>
              <a:t>(Name Equivalence versus Structural Equivalence)</a:t>
            </a:r>
          </a:p>
        </p:txBody>
      </p:sp>
      <p:sp>
        <p:nvSpPr>
          <p:cNvPr id="6147" name="Content Placeholder 2"/>
          <p:cNvSpPr>
            <a:spLocks noGrp="1"/>
          </p:cNvSpPr>
          <p:nvPr>
            <p:ph idx="1"/>
          </p:nvPr>
        </p:nvSpPr>
        <p:spPr/>
        <p:txBody>
          <a:bodyPr/>
          <a:lstStyle/>
          <a:p>
            <a:r>
              <a:rPr lang="en-US" dirty="0"/>
              <a:t>CPRL uses a variant of name equivalence for array types.</a:t>
            </a:r>
          </a:p>
          <a:p>
            <a:r>
              <a:rPr lang="en-US" dirty="0"/>
              <a:t>Array objects in CPRL are considered to have the same type only if they are declared using the same type name or if they are declared with identical array type constructors.  Thus, two distinct array type declarations define different types even if they are structurally identical.</a:t>
            </a:r>
          </a:p>
          <a:p>
            <a:r>
              <a:rPr lang="en-US" dirty="0"/>
              <a:t>Two array objects with the same type are assignment compatible.  Two array objects with different types are not assignment compatible, even if they are structurally identical.</a:t>
            </a:r>
          </a:p>
          <a:p>
            <a:endParaRPr lang="en-US" dirty="0"/>
          </a:p>
        </p:txBody>
      </p:sp>
      <p:sp>
        <p:nvSpPr>
          <p:cNvPr id="6148" name="Footer Placeholder 3"/>
          <p:cNvSpPr>
            <a:spLocks noGrp="1"/>
          </p:cNvSpPr>
          <p:nvPr>
            <p:ph type="ftr" sz="quarter" idx="10"/>
          </p:nvPr>
        </p:nvSpPr>
        <p:spPr>
          <a:noFill/>
        </p:spPr>
        <p:txBody>
          <a:bodyPr/>
          <a:lstStyle/>
          <a:p>
            <a:r>
              <a:rPr lang="en-US"/>
              <a:t>©SoftMoore Consulting</a:t>
            </a:r>
          </a:p>
        </p:txBody>
      </p:sp>
      <p:sp>
        <p:nvSpPr>
          <p:cNvPr id="6149" name="Slide Number Placeholder 4"/>
          <p:cNvSpPr>
            <a:spLocks noGrp="1"/>
          </p:cNvSpPr>
          <p:nvPr>
            <p:ph type="sldNum" sz="quarter" idx="11"/>
          </p:nvPr>
        </p:nvSpPr>
        <p:spPr>
          <a:noFill/>
        </p:spPr>
        <p:txBody>
          <a:bodyPr/>
          <a:lstStyle/>
          <a:p>
            <a:r>
              <a:rPr lang="en-US"/>
              <a:t>Slide </a:t>
            </a:r>
            <a:fld id="{EC26056F-8448-4C6D-B319-9E4B6A991559}" type="slidenum">
              <a:rPr lang="en-US" smtClean="0"/>
              <a:pPr/>
              <a:t>4</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Examples: Array Assignment</a:t>
            </a:r>
          </a:p>
        </p:txBody>
      </p:sp>
      <p:sp>
        <p:nvSpPr>
          <p:cNvPr id="7171" name="Content Placeholder 2"/>
          <p:cNvSpPr>
            <a:spLocks noGrp="1"/>
          </p:cNvSpPr>
          <p:nvPr>
            <p:ph idx="1"/>
          </p:nvPr>
        </p:nvSpPr>
        <p:spPr>
          <a:xfrm>
            <a:off x="458788" y="1363663"/>
            <a:ext cx="8226425" cy="4935537"/>
          </a:xfrm>
        </p:spPr>
        <p:txBody>
          <a:bodyPr tIns="91440"/>
          <a:lstStyle/>
          <a:p>
            <a:pPr marL="0" lvl="1" indent="0">
              <a:spcBef>
                <a:spcPts val="0"/>
              </a:spcBef>
              <a:buNone/>
            </a:pPr>
            <a:r>
              <a:rPr lang="en-US" sz="1800" dirty="0">
                <a:latin typeface="Consolas" pitchFamily="49" charset="0"/>
                <a:cs typeface="Consolas" pitchFamily="49" charset="0"/>
              </a:rPr>
              <a:t>type T1 = array[5] of Integer;</a:t>
            </a:r>
          </a:p>
          <a:p>
            <a:pPr marL="0" lvl="1" indent="0">
              <a:spcBef>
                <a:spcPts val="0"/>
              </a:spcBef>
              <a:buNone/>
            </a:pPr>
            <a:r>
              <a:rPr lang="en-US" sz="1800" dirty="0">
                <a:latin typeface="Consolas" pitchFamily="49" charset="0"/>
                <a:cs typeface="Consolas" pitchFamily="49" charset="0"/>
              </a:rPr>
              <a:t>var a1 : T1 := { 0, 1, 2, 3, 4 };</a:t>
            </a:r>
          </a:p>
          <a:p>
            <a:pPr marL="0" lvl="1" indent="0">
              <a:spcBef>
                <a:spcPts val="0"/>
              </a:spcBef>
              <a:buNone/>
            </a:pPr>
            <a:r>
              <a:rPr lang="en-US" sz="1800" dirty="0">
                <a:latin typeface="Consolas" pitchFamily="49" charset="0"/>
                <a:cs typeface="Consolas" pitchFamily="49" charset="0"/>
              </a:rPr>
              <a:t>var a2 : T1;     // a1 and a2 have the same type</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var a3 : array[5] of Integer := { 5, 4, 3, 2, 1 };</a:t>
            </a:r>
          </a:p>
          <a:p>
            <a:pPr marL="0" lvl="1" indent="0">
              <a:spcBef>
                <a:spcPts val="0"/>
              </a:spcBef>
              <a:buNone/>
            </a:pPr>
            <a:r>
              <a:rPr lang="en-US" sz="1800" dirty="0">
                <a:latin typeface="Consolas" pitchFamily="49" charset="0"/>
                <a:cs typeface="Consolas" pitchFamily="49" charset="0"/>
              </a:rPr>
              <a:t>var a4 : array[5] of Integer;   // a3 and a4 have the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type T = array[5] of Integer;</a:t>
            </a:r>
          </a:p>
          <a:p>
            <a:pPr marL="0" lvl="1" indent="0">
              <a:spcBef>
                <a:spcPts val="0"/>
              </a:spcBef>
              <a:buNone/>
            </a:pPr>
            <a:r>
              <a:rPr lang="en-US" sz="1800" dirty="0">
                <a:latin typeface="Consolas" pitchFamily="49" charset="0"/>
                <a:cs typeface="Consolas" pitchFamily="49" charset="0"/>
              </a:rPr>
              <a:t>var a : T;</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a2 := a1;        // legal assignment (same types)</a:t>
            </a:r>
          </a:p>
          <a:p>
            <a:pPr marL="0" lvl="1" indent="0">
              <a:spcBef>
                <a:spcPts val="0"/>
              </a:spcBef>
              <a:buNone/>
            </a:pPr>
            <a:r>
              <a:rPr lang="en-US" sz="1800" dirty="0">
                <a:latin typeface="Consolas" pitchFamily="49" charset="0"/>
                <a:cs typeface="Consolas" pitchFamily="49" charset="0"/>
              </a:rPr>
              <a:t>a4 := a3;        // legal assignment (same types)</a:t>
            </a:r>
          </a:p>
          <a:p>
            <a:pPr marL="0" lvl="1" indent="0">
              <a:spcBef>
                <a:spcPts val="0"/>
              </a:spcBef>
              <a:buNone/>
            </a:pPr>
            <a:endParaRPr lang="en-US" sz="1800" dirty="0">
              <a:latin typeface="Consolas" pitchFamily="49" charset="0"/>
              <a:cs typeface="Consolas" pitchFamily="49" charset="0"/>
            </a:endParaRPr>
          </a:p>
          <a:p>
            <a:pPr marL="0" lvl="1" indent="0">
              <a:spcBef>
                <a:spcPts val="0"/>
              </a:spcBef>
              <a:buNone/>
            </a:pPr>
            <a:r>
              <a:rPr lang="en-US" sz="1800" dirty="0">
                <a:latin typeface="Consolas" pitchFamily="49" charset="0"/>
                <a:cs typeface="Consolas" pitchFamily="49" charset="0"/>
              </a:rPr>
              <a:t>a := a1;         // *** Illegal in CPRL (different types) ***</a:t>
            </a:r>
          </a:p>
          <a:p>
            <a:pPr marL="0" lvl="1" indent="0">
              <a:spcBef>
                <a:spcPts val="0"/>
              </a:spcBef>
              <a:buNone/>
            </a:pPr>
            <a:r>
              <a:rPr lang="en-US" sz="1800" dirty="0">
                <a:latin typeface="Consolas" pitchFamily="49" charset="0"/>
                <a:cs typeface="Consolas" pitchFamily="49" charset="0"/>
              </a:rPr>
              <a:t>a := a3;         // *** Illegal in CPRL (different types) ***</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5</a:t>
            </a:fld>
            <a:endParaRPr lang="en-US"/>
          </a:p>
        </p:txBody>
      </p:sp>
      <p:sp>
        <p:nvSpPr>
          <p:cNvPr id="2" name="TextBox 1">
            <a:extLst>
              <a:ext uri="{FF2B5EF4-FFF2-40B4-BE49-F238E27FC236}">
                <a16:creationId xmlns:a16="http://schemas.microsoft.com/office/drawing/2014/main" id="{86A5313F-2B4F-44E4-49BB-982DEF6D64D9}"/>
              </a:ext>
            </a:extLst>
          </p:cNvPr>
          <p:cNvSpPr txBox="1"/>
          <p:nvPr/>
        </p:nvSpPr>
        <p:spPr>
          <a:xfrm>
            <a:off x="1464419" y="5652869"/>
            <a:ext cx="6215163" cy="646331"/>
          </a:xfrm>
          <a:prstGeom prst="rect">
            <a:avLst/>
          </a:prstGeom>
          <a:noFill/>
          <a:ln>
            <a:solidFill>
              <a:schemeClr val="tx1"/>
            </a:solidFill>
          </a:ln>
        </p:spPr>
        <p:txBody>
          <a:bodyPr wrap="none" rtlCol="0">
            <a:spAutoFit/>
          </a:bodyPr>
          <a:lstStyle/>
          <a:p>
            <a:pPr algn="l"/>
            <a:r>
              <a:rPr lang="en-US" sz="1800" dirty="0"/>
              <a:t>The above assignments are illegal in CPRL even though</a:t>
            </a:r>
          </a:p>
          <a:p>
            <a:pPr algn="l"/>
            <a:r>
              <a:rPr lang="en-US" sz="1800" dirty="0">
                <a:latin typeface="Consolas" panose="020B0609020204030204" pitchFamily="49" charset="0"/>
              </a:rPr>
              <a:t>a</a:t>
            </a:r>
            <a:r>
              <a:rPr lang="en-US" sz="1800" dirty="0"/>
              <a:t>, </a:t>
            </a:r>
            <a:r>
              <a:rPr lang="en-US" sz="1800" dirty="0">
                <a:latin typeface="Consolas" panose="020B0609020204030204" pitchFamily="49" charset="0"/>
              </a:rPr>
              <a:t>a1</a:t>
            </a:r>
            <a:r>
              <a:rPr lang="en-US" sz="1800" dirty="0"/>
              <a:t>, and </a:t>
            </a:r>
            <a:r>
              <a:rPr lang="en-US" sz="1800" dirty="0">
                <a:latin typeface="Consolas" panose="020B0609020204030204" pitchFamily="49" charset="0"/>
              </a:rPr>
              <a:t>a3</a:t>
            </a:r>
            <a:r>
              <a:rPr lang="en-US" sz="1800" dirty="0"/>
              <a:t> have identical structure (array of </a:t>
            </a:r>
            <a:r>
              <a:rPr lang="en-US" sz="1800" dirty="0">
                <a:latin typeface="Consolas" panose="020B0609020204030204" pitchFamily="49" charset="0"/>
              </a:rPr>
              <a:t>5</a:t>
            </a:r>
            <a:r>
              <a:rPr lang="en-US" sz="1800" dirty="0"/>
              <a:t> integers).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p:cNvSpPr>
            <a:spLocks noGrp="1"/>
          </p:cNvSpPr>
          <p:nvPr>
            <p:ph type="title"/>
          </p:nvPr>
        </p:nvSpPr>
        <p:spPr/>
        <p:txBody>
          <a:bodyPr/>
          <a:lstStyle/>
          <a:p>
            <a:r>
              <a:rPr lang="en-US"/>
              <a:t>Reference Semantics versus</a:t>
            </a:r>
            <a:br>
              <a:rPr lang="en-US"/>
            </a:br>
            <a:r>
              <a:rPr lang="en-US"/>
              <a:t>Value Semantics</a:t>
            </a:r>
          </a:p>
        </p:txBody>
      </p:sp>
      <p:sp>
        <p:nvSpPr>
          <p:cNvPr id="5123" name="Content Placeholder 2"/>
          <p:cNvSpPr>
            <a:spLocks noGrp="1"/>
          </p:cNvSpPr>
          <p:nvPr>
            <p:ph idx="1"/>
          </p:nvPr>
        </p:nvSpPr>
        <p:spPr/>
        <p:txBody>
          <a:bodyPr/>
          <a:lstStyle/>
          <a:p>
            <a:r>
              <a:rPr lang="en-US" dirty="0"/>
              <a:t>CPRL uses value semantics for assignment of arrays.</a:t>
            </a:r>
          </a:p>
          <a:p>
            <a:pPr lvl="1">
              <a:spcBef>
                <a:spcPts val="300"/>
              </a:spcBef>
              <a:buNone/>
            </a:pPr>
            <a:r>
              <a:rPr lang="en-US" dirty="0"/>
              <a:t>(Java uses reference semantics.)</a:t>
            </a:r>
          </a:p>
          <a:p>
            <a:r>
              <a:rPr lang="en-US" dirty="0"/>
              <a:t>Example: </a:t>
            </a:r>
            <a:r>
              <a:rPr lang="en-US" dirty="0">
                <a:latin typeface="Consolas" pitchFamily="49" charset="0"/>
              </a:rPr>
              <a:t>a</a:t>
            </a:r>
            <a:r>
              <a:rPr lang="en-US" dirty="0">
                <a:latin typeface="Consolas" pitchFamily="49" charset="0"/>
                <a:cs typeface="Consolas" pitchFamily="49" charset="0"/>
              </a:rPr>
              <a:t>1 := a2</a:t>
            </a:r>
          </a:p>
        </p:txBody>
      </p:sp>
      <p:sp>
        <p:nvSpPr>
          <p:cNvPr id="5124" name="Footer Placeholder 3"/>
          <p:cNvSpPr>
            <a:spLocks noGrp="1"/>
          </p:cNvSpPr>
          <p:nvPr>
            <p:ph type="ftr" sz="quarter" idx="10"/>
          </p:nvPr>
        </p:nvSpPr>
        <p:spPr>
          <a:noFill/>
        </p:spPr>
        <p:txBody>
          <a:bodyPr/>
          <a:lstStyle/>
          <a:p>
            <a:r>
              <a:rPr lang="en-US"/>
              <a:t>©SoftMoore Consulting</a:t>
            </a:r>
          </a:p>
        </p:txBody>
      </p:sp>
      <p:sp>
        <p:nvSpPr>
          <p:cNvPr id="5125" name="Slide Number Placeholder 4"/>
          <p:cNvSpPr>
            <a:spLocks noGrp="1"/>
          </p:cNvSpPr>
          <p:nvPr>
            <p:ph type="sldNum" sz="quarter" idx="11"/>
          </p:nvPr>
        </p:nvSpPr>
        <p:spPr>
          <a:noFill/>
        </p:spPr>
        <p:txBody>
          <a:bodyPr/>
          <a:lstStyle/>
          <a:p>
            <a:r>
              <a:rPr lang="en-US"/>
              <a:t>Slide </a:t>
            </a:r>
            <a:fld id="{11E84E1B-B589-4DFF-9960-82F641200A60}" type="slidenum">
              <a:rPr lang="en-US" smtClean="0"/>
              <a:pPr/>
              <a:t>6</a:t>
            </a:fld>
            <a:endParaRPr lang="en-US"/>
          </a:p>
        </p:txBody>
      </p:sp>
      <p:grpSp>
        <p:nvGrpSpPr>
          <p:cNvPr id="2" name="Group 1"/>
          <p:cNvGrpSpPr/>
          <p:nvPr/>
        </p:nvGrpSpPr>
        <p:grpSpPr>
          <a:xfrm>
            <a:off x="1215823" y="2819400"/>
            <a:ext cx="5805811" cy="2565975"/>
            <a:chOff x="1215823" y="2819400"/>
            <a:chExt cx="5805811" cy="2565975"/>
          </a:xfrm>
        </p:grpSpPr>
        <p:grpSp>
          <p:nvGrpSpPr>
            <p:cNvPr id="5126" name="Group 53"/>
            <p:cNvGrpSpPr>
              <a:grpSpLocks/>
            </p:cNvGrpSpPr>
            <p:nvPr/>
          </p:nvGrpSpPr>
          <p:grpSpPr bwMode="auto">
            <a:xfrm>
              <a:off x="4546600" y="2819400"/>
              <a:ext cx="2330450" cy="1863725"/>
              <a:chOff x="4358640" y="3096899"/>
              <a:chExt cx="2331720" cy="1863304"/>
            </a:xfrm>
          </p:grpSpPr>
          <p:sp>
            <p:nvSpPr>
              <p:cNvPr id="5142" name="Rectangle 10"/>
              <p:cNvSpPr>
                <a:spLocks noChangeArrowheads="1"/>
              </p:cNvSpPr>
              <p:nvPr/>
            </p:nvSpPr>
            <p:spPr bwMode="auto">
              <a:xfrm>
                <a:off x="435864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43" name="Rectangle 13"/>
              <p:cNvSpPr>
                <a:spLocks noChangeArrowheads="1"/>
              </p:cNvSpPr>
              <p:nvPr/>
            </p:nvSpPr>
            <p:spPr bwMode="auto">
              <a:xfrm>
                <a:off x="5791200" y="3096899"/>
                <a:ext cx="365760" cy="365760"/>
              </a:xfrm>
              <a:prstGeom prst="rect">
                <a:avLst/>
              </a:prstGeom>
              <a:noFill/>
              <a:ln w="9525" algn="ctr">
                <a:no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44" name="Group 24"/>
              <p:cNvGrpSpPr>
                <a:grpSpLocks/>
              </p:cNvGrpSpPr>
              <p:nvPr/>
            </p:nvGrpSpPr>
            <p:grpSpPr bwMode="auto">
              <a:xfrm>
                <a:off x="4800600" y="3131403"/>
                <a:ext cx="457200" cy="1828800"/>
                <a:chOff x="2286000" y="3581400"/>
                <a:chExt cx="457200" cy="1828800"/>
              </a:xfrm>
            </p:grpSpPr>
            <p:sp>
              <p:nvSpPr>
                <p:cNvPr id="5153" name="Rectangle 2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54" name="Straight Connector 26"/>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55" name="Straight Connector 27"/>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56" name="Straight Connector 28"/>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7" name="Straight Connector 29"/>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8" name="Straight Connector 30"/>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9" name="Diamond 31"/>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nvGrpSpPr>
              <p:cNvPr id="5145" name="Group 32"/>
              <p:cNvGrpSpPr>
                <a:grpSpLocks/>
              </p:cNvGrpSpPr>
              <p:nvPr/>
            </p:nvGrpSpPr>
            <p:grpSpPr bwMode="auto">
              <a:xfrm>
                <a:off x="6233160" y="3131403"/>
                <a:ext cx="457200" cy="1828800"/>
                <a:chOff x="2286000" y="3581400"/>
                <a:chExt cx="457200" cy="1828800"/>
              </a:xfrm>
            </p:grpSpPr>
            <p:sp>
              <p:nvSpPr>
                <p:cNvPr id="5146" name="Rectangle 33"/>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47" name="Straight Connector 34"/>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48" name="Straight Connector 35"/>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49" name="Straight Connector 36"/>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50" name="Straight Connector 37"/>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51" name="Straight Connector 38"/>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52" name="Diamond 39"/>
                <p:cNvSpPr>
                  <a:spLocks noChangeArrowheads="1"/>
                </p:cNvSpPr>
                <p:nvPr/>
              </p:nvSpPr>
              <p:spPr bwMode="auto">
                <a:xfrm>
                  <a:off x="2286000" y="3635746"/>
                  <a:ext cx="182880" cy="182880"/>
                </a:xfrm>
                <a:prstGeom prst="diamond">
                  <a:avLst/>
                </a:prstGeom>
                <a:noFill/>
                <a:ln w="9525" algn="ctr">
                  <a:noFill/>
                  <a:round/>
                  <a:headEnd/>
                  <a:tailEnd/>
                </a:ln>
              </p:spPr>
              <p:txBody>
                <a:bodyPr wrap="none" lIns="92075" tIns="46038" rIns="92075" bIns="46038" anchor="ctr"/>
                <a:lstStyle/>
                <a:p>
                  <a:endParaRPr lang="en-US"/>
                </a:p>
              </p:txBody>
            </p:sp>
          </p:grpSp>
        </p:grpSp>
        <p:grpSp>
          <p:nvGrpSpPr>
            <p:cNvPr id="41" name="Group 40"/>
            <p:cNvGrpSpPr/>
            <p:nvPr/>
          </p:nvGrpSpPr>
          <p:grpSpPr>
            <a:xfrm>
              <a:off x="1646238" y="2819400"/>
              <a:ext cx="1447800" cy="1863725"/>
              <a:chOff x="1646238" y="2895600"/>
              <a:chExt cx="1447800" cy="1863725"/>
            </a:xfrm>
          </p:grpSpPr>
          <p:sp>
            <p:nvSpPr>
              <p:cNvPr id="5130" name="Rectangle 7"/>
              <p:cNvSpPr>
                <a:spLocks noChangeArrowheads="1"/>
              </p:cNvSpPr>
              <p:nvPr/>
            </p:nvSpPr>
            <p:spPr bwMode="auto">
              <a:xfrm>
                <a:off x="1646238" y="2895600"/>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a1</a:t>
                </a:r>
              </a:p>
            </p:txBody>
          </p:sp>
          <p:sp>
            <p:nvSpPr>
              <p:cNvPr id="5131" name="Rectangle 8"/>
              <p:cNvSpPr>
                <a:spLocks noChangeArrowheads="1"/>
              </p:cNvSpPr>
              <p:nvPr/>
            </p:nvSpPr>
            <p:spPr bwMode="auto">
              <a:xfrm>
                <a:off x="1646238" y="3478876"/>
                <a:ext cx="365760" cy="365843"/>
              </a:xfrm>
              <a:prstGeom prst="rect">
                <a:avLst/>
              </a:prstGeom>
              <a:noFill/>
              <a:ln w="9525" algn="ctr">
                <a:solidFill>
                  <a:schemeClr val="tx1"/>
                </a:solidFill>
                <a:round/>
                <a:headEnd/>
                <a:tailEnd/>
              </a:ln>
            </p:spPr>
            <p:txBody>
              <a:bodyPr wrap="none" lIns="92075" tIns="46038" rIns="92075" bIns="46038" anchor="ctr"/>
              <a:lstStyle/>
              <a:p>
                <a:r>
                  <a:rPr lang="en-US" sz="1600" dirty="0">
                    <a:latin typeface="Consolas" pitchFamily="49" charset="0"/>
                    <a:cs typeface="Consolas" pitchFamily="49" charset="0"/>
                  </a:rPr>
                  <a:t>a2</a:t>
                </a:r>
              </a:p>
            </p:txBody>
          </p:sp>
          <p:grpSp>
            <p:nvGrpSpPr>
              <p:cNvPr id="5132" name="Group 44"/>
              <p:cNvGrpSpPr>
                <a:grpSpLocks/>
              </p:cNvGrpSpPr>
              <p:nvPr/>
            </p:nvGrpSpPr>
            <p:grpSpPr bwMode="auto">
              <a:xfrm>
                <a:off x="2636838" y="2930112"/>
                <a:ext cx="457200" cy="1829213"/>
                <a:chOff x="2286000" y="3581400"/>
                <a:chExt cx="457200" cy="1828800"/>
              </a:xfrm>
            </p:grpSpPr>
            <p:sp>
              <p:nvSpPr>
                <p:cNvPr id="5135" name="Rectangle 5"/>
                <p:cNvSpPr>
                  <a:spLocks noChangeArrowheads="1"/>
                </p:cNvSpPr>
                <p:nvPr/>
              </p:nvSpPr>
              <p:spPr bwMode="auto">
                <a:xfrm>
                  <a:off x="2286000" y="3581400"/>
                  <a:ext cx="457200" cy="1828800"/>
                </a:xfrm>
                <a:prstGeom prst="rect">
                  <a:avLst/>
                </a:prstGeom>
                <a:noFill/>
                <a:ln w="9525" algn="ctr">
                  <a:solidFill>
                    <a:schemeClr val="tx1"/>
                  </a:solidFill>
                  <a:round/>
                  <a:headEnd/>
                  <a:tailEnd/>
                </a:ln>
              </p:spPr>
              <p:txBody>
                <a:bodyPr wrap="none" lIns="92075" tIns="46038" rIns="92075" bIns="46038" anchor="ctr"/>
                <a:lstStyle/>
                <a:p>
                  <a:endParaRPr lang="en-US"/>
                </a:p>
              </p:txBody>
            </p:sp>
            <p:cxnSp>
              <p:nvCxnSpPr>
                <p:cNvPr id="5136" name="Straight Connector 17"/>
                <p:cNvCxnSpPr>
                  <a:cxnSpLocks noChangeShapeType="1"/>
                </p:cNvCxnSpPr>
                <p:nvPr/>
              </p:nvCxnSpPr>
              <p:spPr bwMode="auto">
                <a:xfrm>
                  <a:off x="2286000" y="3879574"/>
                  <a:ext cx="457200" cy="1588"/>
                </a:xfrm>
                <a:prstGeom prst="line">
                  <a:avLst/>
                </a:prstGeom>
                <a:noFill/>
                <a:ln w="9525" algn="ctr">
                  <a:solidFill>
                    <a:schemeClr val="tx1"/>
                  </a:solidFill>
                  <a:round/>
                  <a:headEnd/>
                  <a:tailEnd/>
                </a:ln>
              </p:spPr>
            </p:cxnSp>
            <p:cxnSp>
              <p:nvCxnSpPr>
                <p:cNvPr id="5137" name="Straight Connector 18"/>
                <p:cNvCxnSpPr>
                  <a:cxnSpLocks noChangeShapeType="1"/>
                </p:cNvCxnSpPr>
                <p:nvPr/>
              </p:nvCxnSpPr>
              <p:spPr bwMode="auto">
                <a:xfrm>
                  <a:off x="2286000" y="4188946"/>
                  <a:ext cx="457200" cy="1588"/>
                </a:xfrm>
                <a:prstGeom prst="line">
                  <a:avLst/>
                </a:prstGeom>
                <a:noFill/>
                <a:ln w="9525" algn="ctr">
                  <a:solidFill>
                    <a:schemeClr val="tx1"/>
                  </a:solidFill>
                  <a:round/>
                  <a:headEnd/>
                  <a:tailEnd/>
                </a:ln>
              </p:spPr>
            </p:cxnSp>
            <p:cxnSp>
              <p:nvCxnSpPr>
                <p:cNvPr id="5138" name="Straight Connector 19"/>
                <p:cNvCxnSpPr>
                  <a:cxnSpLocks noChangeShapeType="1"/>
                </p:cNvCxnSpPr>
                <p:nvPr/>
              </p:nvCxnSpPr>
              <p:spPr bwMode="auto">
                <a:xfrm>
                  <a:off x="2286000" y="4498319"/>
                  <a:ext cx="457200" cy="1588"/>
                </a:xfrm>
                <a:prstGeom prst="line">
                  <a:avLst/>
                </a:prstGeom>
                <a:noFill/>
                <a:ln w="9525" algn="ctr">
                  <a:solidFill>
                    <a:schemeClr val="tx1"/>
                  </a:solidFill>
                  <a:round/>
                  <a:headEnd/>
                  <a:tailEnd/>
                </a:ln>
              </p:spPr>
            </p:cxnSp>
            <p:cxnSp>
              <p:nvCxnSpPr>
                <p:cNvPr id="5139" name="Straight Connector 20"/>
                <p:cNvCxnSpPr>
                  <a:cxnSpLocks noChangeShapeType="1"/>
                </p:cNvCxnSpPr>
                <p:nvPr/>
              </p:nvCxnSpPr>
              <p:spPr bwMode="auto">
                <a:xfrm>
                  <a:off x="2286000" y="4807692"/>
                  <a:ext cx="457200" cy="1588"/>
                </a:xfrm>
                <a:prstGeom prst="line">
                  <a:avLst/>
                </a:prstGeom>
                <a:noFill/>
                <a:ln w="9525" algn="ctr">
                  <a:solidFill>
                    <a:schemeClr val="tx1"/>
                  </a:solidFill>
                  <a:round/>
                  <a:headEnd/>
                  <a:tailEnd/>
                </a:ln>
              </p:spPr>
            </p:cxnSp>
            <p:cxnSp>
              <p:nvCxnSpPr>
                <p:cNvPr id="5140" name="Straight Connector 21"/>
                <p:cNvCxnSpPr>
                  <a:cxnSpLocks noChangeShapeType="1"/>
                </p:cNvCxnSpPr>
                <p:nvPr/>
              </p:nvCxnSpPr>
              <p:spPr bwMode="auto">
                <a:xfrm>
                  <a:off x="2286000" y="5117064"/>
                  <a:ext cx="457200" cy="1588"/>
                </a:xfrm>
                <a:prstGeom prst="line">
                  <a:avLst/>
                </a:prstGeom>
                <a:noFill/>
                <a:ln w="9525" algn="ctr">
                  <a:solidFill>
                    <a:schemeClr val="tx1"/>
                  </a:solidFill>
                  <a:round/>
                  <a:headEnd/>
                  <a:tailEnd/>
                </a:ln>
              </p:spPr>
            </p:cxnSp>
            <p:sp>
              <p:nvSpPr>
                <p:cNvPr id="5141" name="Diamond 22"/>
                <p:cNvSpPr>
                  <a:spLocks noChangeArrowheads="1"/>
                </p:cNvSpPr>
                <p:nvPr/>
              </p:nvSpPr>
              <p:spPr bwMode="auto">
                <a:xfrm>
                  <a:off x="2286000" y="3638336"/>
                  <a:ext cx="182880" cy="182880"/>
                </a:xfrm>
                <a:prstGeom prst="diamond">
                  <a:avLst/>
                </a:prstGeom>
                <a:noFill/>
                <a:ln w="9525" algn="ctr">
                  <a:noFill/>
                  <a:round/>
                  <a:headEnd/>
                  <a:tailEnd/>
                </a:ln>
              </p:spPr>
              <p:txBody>
                <a:bodyPr wrap="none" lIns="92075" tIns="46038" rIns="92075" bIns="46038" anchor="ctr"/>
                <a:lstStyle/>
                <a:p>
                  <a:endParaRPr lang="en-US"/>
                </a:p>
              </p:txBody>
            </p:sp>
          </p:grpSp>
          <p:cxnSp>
            <p:nvCxnSpPr>
              <p:cNvPr id="5133" name="Elbow Connector 41"/>
              <p:cNvCxnSpPr>
                <a:cxnSpLocks noChangeShapeType="1"/>
                <a:stCxn id="5130" idx="3"/>
              </p:cNvCxnSpPr>
              <p:nvPr/>
            </p:nvCxnSpPr>
            <p:spPr bwMode="auto">
              <a:xfrm>
                <a:off x="2011998" y="3078521"/>
                <a:ext cx="624840" cy="1588"/>
              </a:xfrm>
              <a:prstGeom prst="bentConnector3">
                <a:avLst>
                  <a:gd name="adj1" fmla="val 50000"/>
                </a:avLst>
              </a:prstGeom>
              <a:noFill/>
              <a:ln w="9525" algn="ctr">
                <a:solidFill>
                  <a:schemeClr val="tx1"/>
                </a:solidFill>
                <a:round/>
                <a:headEnd/>
                <a:tailEnd type="stealth" w="med" len="lg"/>
              </a:ln>
            </p:spPr>
          </p:cxnSp>
          <p:cxnSp>
            <p:nvCxnSpPr>
              <p:cNvPr id="5134" name="Elbow Connector 43"/>
              <p:cNvCxnSpPr>
                <a:cxnSpLocks noChangeShapeType="1"/>
                <a:stCxn id="5131" idx="3"/>
              </p:cNvCxnSpPr>
              <p:nvPr/>
            </p:nvCxnSpPr>
            <p:spPr bwMode="auto">
              <a:xfrm flipV="1">
                <a:off x="2011998" y="3078521"/>
                <a:ext cx="624840" cy="583276"/>
              </a:xfrm>
              <a:prstGeom prst="bentConnector3">
                <a:avLst>
                  <a:gd name="adj1" fmla="val 50000"/>
                </a:avLst>
              </a:prstGeom>
              <a:noFill/>
              <a:ln w="9525" algn="ctr">
                <a:solidFill>
                  <a:schemeClr val="tx1"/>
                </a:solidFill>
                <a:round/>
                <a:headEnd/>
                <a:tailEnd/>
              </a:ln>
            </p:spPr>
          </p:cxnSp>
        </p:grpSp>
        <p:sp>
          <p:nvSpPr>
            <p:cNvPr id="5128" name="TextBox 46"/>
            <p:cNvSpPr txBox="1">
              <a:spLocks noChangeArrowheads="1"/>
            </p:cNvSpPr>
            <p:nvPr/>
          </p:nvSpPr>
          <p:spPr bwMode="auto">
            <a:xfrm>
              <a:off x="1215823" y="4800600"/>
              <a:ext cx="2307042" cy="584775"/>
            </a:xfrm>
            <a:prstGeom prst="rect">
              <a:avLst/>
            </a:prstGeom>
            <a:noFill/>
            <a:ln w="9525">
              <a:noFill/>
              <a:miter lim="800000"/>
              <a:headEnd/>
              <a:tailEnd/>
            </a:ln>
          </p:spPr>
          <p:txBody>
            <a:bodyPr wrap="none">
              <a:spAutoFit/>
            </a:bodyPr>
            <a:lstStyle/>
            <a:p>
              <a:r>
                <a:rPr lang="en-US" sz="1600" dirty="0"/>
                <a:t>reference semantics</a:t>
              </a:r>
            </a:p>
            <a:p>
              <a:r>
                <a:rPr lang="en-US" sz="1600" dirty="0"/>
                <a:t>(references are copied)</a:t>
              </a:r>
            </a:p>
          </p:txBody>
        </p:sp>
        <p:sp>
          <p:nvSpPr>
            <p:cNvPr id="5129" name="TextBox 47"/>
            <p:cNvSpPr txBox="1">
              <a:spLocks noChangeArrowheads="1"/>
            </p:cNvSpPr>
            <p:nvPr/>
          </p:nvSpPr>
          <p:spPr bwMode="auto">
            <a:xfrm>
              <a:off x="4567116" y="4800600"/>
              <a:ext cx="2454518" cy="584775"/>
            </a:xfrm>
            <a:prstGeom prst="rect">
              <a:avLst/>
            </a:prstGeom>
            <a:noFill/>
            <a:ln w="9525">
              <a:noFill/>
              <a:miter lim="800000"/>
              <a:headEnd/>
              <a:tailEnd/>
            </a:ln>
          </p:spPr>
          <p:txBody>
            <a:bodyPr wrap="none">
              <a:spAutoFit/>
            </a:bodyPr>
            <a:lstStyle/>
            <a:p>
              <a:r>
                <a:rPr lang="en-US" sz="1600" dirty="0"/>
                <a:t>value semantics</a:t>
              </a:r>
            </a:p>
            <a:p>
              <a:r>
                <a:rPr lang="en-US" sz="1600" dirty="0"/>
                <a:t>(array values are copied)</a:t>
              </a:r>
            </a:p>
          </p:txBody>
        </p:sp>
      </p:grpSp>
      <p:sp>
        <p:nvSpPr>
          <p:cNvPr id="40" name="TextBox 39"/>
          <p:cNvSpPr txBox="1"/>
          <p:nvPr/>
        </p:nvSpPr>
        <p:spPr>
          <a:xfrm>
            <a:off x="1062770" y="5638800"/>
            <a:ext cx="7018460" cy="400110"/>
          </a:xfrm>
          <a:prstGeom prst="rect">
            <a:avLst/>
          </a:prstGeom>
          <a:noFill/>
          <a:ln>
            <a:solidFill>
              <a:schemeClr val="tx1"/>
            </a:solidFill>
          </a:ln>
        </p:spPr>
        <p:txBody>
          <a:bodyPr wrap="none" rtlCol="0">
            <a:spAutoFit/>
          </a:bodyPr>
          <a:lstStyle/>
          <a:p>
            <a:r>
              <a:rPr lang="en-US" sz="2000" dirty="0"/>
              <a:t>Consider the effect of modifying </a:t>
            </a:r>
            <a:r>
              <a:rPr lang="en-US" sz="2000" dirty="0">
                <a:latin typeface="Consolas" pitchFamily="49" charset="0"/>
              </a:rPr>
              <a:t>a</a:t>
            </a:r>
            <a:r>
              <a:rPr lang="en-US" sz="2000" dirty="0">
                <a:latin typeface="Consolas" pitchFamily="49" charset="0"/>
                <a:cs typeface="Consolas" pitchFamily="49" charset="0"/>
              </a:rPr>
              <a:t>2[0]</a:t>
            </a:r>
            <a:r>
              <a:rPr lang="en-US" sz="2000" dirty="0"/>
              <a:t> after the assignment.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p:txBody>
          <a:bodyPr/>
          <a:lstStyle/>
          <a:p>
            <a:r>
              <a:rPr lang="en-US" dirty="0"/>
              <a:t>Additional Examples: Array Assignment</a:t>
            </a:r>
          </a:p>
        </p:txBody>
      </p:sp>
      <p:sp>
        <p:nvSpPr>
          <p:cNvPr id="7171" name="Content Placeholder 2"/>
          <p:cNvSpPr>
            <a:spLocks noGrp="1"/>
          </p:cNvSpPr>
          <p:nvPr>
            <p:ph idx="1"/>
          </p:nvPr>
        </p:nvSpPr>
        <p:spPr/>
        <p:txBody>
          <a:bodyPr tIns="91440"/>
          <a:lstStyle/>
          <a:p>
            <a:pPr marL="182880" lvl="1" indent="0">
              <a:spcBef>
                <a:spcPts val="100"/>
              </a:spcBef>
              <a:buNone/>
            </a:pPr>
            <a:r>
              <a:rPr lang="en-US" sz="1800" dirty="0">
                <a:latin typeface="Consolas" pitchFamily="49" charset="0"/>
                <a:cs typeface="Consolas" pitchFamily="49" charset="0"/>
              </a:rPr>
              <a:t>type T1 = array[100] of Integer;</a:t>
            </a:r>
          </a:p>
          <a:p>
            <a:pPr marL="182880" lvl="1" indent="0">
              <a:spcBef>
                <a:spcPts val="100"/>
              </a:spcBef>
              <a:buNone/>
            </a:pPr>
            <a:r>
              <a:rPr lang="en-US" sz="1800" dirty="0">
                <a:latin typeface="Consolas" pitchFamily="49" charset="0"/>
                <a:cs typeface="Consolas" pitchFamily="49" charset="0"/>
              </a:rPr>
              <a:t>type T2 = array[10] of T1;</a:t>
            </a:r>
          </a:p>
          <a:p>
            <a:pPr marL="182880" lvl="1" indent="0">
              <a:spcBef>
                <a:spcPts val="100"/>
              </a:spcBef>
              <a:buNone/>
            </a:pPr>
            <a:r>
              <a:rPr lang="en-US" sz="1800" dirty="0">
                <a:latin typeface="Consolas" pitchFamily="49" charset="0"/>
                <a:cs typeface="Consolas" pitchFamily="49" charset="0"/>
              </a:rPr>
              <a:t>var  x, y : T2;</a:t>
            </a:r>
          </a:p>
          <a:p>
            <a:pPr marL="182880" lvl="1" indent="0">
              <a:spcBef>
                <a:spcPts val="100"/>
              </a:spcBef>
              <a:buNone/>
            </a:pPr>
            <a:r>
              <a:rPr lang="en-US" sz="1800" dirty="0">
                <a:latin typeface="Consolas" pitchFamily="49" charset="0"/>
                <a:cs typeface="Consolas" pitchFamily="49" charset="0"/>
              </a:rPr>
              <a:t>...</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 := y;              // array assignment (type T2)</a:t>
            </a:r>
          </a:p>
          <a:p>
            <a:pPr marL="182880" lvl="1" indent="0">
              <a:spcBef>
                <a:spcPts val="100"/>
              </a:spcBef>
              <a:buNone/>
            </a:pPr>
            <a:r>
              <a:rPr lang="en-US" sz="1800" dirty="0">
                <a:latin typeface="Consolas" pitchFamily="49" charset="0"/>
                <a:cs typeface="Consolas" pitchFamily="49" charset="0"/>
              </a:rPr>
              <a:t>                     // copies 1000 integers (4000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 := y[5];        // array assignment (type T1)</a:t>
            </a:r>
          </a:p>
          <a:p>
            <a:pPr marL="182880" lvl="1" indent="0">
              <a:spcBef>
                <a:spcPts val="100"/>
              </a:spcBef>
              <a:buNone/>
            </a:pPr>
            <a:r>
              <a:rPr lang="en-US" sz="1800" dirty="0">
                <a:latin typeface="Consolas" pitchFamily="49" charset="0"/>
                <a:cs typeface="Consolas" pitchFamily="49" charset="0"/>
              </a:rPr>
              <a:t>                     // copies 100 integers (400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x[2][7] := y[5][0]   // Integer assignment</a:t>
            </a:r>
          </a:p>
          <a:p>
            <a:pPr marL="182880" lvl="1" indent="0">
              <a:spcBef>
                <a:spcPts val="100"/>
              </a:spcBef>
              <a:buNone/>
            </a:pPr>
            <a:r>
              <a:rPr lang="en-US" sz="1800" dirty="0">
                <a:latin typeface="Consolas" pitchFamily="49" charset="0"/>
                <a:cs typeface="Consolas" pitchFamily="49" charset="0"/>
              </a:rPr>
              <a:t>                     // copies 1 integer (4 bytes)</a:t>
            </a:r>
          </a:p>
          <a:p>
            <a:pPr marL="182880" lvl="1" indent="0">
              <a:spcBef>
                <a:spcPts val="100"/>
              </a:spcBef>
              <a:buNone/>
            </a:pPr>
            <a:endParaRPr lang="en-US" sz="1800" dirty="0">
              <a:latin typeface="Consolas" pitchFamily="49" charset="0"/>
              <a:cs typeface="Consolas" pitchFamily="49" charset="0"/>
            </a:endParaRPr>
          </a:p>
          <a:p>
            <a:pPr marL="182880" lvl="1" indent="0">
              <a:spcBef>
                <a:spcPts val="100"/>
              </a:spcBef>
              <a:buNone/>
            </a:pPr>
            <a:r>
              <a:rPr lang="en-US" sz="1800" dirty="0">
                <a:latin typeface="Consolas" pitchFamily="49" charset="0"/>
                <a:cs typeface="Consolas" pitchFamily="49" charset="0"/>
              </a:rPr>
              <a:t>y[5][0] := 12;       // Integer assignment; has no</a:t>
            </a:r>
          </a:p>
          <a:p>
            <a:pPr marL="182880" lvl="1" indent="0">
              <a:spcBef>
                <a:spcPts val="100"/>
              </a:spcBef>
              <a:buNone/>
            </a:pPr>
            <a:r>
              <a:rPr lang="en-US" sz="1800" dirty="0">
                <a:latin typeface="Consolas" pitchFamily="49" charset="0"/>
                <a:cs typeface="Consolas" pitchFamily="49" charset="0"/>
              </a:rPr>
              <a:t>                     // effect on array x</a:t>
            </a:r>
          </a:p>
        </p:txBody>
      </p:sp>
      <p:sp>
        <p:nvSpPr>
          <p:cNvPr id="7172" name="Footer Placeholder 3"/>
          <p:cNvSpPr>
            <a:spLocks noGrp="1"/>
          </p:cNvSpPr>
          <p:nvPr>
            <p:ph type="ftr" sz="quarter" idx="10"/>
          </p:nvPr>
        </p:nvSpPr>
        <p:spPr/>
        <p:txBody>
          <a:bodyPr/>
          <a:lstStyle/>
          <a:p>
            <a:r>
              <a:rPr lang="en-US"/>
              <a:t>©SoftMoore Consulting</a:t>
            </a:r>
          </a:p>
        </p:txBody>
      </p:sp>
      <p:sp>
        <p:nvSpPr>
          <p:cNvPr id="7173" name="Slide Number Placeholder 4"/>
          <p:cNvSpPr>
            <a:spLocks noGrp="1"/>
          </p:cNvSpPr>
          <p:nvPr>
            <p:ph type="sldNum" sz="quarter" idx="11"/>
          </p:nvPr>
        </p:nvSpPr>
        <p:spPr/>
        <p:txBody>
          <a:bodyPr/>
          <a:lstStyle/>
          <a:p>
            <a:r>
              <a:rPr lang="en-US"/>
              <a:t>Slide </a:t>
            </a:r>
            <a:fld id="{54442A8D-4746-4033-B8C3-641952B5F4D0}" type="slidenum">
              <a:rPr lang="en-US" smtClean="0"/>
              <a:pPr/>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Passing Arrays as Parameters</a:t>
            </a:r>
          </a:p>
        </p:txBody>
      </p:sp>
      <p:sp>
        <p:nvSpPr>
          <p:cNvPr id="3" name="Content Placeholder 2"/>
          <p:cNvSpPr>
            <a:spLocks noGrp="1"/>
          </p:cNvSpPr>
          <p:nvPr>
            <p:ph idx="1"/>
          </p:nvPr>
        </p:nvSpPr>
        <p:spPr/>
        <p:txBody>
          <a:bodyPr/>
          <a:lstStyle/>
          <a:p>
            <a:r>
              <a:rPr lang="en-US" dirty="0"/>
              <a:t>Similar to C, C++, and Java, but unlike parameters of non-structured types in CPRL, array parameters are always passed as variable (</a:t>
            </a:r>
            <a:r>
              <a:rPr lang="en-US" dirty="0">
                <a:latin typeface="Consolas" panose="020B0609020204030204" pitchFamily="49" charset="0"/>
              </a:rPr>
              <a:t>var</a:t>
            </a:r>
            <a:r>
              <a:rPr lang="en-US" dirty="0"/>
              <a:t>) parameters regardless of how the parameter is declared</a:t>
            </a:r>
          </a:p>
          <a:p>
            <a:pPr lvl="1"/>
            <a:r>
              <a:rPr lang="en-US" dirty="0"/>
              <a:t>holds true even for function parameters, which cannot be declared as </a:t>
            </a:r>
            <a:r>
              <a:rPr lang="en-US" dirty="0">
                <a:latin typeface="Consolas" panose="020B0609020204030204" pitchFamily="49" charset="0"/>
              </a:rPr>
              <a:t>var</a:t>
            </a:r>
            <a:r>
              <a:rPr lang="en-US" dirty="0"/>
              <a:t> parameters</a:t>
            </a:r>
          </a:p>
          <a:p>
            <a:pPr lvl="1"/>
            <a:r>
              <a:rPr lang="en-US" dirty="0"/>
              <a:t>language design decision made for efficiency (arrays can be large objects)</a:t>
            </a:r>
          </a:p>
          <a:p>
            <a:pPr lvl="1"/>
            <a:r>
              <a:rPr lang="en-US" dirty="0"/>
              <a:t>passing an array as a variable parameter will allocate space only for the address of the array</a:t>
            </a:r>
          </a:p>
          <a:p>
            <a:r>
              <a:rPr lang="en-US" dirty="0"/>
              <a:t>However, CPRL uses value semantics when returning arrays from functions; i.e., the entire array is returned. </a:t>
            </a:r>
          </a:p>
        </p:txBody>
      </p:sp>
      <p:sp>
        <p:nvSpPr>
          <p:cNvPr id="4" name="Footer Placeholder 3"/>
          <p:cNvSpPr>
            <a:spLocks noGrp="1"/>
          </p:cNvSpPr>
          <p:nvPr>
            <p:ph type="ftr" sz="quarter" idx="10"/>
          </p:nvPr>
        </p:nvSpPr>
        <p:spPr/>
        <p:txBody>
          <a:bodyPr/>
          <a:lstStyle/>
          <a:p>
            <a:pPr>
              <a:defRPr/>
            </a:pPr>
            <a:r>
              <a:rPr lang="en-US"/>
              <a:t>©SoftMoore Consulting</a:t>
            </a:r>
          </a:p>
        </p:txBody>
      </p:sp>
      <p:sp>
        <p:nvSpPr>
          <p:cNvPr id="5" name="Slide Number Placeholder 4"/>
          <p:cNvSpPr>
            <a:spLocks noGrp="1"/>
          </p:cNvSpPr>
          <p:nvPr>
            <p:ph type="sldNum" sz="quarter" idx="11"/>
          </p:nvPr>
        </p:nvSpPr>
        <p:spPr/>
        <p:txBody>
          <a:bodyPr/>
          <a:lstStyle/>
          <a:p>
            <a:pPr>
              <a:defRPr/>
            </a:pPr>
            <a:r>
              <a:rPr lang="en-US"/>
              <a:t>Slide </a:t>
            </a:r>
            <a:fld id="{3A451E74-E241-4D9B-B11E-E03372E7FBBC}" type="slidenum">
              <a:rPr lang="en-US" smtClean="0"/>
              <a:pPr>
                <a:defRPr/>
              </a:pPr>
              <a:t>8</a:t>
            </a:fld>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dirty="0"/>
              <a:t>Grammar Rules Relevant to Arrays</a:t>
            </a:r>
          </a:p>
        </p:txBody>
      </p:sp>
      <p:sp>
        <p:nvSpPr>
          <p:cNvPr id="8195" name="Content Placeholder 2"/>
          <p:cNvSpPr>
            <a:spLocks noGrp="1"/>
          </p:cNvSpPr>
          <p:nvPr>
            <p:ph idx="1"/>
          </p:nvPr>
        </p:nvSpPr>
        <p:spPr/>
        <p:txBody>
          <a:bodyPr tIns="91440"/>
          <a:lstStyle/>
          <a:p>
            <a:pPr marL="0" indent="0">
              <a:spcBef>
                <a:spcPts val="300"/>
              </a:spcBef>
              <a:buFontTx/>
              <a:buNone/>
            </a:pPr>
            <a:r>
              <a:rPr lang="en-US" sz="1800" dirty="0" err="1">
                <a:latin typeface="Consolas" pitchFamily="49" charset="0"/>
                <a:cs typeface="Consolas" pitchFamily="49" charset="0"/>
              </a:rPr>
              <a:t>varDecl</a:t>
            </a:r>
            <a:r>
              <a:rPr lang="en-US" sz="1800" dirty="0">
                <a:latin typeface="Consolas" pitchFamily="49" charset="0"/>
                <a:cs typeface="Consolas" pitchFamily="49" charset="0"/>
              </a:rPr>
              <a:t> = "var" identifiers ":"</a:t>
            </a:r>
          </a:p>
          <a:p>
            <a:pPr marL="0" indent="0">
              <a:spcBef>
                <a:spcPts val="300"/>
              </a:spcBef>
              <a:buFontTx/>
              <a:buNone/>
            </a:pPr>
            <a:r>
              <a:rPr lang="en-US" sz="1800" dirty="0">
                <a:latin typeface="Consolas" pitchFamily="49" charset="0"/>
                <a:cs typeface="Consolas" pitchFamily="49" charset="0"/>
              </a:rPr>
              <a:t>          (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t>
            </a:r>
            <a:r>
              <a:rPr lang="en-US" sz="1800" dirty="0" err="1">
                <a:latin typeface="Consolas" pitchFamily="49" charset="0"/>
                <a:cs typeface="Consolas" pitchFamily="49" charset="0"/>
              </a:rPr>
              <a:t>stringTypeConstr</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 ":=" initializer ] ";" .</a:t>
            </a:r>
          </a:p>
          <a:p>
            <a:pPr marL="0" indent="0">
              <a:spcBef>
                <a:spcPts val="300"/>
              </a:spcBef>
              <a:buFontTx/>
              <a:buNone/>
            </a:pPr>
            <a:r>
              <a:rPr lang="en-US" sz="1800" dirty="0">
                <a:latin typeface="Consolas" pitchFamily="49" charset="0"/>
                <a:cs typeface="Consolas" pitchFamily="49" charset="0"/>
              </a:rPr>
              <a:t>initializer = </a:t>
            </a: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a:t>
            </a: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constValue</a:t>
            </a:r>
            <a:r>
              <a:rPr lang="en-US" sz="1800" dirty="0">
                <a:latin typeface="Consolas" pitchFamily="49" charset="0"/>
                <a:cs typeface="Consolas" pitchFamily="49" charset="0"/>
              </a:rPr>
              <a:t> = ( [ "-" ] literal ) | </a:t>
            </a:r>
            <a:r>
              <a:rPr lang="en-US" sz="1800" dirty="0" err="1">
                <a:latin typeface="Consolas" pitchFamily="49" charset="0"/>
                <a:cs typeface="Consolas" pitchFamily="49" charset="0"/>
              </a:rPr>
              <a:t>constId</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compositeInitializer</a:t>
            </a:r>
            <a:r>
              <a:rPr lang="en-US" sz="1800" dirty="0">
                <a:latin typeface="Consolas" pitchFamily="49" charset="0"/>
                <a:cs typeface="Consolas" pitchFamily="49" charset="0"/>
              </a:rPr>
              <a:t> = "{" initializer { "," initializer } "}" .</a:t>
            </a:r>
          </a:p>
          <a:p>
            <a:pPr marL="0" indent="0">
              <a:spcBef>
                <a:spcPts val="300"/>
              </a:spcBef>
              <a:buFontTx/>
              <a:buNone/>
            </a:pPr>
            <a:r>
              <a:rPr lang="en-US" sz="1800" dirty="0" err="1">
                <a:latin typeface="Consolas" pitchFamily="49" charset="0"/>
                <a:cs typeface="Consolas" pitchFamily="49" charset="0"/>
              </a:rPr>
              <a:t>arrayTypeDecl</a:t>
            </a:r>
            <a:r>
              <a:rPr lang="en-US" sz="1800" dirty="0">
                <a:latin typeface="Consolas" pitchFamily="49" charset="0"/>
                <a:cs typeface="Consolas" pitchFamily="49" charset="0"/>
              </a:rPr>
              <a:t> = "type"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arrayTypeConstr</a:t>
            </a:r>
            <a:r>
              <a:rPr lang="en-US" sz="1800" dirty="0">
                <a:latin typeface="Consolas" pitchFamily="49" charset="0"/>
                <a:cs typeface="Consolas" pitchFamily="49" charset="0"/>
              </a:rPr>
              <a:t> = "array" "[" </a:t>
            </a:r>
            <a:r>
              <a:rPr lang="en-US" sz="1800" dirty="0" err="1">
                <a:latin typeface="Consolas" pitchFamily="49" charset="0"/>
                <a:cs typeface="Consolas" pitchFamily="49" charset="0"/>
              </a:rPr>
              <a:t>intConstValue</a:t>
            </a:r>
            <a:r>
              <a:rPr lang="en-US" sz="1800" dirty="0">
                <a:latin typeface="Consolas" pitchFamily="49" charset="0"/>
                <a:cs typeface="Consolas" pitchFamily="49" charset="0"/>
              </a:rPr>
              <a:t> "]" "of" </a:t>
            </a: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a:t>
            </a:r>
          </a:p>
          <a:p>
            <a:pPr marL="0" indent="0">
              <a:spcBef>
                <a:spcPts val="300"/>
              </a:spcBef>
              <a:buFontTx/>
              <a:buNone/>
            </a:pPr>
            <a:r>
              <a:rPr lang="en-US" sz="1800" dirty="0" err="1">
                <a:latin typeface="Consolas" pitchFamily="49" charset="0"/>
                <a:cs typeface="Consolas" pitchFamily="49" charset="0"/>
              </a:rPr>
              <a:t>typeName</a:t>
            </a:r>
            <a:r>
              <a:rPr lang="en-US" sz="1800" dirty="0">
                <a:latin typeface="Consolas" pitchFamily="49" charset="0"/>
                <a:cs typeface="Consolas" pitchFamily="49" charset="0"/>
              </a:rPr>
              <a:t> = "Integer" | "Boolean" | "Char" | </a:t>
            </a:r>
            <a:r>
              <a:rPr lang="en-US" sz="1800" dirty="0" err="1">
                <a:latin typeface="Consolas" pitchFamily="49" charset="0"/>
                <a:cs typeface="Consolas" pitchFamily="49" charset="0"/>
              </a:rPr>
              <a:t>typeId</a:t>
            </a:r>
            <a:r>
              <a:rPr lang="en-US" sz="1800" dirty="0">
                <a:latin typeface="Consolas" pitchFamily="49" charset="0"/>
                <a:cs typeface="Consolas" pitchFamily="49" charset="0"/>
              </a:rPr>
              <a:t> .</a:t>
            </a:r>
          </a:p>
          <a:p>
            <a:pPr marL="0" indent="0">
              <a:spcBef>
                <a:spcPts val="300"/>
              </a:spcBef>
              <a:buFontTx/>
              <a:buNone/>
            </a:pPr>
            <a:r>
              <a:rPr lang="en-US" sz="1800" dirty="0">
                <a:latin typeface="Consolas" pitchFamily="49" charset="0"/>
                <a:cs typeface="Consolas" pitchFamily="49" charset="0"/>
              </a:rPr>
              <a:t>variable = ( </a:t>
            </a:r>
            <a:r>
              <a:rPr lang="en-US" sz="1800" dirty="0" err="1">
                <a:latin typeface="Consolas" pitchFamily="49" charset="0"/>
                <a:cs typeface="Consolas" pitchFamily="49" charset="0"/>
              </a:rPr>
              <a:t>varId</a:t>
            </a:r>
            <a:r>
              <a:rPr lang="en-US" sz="1800" dirty="0">
                <a:latin typeface="Consolas" pitchFamily="49" charset="0"/>
                <a:cs typeface="Consolas" pitchFamily="49" charset="0"/>
              </a:rPr>
              <a:t> | </a:t>
            </a:r>
            <a:r>
              <a:rPr lang="en-US" sz="1800" dirty="0" err="1">
                <a:latin typeface="Consolas" pitchFamily="49" charset="0"/>
                <a:cs typeface="Consolas" pitchFamily="49" charset="0"/>
              </a:rPr>
              <a:t>paramId</a:t>
            </a:r>
            <a:r>
              <a:rPr lang="en-US" sz="1800" dirty="0">
                <a:latin typeface="Consolas" pitchFamily="49" charset="0"/>
                <a:cs typeface="Consolas" pitchFamily="49" charset="0"/>
              </a:rPr>
              <a:t> ) { </a:t>
            </a: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a:t>
            </a:r>
            <a:r>
              <a:rPr lang="en-US" sz="1800" dirty="0" err="1">
                <a:latin typeface="Consolas" pitchFamily="49" charset="0"/>
                <a:cs typeface="Consolas" pitchFamily="49" charset="0"/>
              </a:rPr>
              <a:t>fieldExpr</a:t>
            </a:r>
            <a:r>
              <a:rPr lang="en-US" sz="1800" dirty="0">
                <a:latin typeface="Consolas" pitchFamily="49" charset="0"/>
                <a:cs typeface="Consolas" pitchFamily="49" charset="0"/>
              </a:rPr>
              <a:t> } .</a:t>
            </a:r>
          </a:p>
          <a:p>
            <a:pPr marL="0" indent="0">
              <a:spcBef>
                <a:spcPts val="300"/>
              </a:spcBef>
              <a:buFontTx/>
              <a:buNone/>
            </a:pPr>
            <a:r>
              <a:rPr lang="en-US" sz="1800" dirty="0" err="1">
                <a:latin typeface="Consolas" pitchFamily="49" charset="0"/>
                <a:cs typeface="Consolas" pitchFamily="49" charset="0"/>
              </a:rPr>
              <a:t>indexExpr</a:t>
            </a:r>
            <a:r>
              <a:rPr lang="en-US" sz="1800" dirty="0">
                <a:latin typeface="Consolas" pitchFamily="49" charset="0"/>
                <a:cs typeface="Consolas" pitchFamily="49" charset="0"/>
              </a:rPr>
              <a:t> = "[" expression "]" .</a:t>
            </a:r>
          </a:p>
        </p:txBody>
      </p:sp>
      <p:sp>
        <p:nvSpPr>
          <p:cNvPr id="8196" name="Footer Placeholder 3"/>
          <p:cNvSpPr>
            <a:spLocks noGrp="1"/>
          </p:cNvSpPr>
          <p:nvPr>
            <p:ph type="ftr" sz="quarter" idx="10"/>
          </p:nvPr>
        </p:nvSpPr>
        <p:spPr>
          <a:noFill/>
        </p:spPr>
        <p:txBody>
          <a:bodyPr/>
          <a:lstStyle/>
          <a:p>
            <a:r>
              <a:rPr lang="en-US"/>
              <a:t>©SoftMoore Consulting</a:t>
            </a:r>
          </a:p>
        </p:txBody>
      </p:sp>
      <p:sp>
        <p:nvSpPr>
          <p:cNvPr id="8197" name="Slide Number Placeholder 4"/>
          <p:cNvSpPr>
            <a:spLocks noGrp="1"/>
          </p:cNvSpPr>
          <p:nvPr>
            <p:ph type="sldNum" sz="quarter" idx="11"/>
          </p:nvPr>
        </p:nvSpPr>
        <p:spPr>
          <a:noFill/>
        </p:spPr>
        <p:txBody>
          <a:bodyPr/>
          <a:lstStyle/>
          <a:p>
            <a:r>
              <a:rPr lang="en-US"/>
              <a:t>Slide </a:t>
            </a:r>
            <a:fld id="{8B578477-E8CC-420E-9AE0-0455B0843BF3}" type="slidenum">
              <a:rPr lang="en-US" smtClean="0"/>
              <a:pPr/>
              <a:t>9</a:t>
            </a:fld>
            <a:endParaRPr lang="en-US"/>
          </a:p>
        </p:txBody>
      </p:sp>
    </p:spTree>
  </p:cSld>
  <p:clrMapOvr>
    <a:masterClrMapping/>
  </p:clrMapOvr>
</p:sld>
</file>

<file path=ppt/theme/theme1.xml><?xml version="1.0" encoding="utf-8"?>
<a:theme xmlns:a="http://schemas.openxmlformats.org/drawingml/2006/main" name="SoftMoore2">
  <a:themeElements>
    <a:clrScheme name="">
      <a:dk1>
        <a:srgbClr val="000099"/>
      </a:dk1>
      <a:lt1>
        <a:srgbClr val="FFFFFF"/>
      </a:lt1>
      <a:dk2>
        <a:srgbClr val="CBCBCB"/>
      </a:dk2>
      <a:lt2>
        <a:srgbClr val="000000"/>
      </a:lt2>
      <a:accent1>
        <a:srgbClr val="009999"/>
      </a:accent1>
      <a:accent2>
        <a:srgbClr val="FF9933"/>
      </a:accent2>
      <a:accent3>
        <a:srgbClr val="FFFFFF"/>
      </a:accent3>
      <a:accent4>
        <a:srgbClr val="000082"/>
      </a:accent4>
      <a:accent5>
        <a:srgbClr val="AACACA"/>
      </a:accent5>
      <a:accent6>
        <a:srgbClr val="E78A2D"/>
      </a:accent6>
      <a:hlink>
        <a:srgbClr val="330099"/>
      </a:hlink>
      <a:folHlink>
        <a:srgbClr val="CBCBCB"/>
      </a:folHlink>
    </a:clrScheme>
    <a:fontScheme name="SoftMoore2">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noFill/>
        <a:ln w="9525" cap="flat" cmpd="sng" algn="ctr">
          <a:solidFill>
            <a:schemeClr val="tx1"/>
          </a:solidFill>
          <a:prstDash val="solid"/>
          <a:round/>
          <a:headEnd type="none" w="med" len="med"/>
          <a:tailEnd type="none" w="med" len="med"/>
        </a:ln>
        <a:effectLst/>
      </a:spPr>
      <a:bodyPr vert="horz" wrap="none" lIns="92075" tIns="46038" rIns="92075" bIns="46038" numCol="1" anchor="ctr" anchorCtr="0" compatLnSpc="1">
        <a:prstTxWarp prst="textNoShape">
          <a:avLst/>
        </a:prstTxWarp>
      </a:bodyPr>
      <a:lstStyle>
        <a:defPPr marL="0" marR="0" indent="0" algn="ctr"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Arial" charset="0"/>
          </a:defRPr>
        </a:defPPr>
      </a:lstStyle>
    </a:lnDef>
  </a:objectDefaults>
  <a:extraClrSchemeLst>
    <a:extraClrScheme>
      <a:clrScheme name="SoftMoore2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SoftMoore2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SoftMoore2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C:\JMoore\Training\SoftMoore2.pot</Template>
  <TotalTime>3780</TotalTime>
  <Words>2276</Words>
  <Application>Microsoft Office PowerPoint</Application>
  <PresentationFormat>On-screen Show (4:3)</PresentationFormat>
  <Paragraphs>316</Paragraphs>
  <Slides>24</Slides>
  <Notes>20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Consolas</vt:lpstr>
      <vt:lpstr>SoftMoore2</vt:lpstr>
      <vt:lpstr>Arrays</vt:lpstr>
      <vt:lpstr>Arrays in CPRL</vt:lpstr>
      <vt:lpstr>Arrays in CPRL (continued)</vt:lpstr>
      <vt:lpstr>Type Equivalence for Arrays (Name Equivalence versus Structural Equivalence)</vt:lpstr>
      <vt:lpstr>Examples: Array Assignment</vt:lpstr>
      <vt:lpstr>Reference Semantics versus Value Semantics</vt:lpstr>
      <vt:lpstr>Additional Examples: Array Assignment</vt:lpstr>
      <vt:lpstr>Passing Arrays as Parameters</vt:lpstr>
      <vt:lpstr>Grammar Rules Relevant to Arrays</vt:lpstr>
      <vt:lpstr>Relevant Parser Methods</vt:lpstr>
      <vt:lpstr>Relevant Classes</vt:lpstr>
      <vt:lpstr>Class ArrayType</vt:lpstr>
      <vt:lpstr>Constructor for Class ArrayType</vt:lpstr>
      <vt:lpstr>Type Name for Array Type Constructor </vt:lpstr>
      <vt:lpstr>Address of an Array Object</vt:lpstr>
      <vt:lpstr>Index Example</vt:lpstr>
      <vt:lpstr>Constraint Rules for Arrays</vt:lpstr>
      <vt:lpstr>Constraint Rules for Arrays (continued)</vt:lpstr>
      <vt:lpstr>Checking Constraints in Class SingleVarDecl</vt:lpstr>
      <vt:lpstr>Checking Constraints in Class SingleVarDecl (continued)</vt:lpstr>
      <vt:lpstr>Checking Constraints in Class SingleVarDecl (continued)</vt:lpstr>
      <vt:lpstr>Method checkConstraints() for Class Variable</vt:lpstr>
      <vt:lpstr>Method emit() for Class Variable</vt:lpstr>
      <vt:lpstr>Method emit() for Class Variable (continued)</vt:lpstr>
    </vt:vector>
  </TitlesOfParts>
  <Company>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Arrays</dc:title>
  <dc:creator>John I. Moore, Jr.</dc:creator>
  <cp:lastModifiedBy>John Moore</cp:lastModifiedBy>
  <cp:revision>225</cp:revision>
  <cp:lastPrinted>2020-04-17T14:05:26Z</cp:lastPrinted>
  <dcterms:created xsi:type="dcterms:W3CDTF">2005-01-12T21:47:45Z</dcterms:created>
  <dcterms:modified xsi:type="dcterms:W3CDTF">2025-04-04T10:27:32Z</dcterms:modified>
</cp:coreProperties>
</file>