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359" r:id="rId16"/>
    <p:sldId id="360" r:id="rId17"/>
    <p:sldId id="361" r:id="rId18"/>
    <p:sldId id="362" r:id="rId19"/>
    <p:sldId id="355" r:id="rId20"/>
    <p:sldId id="285" r:id="rId21"/>
    <p:sldId id="364"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85" d="100"/>
          <a:sy n="85" d="100"/>
        </p:scale>
        <p:origin x="55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28600" y="1363663"/>
            <a:ext cx="886968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7" y="1363663"/>
            <a:ext cx="8321040" cy="4935537"/>
          </a:xfrm>
        </p:spPr>
        <p:txBody>
          <a:bodyPr/>
          <a:lstStyle/>
          <a:p>
            <a:r>
              <a:rPr lang="en-US" sz="2300" dirty="0"/>
              <a:t>Method </a:t>
            </a:r>
            <a:r>
              <a:rPr lang="en-US" sz="2300" dirty="0" err="1">
                <a:latin typeface="Consolas" panose="020B0609020204030204" pitchFamily="49" charset="0"/>
              </a:rPr>
              <a:t>parseStatement</a:t>
            </a:r>
            <a:r>
              <a:rPr lang="en-US" sz="2300" dirty="0">
                <a:latin typeface="Consolas" panose="020B0609020204030204" pitchFamily="49" charset="0"/>
              </a:rPr>
              <a:t>()</a:t>
            </a:r>
            <a:r>
              <a:rPr lang="en-US" sz="2300"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procedureCallStmt</a:t>
            </a:r>
            <a:r>
              <a:rPr lang="en-US" sz="1800" dirty="0">
                <a:latin typeface="Consolas" panose="020B0609020204030204" pitchFamily="49" charset="0"/>
              </a:rPr>
              <a:t> | </a:t>
            </a:r>
            <a:r>
              <a:rPr lang="en-US" sz="1800" dirty="0" err="1">
                <a:latin typeface="Consolas" panose="020B0609020204030204" pitchFamily="49" charset="0"/>
              </a:rPr>
              <a:t>compoundStmt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ifStmt</a:t>
            </a:r>
            <a:r>
              <a:rPr lang="en-US" sz="1800" dirty="0">
                <a:latin typeface="Consolas" panose="020B0609020204030204" pitchFamily="49" charset="0"/>
              </a:rPr>
              <a:t>         | </a:t>
            </a:r>
            <a:r>
              <a:rPr lang="en-US" sz="1800" dirty="0" err="1">
                <a:latin typeface="Consolas" panose="020B0609020204030204" pitchFamily="49" charset="0"/>
              </a:rPr>
              <a:t>loopStmt</a:t>
            </a:r>
            <a:r>
              <a:rPr lang="en-US" sz="1800" dirty="0">
                <a:latin typeface="Consolas" panose="020B0609020204030204" pitchFamily="49" charset="0"/>
              </a:rPr>
              <a:t>          | </a:t>
            </a:r>
            <a:r>
              <a:rPr lang="en-US" sz="1800" dirty="0" err="1">
                <a:latin typeface="Consolas" panose="020B0609020204030204" pitchFamily="49" charset="0"/>
              </a:rPr>
              <a:t>forLoopStmt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exitStmt</a:t>
            </a:r>
            <a:r>
              <a:rPr lang="en-US" sz="1800" dirty="0">
                <a:latin typeface="Consolas" panose="020B0609020204030204" pitchFamily="49" charset="0"/>
              </a:rPr>
              <a:t>       | </a:t>
            </a:r>
            <a:r>
              <a:rPr lang="en-US" sz="1800" dirty="0" err="1">
                <a:latin typeface="Consolas" panose="020B0609020204030204" pitchFamily="49" charset="0"/>
              </a:rPr>
              <a:t>readStmt</a:t>
            </a:r>
            <a:r>
              <a:rPr lang="en-US" sz="1800" dirty="0">
                <a:latin typeface="Consolas" panose="020B0609020204030204" pitchFamily="49" charset="0"/>
              </a:rPr>
              <a: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a:t>
            </a:r>
            <a:r>
              <a:rPr lang="en-US" sz="1800" dirty="0" err="1">
                <a:latin typeface="Consolas" panose="020B0609020204030204" pitchFamily="49" charset="0"/>
              </a:rPr>
              <a:t>returnStmt</a:t>
            </a:r>
            <a:r>
              <a:rPr lang="en-US" sz="1800" dirty="0">
                <a:latin typeface="Consolas" panose="020B0609020204030204" pitchFamily="49" charset="0"/>
              </a:rPr>
              <a:t> .</a:t>
            </a:r>
          </a:p>
          <a:p>
            <a:r>
              <a:rPr lang="en-US" sz="2300" dirty="0"/>
              <a:t>Error recovery for </a:t>
            </a:r>
            <a:r>
              <a:rPr lang="en-US" sz="2300" dirty="0">
                <a:latin typeface="Consolas" panose="020B0609020204030204" pitchFamily="49" charset="0"/>
              </a:rPr>
              <a:t>parseStatement()</a:t>
            </a:r>
            <a:r>
              <a:rPr lang="en-US" sz="2300" dirty="0"/>
              <a:t> requires special care when the symbol is an identifier since an identifier can not only start a statement but can also appear elsewhere in the statement.</a:t>
            </a:r>
          </a:p>
          <a:p>
            <a:r>
              <a:rPr lang="en-US" sz="2300"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66321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7390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three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12551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each error message to see if it duplicates the previous error message</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4734</TotalTime>
  <Words>2097</Words>
  <Application>Microsoft Office PowerPoint</Application>
  <PresentationFormat>On-screen Show (4:3)</PresentationFormat>
  <Paragraphs>303</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182</cp:revision>
  <cp:lastPrinted>2025-02-11T00:02:25Z</cp:lastPrinted>
  <dcterms:created xsi:type="dcterms:W3CDTF">2005-01-12T21:47:45Z</dcterms:created>
  <dcterms:modified xsi:type="dcterms:W3CDTF">2025-02-12T15:46:06Z</dcterms:modified>
</cp:coreProperties>
</file>