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1"/>
  </p:notesMasterIdLst>
  <p:handoutMasterIdLst>
    <p:handoutMasterId r:id="rId32"/>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64" r:id="rId17"/>
    <p:sldId id="283" r:id="rId18"/>
    <p:sldId id="284" r:id="rId19"/>
    <p:sldId id="280" r:id="rId20"/>
    <p:sldId id="363" r:id="rId21"/>
    <p:sldId id="285" r:id="rId22"/>
    <p:sldId id="289" r:id="rId23"/>
    <p:sldId id="286" r:id="rId24"/>
    <p:sldId id="287" r:id="rId25"/>
    <p:sldId id="302" r:id="rId26"/>
    <p:sldId id="361" r:id="rId27"/>
    <p:sldId id="362" r:id="rId28"/>
    <p:sldId id="303" r:id="rId29"/>
    <p:sldId id="304" r:id="rId3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31" autoAdjust="0"/>
    <p:restoredTop sz="97055" autoAdjust="0"/>
  </p:normalViewPr>
  <p:slideViewPr>
    <p:cSldViewPr>
      <p:cViewPr varScale="1">
        <p:scale>
          <a:sx n="88" d="100"/>
          <a:sy n="88" d="100"/>
        </p:scale>
        <p:origin x="75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309392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22</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24</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AddingExpr</a:t>
            </a:r>
            <a:r>
              <a:rPr lang="en-US" sz="2200" dirty="0"/>
              <a:t> and </a:t>
            </a:r>
            <a:r>
              <a:rPr lang="en-US" sz="2200" dirty="0" err="1">
                <a:latin typeface="Consolas" panose="020B0609020204030204" pitchFamily="49" charset="0"/>
              </a:rPr>
              <a:t>MultiplyingExpr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a:latin typeface="Consolas" panose="020B0609020204030204" pitchFamily="49" charset="0"/>
              </a:rPr>
              <a:t>AssignmentStmt</a:t>
            </a:r>
          </a:p>
          <a:p>
            <a:pPr lvl="1"/>
            <a:r>
              <a:rPr lang="en-US" sz="1900"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ConstDecl</a:t>
            </a:r>
            <a:r>
              <a:rPr lang="en-US" sz="2200" dirty="0"/>
              <a:t> and </a:t>
            </a:r>
            <a:r>
              <a:rPr lang="en-US" sz="2200" dirty="0" err="1">
                <a:latin typeface="Consolas" panose="020B0609020204030204" pitchFamily="49" charset="0"/>
              </a:rPr>
              <a:t>ConstValue</a:t>
            </a:r>
            <a:endParaRPr lang="en-US" sz="2200" dirty="0">
              <a:latin typeface="Consolas" panose="020B0609020204030204" pitchFamily="49" charset="0"/>
            </a:endParaRPr>
          </a:p>
          <a:p>
            <a:pPr lvl="1"/>
            <a:r>
              <a:rPr lang="en-US" sz="1900" dirty="0"/>
              <a:t>Miscellaneous Rule: If the literal value has type </a:t>
            </a:r>
            <a:r>
              <a:rPr lang="en-US" sz="1900" dirty="0">
                <a:latin typeface="Consolas" panose="020B0609020204030204" pitchFamily="49" charset="0"/>
              </a:rPr>
              <a:t>Integer</a:t>
            </a:r>
            <a:r>
              <a:rPr lang="en-US" sz="1900" dirty="0"/>
              <a:t>, then it must be able to be converted to an integer value on the CPRL virtual machine.</a:t>
            </a:r>
          </a:p>
          <a:p>
            <a:pPr lvl="2"/>
            <a:r>
              <a:rPr lang="en-US" dirty="0"/>
              <a:t>Object </a:t>
            </a:r>
            <a:r>
              <a:rPr lang="en-US" dirty="0" err="1">
                <a:latin typeface="Consolas" panose="020B0609020204030204" pitchFamily="49" charset="0"/>
              </a:rPr>
              <a:t>IntUtil</a:t>
            </a:r>
            <a:r>
              <a:rPr lang="en-US" dirty="0"/>
              <a:t> in package </a:t>
            </a:r>
            <a:r>
              <a:rPr lang="en-US" dirty="0" err="1">
                <a:latin typeface="Consolas" panose="020B0609020204030204" pitchFamily="49" charset="0"/>
              </a:rPr>
              <a:t>edu.citadel.common</a:t>
            </a:r>
            <a:r>
              <a:rPr lang="en-US" dirty="0"/>
              <a:t> has a method named </a:t>
            </a:r>
            <a:r>
              <a:rPr lang="en-US" dirty="0" err="1">
                <a:latin typeface="Consolas" panose="020B0609020204030204" pitchFamily="49" charset="0"/>
              </a:rPr>
              <a:t>toInt</a:t>
            </a:r>
            <a:r>
              <a:rPr lang="en-US" dirty="0">
                <a:latin typeface="Consolas" panose="020B0609020204030204" pitchFamily="49" charset="0"/>
              </a:rPr>
              <a:t>()</a:t>
            </a:r>
            <a:r>
              <a:rPr lang="en-US" dirty="0"/>
              <a:t> that can be used to check this.</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sz="2200" dirty="0" err="1">
                <a:latin typeface="Consolas" panose="020B0609020204030204" pitchFamily="49" charset="0"/>
              </a:rPr>
              <a:t>ExitStmt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when</a:t>
            </a:r>
            <a:r>
              <a:rPr lang="en-US" sz="1900" dirty="0"/>
              <a:t>” expression is present, it must have type </a:t>
            </a:r>
            <a:r>
              <a:rPr lang="en-US" sz="1900" dirty="0">
                <a:latin typeface="Consolas" panose="020B0609020204030204" pitchFamily="49" charset="0"/>
              </a:rPr>
              <a:t>Boolean</a:t>
            </a:r>
            <a:r>
              <a:rPr lang="en-US" sz="1900" dirty="0"/>
              <a:t>.</a:t>
            </a:r>
          </a:p>
          <a:p>
            <a:pPr lvl="1"/>
            <a:r>
              <a:rPr lang="en-US" sz="1900" dirty="0"/>
              <a:t>Miscellaneous Rule: The </a:t>
            </a:r>
            <a:r>
              <a:rPr lang="en-US" sz="1900" dirty="0">
                <a:latin typeface="Consolas" panose="020B0609020204030204" pitchFamily="49" charset="0"/>
              </a:rPr>
              <a:t>exit</a:t>
            </a:r>
            <a:r>
              <a:rPr lang="en-US" sz="1900" dirty="0"/>
              <a:t> statement must be nested within a </a:t>
            </a:r>
            <a:r>
              <a:rPr lang="en-US" sz="1900" dirty="0">
                <a:latin typeface="Consolas" panose="020B0609020204030204" pitchFamily="49" charset="0"/>
              </a:rPr>
              <a:t>loop</a:t>
            </a:r>
            <a:r>
              <a:rPr lang="en-US" sz="1900" dirty="0"/>
              <a:t> statement.*</a:t>
            </a:r>
          </a:p>
        </p:txBody>
      </p:sp>
      <p:sp>
        <p:nvSpPr>
          <p:cNvPr id="15364" name="Footer Placeholder 3"/>
          <p:cNvSpPr>
            <a:spLocks noGrp="1"/>
          </p:cNvSpPr>
          <p:nvPr>
            <p:ph type="ftr" sz="quarter" idx="10"/>
          </p:nvPr>
        </p:nvSpPr>
        <p:spPr>
          <a:noFill/>
        </p:spPr>
        <p:txBody>
          <a:bodyPr/>
          <a:lstStyle/>
          <a:p>
            <a:r>
              <a:rPr lang="en-US" dirty="0"/>
              <a:t>©</a:t>
            </a:r>
            <a:r>
              <a:rPr lang="en-US" dirty="0" err="1"/>
              <a:t>SoftMoore</a:t>
            </a:r>
            <a:r>
              <a:rPr lang="en-US" dirty="0"/>
              <a:t>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2" name="Rectangle 1">
            <a:extLst>
              <a:ext uri="{FF2B5EF4-FFF2-40B4-BE49-F238E27FC236}">
                <a16:creationId xmlns:a16="http://schemas.microsoft.com/office/drawing/2014/main" id="{8E24A5C8-E02C-F35A-5836-E5F261C188EE}"/>
              </a:ext>
            </a:extLst>
          </p:cNvPr>
          <p:cNvSpPr/>
          <p:nvPr/>
        </p:nvSpPr>
        <p:spPr bwMode="auto">
          <a:xfrm>
            <a:off x="1874146" y="57912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ForLoopStmt</a:t>
            </a:r>
            <a:endParaRPr lang="en-US" sz="2200" dirty="0">
              <a:latin typeface="Consolas" panose="020B0609020204030204" pitchFamily="49" charset="0"/>
            </a:endParaRPr>
          </a:p>
          <a:p>
            <a:pPr lvl="1"/>
            <a:r>
              <a:rPr lang="en-US" sz="1900" dirty="0"/>
              <a:t>Type Rule: Both expressions in the range of the </a:t>
            </a:r>
            <a:r>
              <a:rPr lang="en-US" sz="1900" dirty="0" err="1">
                <a:latin typeface="Consolas" panose="020B0609020204030204" pitchFamily="49" charset="0"/>
              </a:rPr>
              <a:t>forLoop</a:t>
            </a:r>
            <a:r>
              <a:rPr lang="en-US" sz="1900" dirty="0"/>
              <a:t> must have type </a:t>
            </a:r>
            <a:r>
              <a:rPr lang="en-US" sz="1900" dirty="0">
                <a:latin typeface="Consolas" panose="020B0609020204030204" pitchFamily="49" charset="0"/>
              </a:rPr>
              <a:t>Integer</a:t>
            </a:r>
            <a:r>
              <a:rPr lang="en-US" sz="1900" dirty="0"/>
              <a:t>.  To simplify implementation, no check is performed to ensure that the value of the first expression is less than or equal to the value of the second expression.</a:t>
            </a:r>
            <a:endParaRPr lang="en-US" sz="1900" dirty="0">
              <a:latin typeface="Consolas" panose="020B0609020204030204" pitchFamily="49" charset="0"/>
            </a:endParaRPr>
          </a:p>
          <a:p>
            <a:r>
              <a:rPr lang="en-US" sz="2200" dirty="0" err="1">
                <a:latin typeface="Consolas" panose="020B0609020204030204" pitchFamily="49" charset="0"/>
              </a:rPr>
              <a:t>IfStmt</a:t>
            </a:r>
            <a:endParaRPr lang="en-US" sz="2200" dirty="0">
              <a:latin typeface="Consolas" panose="020B0609020204030204" pitchFamily="49" charset="0"/>
            </a:endParaRPr>
          </a:p>
          <a:p>
            <a:pPr lvl="1"/>
            <a:r>
              <a:rPr lang="en-US" sz="1900" dirty="0"/>
              <a:t>Type Rule: The expression must have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LogicalExpr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LoopStmt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while</a:t>
            </a:r>
            <a:r>
              <a:rPr lang="en-US" sz="1900" dirty="0"/>
              <a:t>” expression is present, it must have type </a:t>
            </a:r>
            <a:r>
              <a:rPr lang="en-US" sz="1900" dirty="0">
                <a:latin typeface="Consolas" panose="020B0609020204030204" pitchFamily="49" charset="0"/>
              </a:rPr>
              <a:t>Boolean</a:t>
            </a:r>
            <a:r>
              <a:rPr lang="en-US" sz="1900" dirty="0"/>
              <a:t>.</a:t>
            </a:r>
          </a:p>
        </p:txBody>
      </p:sp>
      <p:sp>
        <p:nvSpPr>
          <p:cNvPr id="15364" name="Footer Placeholder 3"/>
          <p:cNvSpPr>
            <a:spLocks noGrp="1"/>
          </p:cNvSpPr>
          <p:nvPr>
            <p:ph type="ftr" sz="quarter" idx="10"/>
          </p:nvPr>
        </p:nvSpPr>
        <p:spPr>
          <a:noFill/>
        </p:spPr>
        <p:txBody>
          <a:bodyPr/>
          <a:lstStyle/>
          <a:p>
            <a:r>
              <a:rPr lang="en-US" dirty="0"/>
              <a:t>©</a:t>
            </a:r>
            <a:r>
              <a:rPr lang="en-US" dirty="0" err="1"/>
              <a:t>SoftMoore</a:t>
            </a:r>
            <a:r>
              <a:rPr lang="en-US" dirty="0"/>
              <a:t>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NegationExpr</a:t>
            </a:r>
            <a:endParaRPr lang="en-US" sz="2200" dirty="0">
              <a:latin typeface="Consolas" panose="020B0609020204030204" pitchFamily="49" charset="0"/>
            </a:endParaRPr>
          </a:p>
          <a:p>
            <a:pPr lvl="1"/>
            <a:r>
              <a:rPr lang="en-US" sz="1900" dirty="0"/>
              <a:t>Type Rule: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err="1">
                <a:latin typeface="Consolas" panose="020B0609020204030204" pitchFamily="49" charset="0"/>
              </a:rPr>
              <a:t>NotExpr</a:t>
            </a:r>
            <a:endParaRPr lang="en-US" sz="2200" dirty="0">
              <a:latin typeface="Consolas" panose="020B0609020204030204" pitchFamily="49" charset="0"/>
            </a:endParaRPr>
          </a:p>
          <a:p>
            <a:pPr lvl="1"/>
            <a:r>
              <a:rPr lang="en-US" sz="1900" dirty="0"/>
              <a:t>Type Rule: If the operator symbol is the reserved word </a:t>
            </a:r>
            <a:r>
              <a:rPr lang="en-US" sz="1900" dirty="0">
                <a:latin typeface="Consolas" panose="020B0609020204030204" pitchFamily="49" charset="0"/>
              </a:rPr>
              <a:t>not</a:t>
            </a:r>
            <a:r>
              <a:rPr lang="en-US" sz="1900" dirty="0"/>
              <a:t>, then the operand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pPr lvl="1"/>
            <a:r>
              <a:rPr lang="en-US" sz="1900" dirty="0"/>
              <a:t>Type Rule: If the operator symbol is the bitwise negation operator </a:t>
            </a:r>
            <a:r>
              <a:rPr lang="en-US" sz="1900" dirty="0">
                <a:latin typeface="Consolas" panose="020B0609020204030204" pitchFamily="49" charset="0"/>
              </a:rPr>
              <a:t>~</a:t>
            </a:r>
            <a:r>
              <a:rPr lang="en-US" sz="1900" dirty="0"/>
              <a:t>, then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 </a:t>
            </a:r>
          </a:p>
          <a:p>
            <a:r>
              <a:rPr lang="en-US" sz="2200" dirty="0">
                <a:latin typeface="Consolas" panose="020B0609020204030204" pitchFamily="49" charset="0"/>
              </a:rPr>
              <a:t>Program</a:t>
            </a:r>
          </a:p>
          <a:p>
            <a:pPr lvl="1"/>
            <a:r>
              <a:rPr lang="en-US" sz="1900" dirty="0"/>
              <a:t>Miscellaneous Rule: A program must contain a </a:t>
            </a:r>
            <a:r>
              <a:rPr lang="en-US" sz="1900" dirty="0" err="1"/>
              <a:t>parameterless</a:t>
            </a:r>
            <a:r>
              <a:rPr lang="en-US" sz="1900" dirty="0"/>
              <a:t> procedure named </a:t>
            </a:r>
            <a:r>
              <a:rPr lang="en-US" sz="1900" dirty="0">
                <a:latin typeface="Consolas" panose="020B0609020204030204" pitchFamily="49" charset="0"/>
              </a:rPr>
              <a:t>main()</a:t>
            </a:r>
            <a:r>
              <a:rPr lang="en-US" sz="1900"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OutputStmt</a:t>
            </a:r>
            <a:endParaRPr lang="en-US" sz="2200" dirty="0">
              <a:latin typeface="Consolas" panose="020B0609020204030204" pitchFamily="49" charset="0"/>
            </a:endParaRPr>
          </a:p>
          <a:p>
            <a:pPr lvl="1"/>
            <a:r>
              <a:rPr lang="en-US" sz="1900" dirty="0"/>
              <a:t>Type Rule: Each expression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a:t>
            </a:r>
            <a:r>
              <a:rPr lang="en-US" sz="1900" dirty="0">
                <a:latin typeface="Consolas" panose="020B0609020204030204" pitchFamily="49" charset="0"/>
              </a:rPr>
              <a:t>Boolean</a:t>
            </a:r>
            <a:r>
              <a:rPr lang="en-US" sz="1900" dirty="0"/>
              <a:t>, or a string type.  Output is supported only for integers, characters, </a:t>
            </a:r>
            <a:r>
              <a:rPr lang="en-US" sz="1900" dirty="0" err="1"/>
              <a:t>booleans</a:t>
            </a:r>
            <a:r>
              <a:rPr lang="en-US" sz="1900" dirty="0"/>
              <a:t>, and strings.</a:t>
            </a:r>
          </a:p>
          <a:p>
            <a:r>
              <a:rPr lang="en-US" sz="2200" dirty="0" err="1">
                <a:latin typeface="Consolas" panose="020B0609020204030204" pitchFamily="49" charset="0"/>
              </a:rPr>
              <a:t>ReadStmt</a:t>
            </a:r>
            <a:endParaRPr lang="en-US" sz="2200" dirty="0">
              <a:latin typeface="Consolas" panose="020B0609020204030204" pitchFamily="49" charset="0"/>
            </a:endParaRPr>
          </a:p>
          <a:p>
            <a:pPr lvl="1"/>
            <a:r>
              <a:rPr lang="en-US" sz="1900" dirty="0"/>
              <a:t>Type Rule: The variable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 string type.  Input is supported only for integers, characters, and strings.</a:t>
            </a:r>
            <a:endParaRPr lang="en-US" dirty="0"/>
          </a:p>
          <a:p>
            <a:r>
              <a:rPr lang="en-US" sz="2200" dirty="0" err="1">
                <a:latin typeface="Consolas" panose="020B0609020204030204" pitchFamily="49" charset="0"/>
              </a:rPr>
              <a:t>RelationalExpr</a:t>
            </a:r>
            <a:endParaRPr lang="en-US" sz="2200" dirty="0">
              <a:latin typeface="Consolas" panose="020B0609020204030204" pitchFamily="49" charset="0"/>
            </a:endParaRPr>
          </a:p>
          <a:p>
            <a:pPr lvl="1"/>
            <a:r>
              <a:rPr lang="en-US" sz="1900" dirty="0"/>
              <a:t>Type Rule: Both operands must have the same type, and the result has type </a:t>
            </a:r>
            <a:r>
              <a:rPr lang="en-US" sz="1900" dirty="0">
                <a:latin typeface="Consolas" panose="020B0609020204030204" pitchFamily="49" charset="0"/>
              </a:rPr>
              <a:t>Boolean</a:t>
            </a:r>
            <a:r>
              <a:rPr lang="en-US" sz="1900" dirty="0"/>
              <a:t>.</a:t>
            </a:r>
          </a:p>
          <a:p>
            <a:pPr lvl="1"/>
            <a:r>
              <a:rPr lang="en-US" sz="1900" dirty="0"/>
              <a:t>Type Rule: Only scalar types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t>
            </a:r>
            <a:r>
              <a:rPr lang="en-US" sz="1900" dirty="0">
                <a:latin typeface="Consolas" panose="020B0609020204030204" pitchFamily="49" charset="0"/>
              </a:rPr>
              <a:t>Boolean</a:t>
            </a:r>
            <a:r>
              <a:rPr lang="en-US" sz="1900" dirty="0"/>
              <a:t>) are allowed for operands.  (For example, in CPRL, you can’t have a relational expression where both operands are arrays, records, or strings.)</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usually specified informally</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SingleVarDecl</a:t>
            </a:r>
            <a:endParaRPr lang="en-US" sz="2200" dirty="0">
              <a:latin typeface="Consolas" panose="020B0609020204030204" pitchFamily="49" charset="0"/>
            </a:endParaRPr>
          </a:p>
          <a:p>
            <a:pPr lvl="1"/>
            <a:r>
              <a:rPr lang="en-US" sz="1900" dirty="0"/>
              <a:t>Type Rule: If the declaration has an initializer, the type of the value on the right side of the assignment symbol must be assignment compatible with the type of the variable being declared.</a:t>
            </a:r>
          </a:p>
          <a:p>
            <a:pPr lvl="2"/>
            <a:r>
              <a:rPr lang="en-US" dirty="0"/>
              <a:t>For CPRL/0, method </a:t>
            </a:r>
            <a:r>
              <a:rPr lang="en-US" dirty="0" err="1"/>
              <a:t>matchTypes</a:t>
            </a:r>
            <a:r>
              <a:rPr lang="en-US" dirty="0"/>
              <a:t>() in class AST can be used to check for assignment compatibility.  But method </a:t>
            </a:r>
            <a:r>
              <a:rPr lang="en-US" dirty="0" err="1"/>
              <a:t>checkConstraints</a:t>
            </a:r>
            <a:r>
              <a:rPr lang="en-US" dirty="0"/>
              <a:t>() becomes complicated when composite types are considered, especially since composite types can be nested. We will revisit type rules for class </a:t>
            </a:r>
            <a:r>
              <a:rPr lang="en-US" dirty="0" err="1"/>
              <a:t>SingleVarDecl</a:t>
            </a:r>
            <a:r>
              <a:rPr lang="en-US" dirty="0"/>
              <a:t> in chapters 14, 15, and 16.</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381227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variable.type</a:t>
            </a:r>
            <a:r>
              <a:rPr lang="en-US" sz="1800" dirty="0">
                <a:latin typeface="Consolas" pitchFamily="49" charset="0"/>
              </a:rPr>
              <a:t>(), </a:t>
            </a:r>
            <a:r>
              <a:rPr lang="en-US" sz="1800">
                <a:latin typeface="Consolas" pitchFamily="49" charset="0"/>
              </a:rPr>
              <a:t>expr))</a:t>
            </a:r>
            <a:endParaRPr lang="en-US" sz="1800" dirty="0">
              <a:latin typeface="Consolas" pitchFamily="49" charset="0"/>
            </a:endParaRP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22</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63663"/>
            <a:ext cx="859536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operand().</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negation can only be applied to an integer expression</a:t>
            </a:r>
          </a:p>
          <a:p>
            <a:pPr marL="182880" indent="0">
              <a:spcBef>
                <a:spcPct val="0"/>
              </a:spcBef>
              <a:buFontTx/>
              <a:buNone/>
              <a:defRPr/>
            </a:pPr>
            <a:r>
              <a:rPr lang="en-US" sz="1800" dirty="0">
                <a:latin typeface="Consolas" pitchFamily="49" charset="0"/>
              </a:rPr>
              <a:t>        if (operand().type()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25</a:t>
            </a:fld>
            <a:endParaRPr lang="en-US"/>
          </a:p>
        </p:txBody>
      </p:sp>
    </p:spTree>
    <p:extLst>
      <p:ext uri="{BB962C8B-B14F-4D97-AF65-F5344CB8AC3E}">
        <p14:creationId xmlns:p14="http://schemas.microsoft.com/office/powerpoint/2010/main" val="974829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arrayType.elementType</a:t>
            </a:r>
            <a:r>
              <a:rPr lang="en-US" sz="1800" b="1"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28</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err="1">
                <a:latin typeface="Consolas" panose="020B0609020204030204" pitchFamily="49" charset="0"/>
              </a:rPr>
              <a:t>expr</a:t>
            </a:r>
            <a:r>
              <a:rPr lang="en-US" sz="1800">
                <a:latin typeface="Consolas" panose="020B0609020204030204" pitchFamily="49" charset="0"/>
              </a:rPr>
              <a: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29</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endParaRPr lang="en-US" dirty="0"/>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5753</TotalTime>
  <Words>2497</Words>
  <Application>Microsoft Office PowerPoint</Application>
  <PresentationFormat>On-screen Show (4:3)</PresentationFormat>
  <Paragraphs>345</Paragraphs>
  <Slides>29</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 (continued)</vt:lpstr>
      <vt:lpstr>Constraint Rules for CPRL/0 (continued)</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318</cp:revision>
  <cp:lastPrinted>2020-08-15T10:40:20Z</cp:lastPrinted>
  <dcterms:created xsi:type="dcterms:W3CDTF">2005-01-12T21:47:45Z</dcterms:created>
  <dcterms:modified xsi:type="dcterms:W3CDTF">2025-04-03T14:32:34Z</dcterms:modified>
</cp:coreProperties>
</file>