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6" r:id="rId2"/>
    <p:sldId id="363" r:id="rId3"/>
    <p:sldId id="257" r:id="rId4"/>
    <p:sldId id="261" r:id="rId5"/>
    <p:sldId id="268" r:id="rId6"/>
    <p:sldId id="262" r:id="rId7"/>
    <p:sldId id="266" r:id="rId8"/>
    <p:sldId id="269" r:id="rId9"/>
    <p:sldId id="276" r:id="rId10"/>
    <p:sldId id="281" r:id="rId11"/>
    <p:sldId id="270" r:id="rId12"/>
    <p:sldId id="277" r:id="rId13"/>
    <p:sldId id="278" r:id="rId14"/>
    <p:sldId id="364" r:id="rId15"/>
    <p:sldId id="348" r:id="rId16"/>
    <p:sldId id="350" r:id="rId17"/>
    <p:sldId id="351" r:id="rId18"/>
    <p:sldId id="352" r:id="rId19"/>
    <p:sldId id="365" r:id="rId20"/>
    <p:sldId id="265" r:id="rId21"/>
    <p:sldId id="263" r:id="rId22"/>
    <p:sldId id="289" r:id="rId23"/>
    <p:sldId id="353" r:id="rId24"/>
    <p:sldId id="354" r:id="rId25"/>
    <p:sldId id="275" r:id="rId26"/>
    <p:sldId id="279" r:id="rId27"/>
    <p:sldId id="271" r:id="rId28"/>
    <p:sldId id="273" r:id="rId29"/>
    <p:sldId id="357" r:id="rId30"/>
    <p:sldId id="272" r:id="rId31"/>
    <p:sldId id="366" r:id="rId32"/>
    <p:sldId id="367" r:id="rId33"/>
    <p:sldId id="274" r:id="rId34"/>
    <p:sldId id="286" r:id="rId35"/>
    <p:sldId id="360" r:id="rId36"/>
    <p:sldId id="287" r:id="rId37"/>
    <p:sldId id="359" r:id="rId38"/>
    <p:sldId id="282" r:id="rId39"/>
    <p:sldId id="284" r:id="rId40"/>
    <p:sldId id="290" r:id="rId4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7" autoAdjust="0"/>
    <p:restoredTop sz="90929"/>
  </p:normalViewPr>
  <p:slideViewPr>
    <p:cSldViewPr>
      <p:cViewPr varScale="1">
        <p:scale>
          <a:sx n="85" d="100"/>
          <a:sy n="85" d="100"/>
        </p:scale>
        <p:origin x="58" y="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6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4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4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constructor and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“"</a:t>
            </a:r>
            <a:r>
              <a:rPr lang="en-US" dirty="0">
                <a:latin typeface="Consolas" panose="020B0609020204030204" pitchFamily="49" charset="0"/>
              </a:rPr>
              <a:t>Hello, </a:t>
            </a:r>
            <a:r>
              <a:rPr lang="en-US">
                <a:latin typeface="Consolas" panose="020B0609020204030204" pitchFamily="49" charset="0"/>
              </a:rPr>
              <a:t>world.</a:t>
            </a:r>
            <a:r>
              <a:rPr lang="en-US"/>
              <a:t>"” </a:t>
            </a:r>
            <a:r>
              <a:rPr lang="en-US" dirty="0"/>
              <a:t>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symbol()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position()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text()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B6BB-7076-29FA-40FC-9FFD760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D78A-F7C9-5864-5336-E5D9A046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several static methods used by the scanner for classifying characters.</a:t>
            </a:r>
          </a:p>
          <a:p>
            <a:pPr lvl="1"/>
            <a:r>
              <a:rPr lang="en-US" dirty="0"/>
              <a:t>Most of the methods provide straightforward and efficient alternatives to regular expressions.</a:t>
            </a:r>
          </a:p>
          <a:p>
            <a:r>
              <a:rPr lang="en-US" dirty="0"/>
              <a:t>Examples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letter.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static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isLetter</a:t>
            </a:r>
            <a:r>
              <a:rPr lang="en-US" sz="1800" dirty="0">
                <a:latin typeface="Consolas" panose="020B0609020204030204" pitchFamily="49" charset="0"/>
              </a:rPr>
              <a:t>(char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digit.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static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isDigit</a:t>
            </a:r>
            <a:r>
              <a:rPr lang="en-US" sz="1800" dirty="0">
                <a:latin typeface="Consolas" panose="020B0609020204030204" pitchFamily="49" charset="0"/>
              </a:rPr>
              <a:t>(char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1226B-D3AF-26B3-AACC-2542C7DF0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B0F2-F799-12FD-3F7B-392A623A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 error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(CompilerException 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/>
              <a:t> is implemented as a generic class.  The scanner instantiates it with type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Constructor and Key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Construct buffer with the specified capacity.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BoundedBuffer</a:t>
            </a:r>
            <a:r>
              <a:rPr lang="en-US" sz="1800" dirty="0">
                <a:latin typeface="Consolas" panose="020B0609020204030204" pitchFamily="49" charset="0"/>
              </a:rPr>
              <a:t>(int capacity)</a:t>
            </a:r>
          </a:p>
          <a:p>
            <a:pPr marL="9144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 the element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 element.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 get(int i)</a:t>
            </a:r>
          </a:p>
          <a:p>
            <a:pPr marL="9144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Add an element to the buffer.  Overwrites if buffer is full.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add(E 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(via 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)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pPr lvl="1"/>
            <a:r>
              <a:rPr lang="en-US" dirty="0"/>
              <a:t>Detects and reports lexical errors.  Returns </a:t>
            </a:r>
            <a:r>
              <a:rPr lang="en-US" dirty="0" err="1">
                <a:latin typeface="Consolas" panose="020B0609020204030204" pitchFamily="49" charset="0"/>
              </a:rPr>
              <a:t>Symbol.unknown</a:t>
            </a:r>
            <a:r>
              <a:rPr lang="en-US" dirty="0"/>
              <a:t> if a lexical error is encountered.</a:t>
            </a:r>
          </a:p>
          <a:p>
            <a:r>
              <a:rPr lang="en-US" dirty="0"/>
              <a:t>At any point during the iteration,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/>
              <a:t>Lexical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 (for any compiler project)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Position		•  Source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>
                <a:latin typeface="Consolas" panose="020B0609020204030204" pitchFamily="49" charset="0"/>
              </a:rPr>
              <a:t>	• 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/>
              <a:t> (specific to CPRL)</a:t>
            </a:r>
          </a:p>
          <a:p>
            <a:pPr lvl="2"/>
            <a:r>
              <a:rPr lang="en-US" dirty="0"/>
              <a:t>Symbol		•  Token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F24FBFC6-354B-48EC-90A0-2DE180DF9E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7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38087"/>
            <a:ext cx="791" cy="4545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607447" y="3898891"/>
            <a:ext cx="792845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AEC08D8-8CAC-A8E7-2D3D-45CC5403A79D}"/>
              </a:ext>
            </a:extLst>
          </p:cNvPr>
          <p:cNvGrpSpPr/>
          <p:nvPr/>
        </p:nvGrpSpPr>
        <p:grpSpPr>
          <a:xfrm>
            <a:off x="342900" y="5756275"/>
            <a:ext cx="8458200" cy="339725"/>
            <a:chOff x="304800" y="5334000"/>
            <a:chExt cx="8458200" cy="339725"/>
          </a:xfrm>
        </p:grpSpPr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8EA5012E-5611-6804-C5A2-C2FA44E1B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307A4BA3-E5D0-BE9A-8A37-11D77AAA3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F66E4E8E-42BD-FFA6-5B79-DE81DAAA2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411B0138-13CB-6299-2241-9059DB8DB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7B99E724-FB98-C4A7-945E-9D43BD725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6" y="1363663"/>
            <a:ext cx="841248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Construct scanner with its associated source, number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Scanner(Source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, int k, ErrorHandler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token()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lookahead(1).symbol().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symbol()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lookahead(1).text().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text()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 lookahead(1).position().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position()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lookahead(int i)</a:t>
            </a:r>
          </a:p>
        </p:txBody>
      </p:sp>
    </p:spTree>
    <p:extLst>
      <p:ext uri="{BB962C8B-B14F-4D97-AF65-F5344CB8AC3E}">
        <p14:creationId xmlns:p14="http://schemas.microsoft.com/office/powerpoint/2010/main" val="2219016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Token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AFAB4-23CC-6503-3253-2E61499A6CAC}"/>
              </a:ext>
            </a:extLst>
          </p:cNvPr>
          <p:cNvSpPr txBox="1"/>
          <p:nvPr/>
        </p:nvSpPr>
        <p:spPr>
          <a:xfrm>
            <a:off x="83820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19968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Methods </a:t>
            </a:r>
            <a:r>
              <a:rPr lang="en-US" sz="2300" dirty="0">
                <a:latin typeface="Consolas" panose="020B0609020204030204" pitchFamily="49" charset="0"/>
              </a:rPr>
              <a:t>token()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symbol()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text()</a:t>
            </a:r>
            <a:r>
              <a:rPr lang="en-US" sz="2300" dirty="0"/>
              <a:t>, and </a:t>
            </a:r>
            <a:r>
              <a:rPr lang="en-US" sz="2300" dirty="0">
                <a:latin typeface="Consolas" panose="020B0609020204030204" pitchFamily="49" charset="0"/>
              </a:rPr>
              <a:t>position()</a:t>
            </a:r>
            <a:r>
              <a:rPr lang="en-US" sz="2300" dirty="0"/>
              <a:t> are simply convenience methods.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from method </a:t>
            </a:r>
            <a:r>
              <a:rPr lang="en-US" sz="2300" dirty="0">
                <a:latin typeface="Consolas" panose="020B0609020204030204" pitchFamily="49" charset="0"/>
              </a:rPr>
              <a:t>symbol()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Token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throws </a:t>
            </a:r>
            <a:r>
              <a:rPr lang="en-US" sz="1750" dirty="0" err="1">
                <a:latin typeface="Consolas" pitchFamily="49" charset="0"/>
              </a:rPr>
              <a:t>IOException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  = </a:t>
            </a:r>
            <a:r>
              <a:rPr lang="en-US" sz="1750" dirty="0" err="1">
                <a:latin typeface="Consolas" pitchFamily="49" charset="0"/>
              </a:rPr>
              <a:t>Symbol.unknown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position = new Position();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    = "";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source.charPosition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CharUtil.isLetter</a:t>
            </a:r>
            <a:r>
              <a:rPr lang="en-US" sz="1750" dirty="0">
                <a:latin typeface="Consolas" pitchFamily="49" charset="0"/>
              </a:rPr>
              <a:t>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var idString = scanIdentifier();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text = idString;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CharUtil.isDigit</a:t>
            </a:r>
            <a:r>
              <a:rPr lang="en-US" sz="1750" dirty="0">
                <a:latin typeface="Consolas" pitchFamily="49" charset="0"/>
              </a:rPr>
              <a:t>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symbol = Symbol.intLiteral;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text   = scanIntegerLiteral();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switch((char)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'+'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Symbol.plus;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'-'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Symbol.minus;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'&lt;'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if 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Symbol.lessOrEqual</a:t>
            </a:r>
            <a:r>
              <a:rPr lang="en-US" sz="175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Symbol.lessThan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500AB-CC2A-429D-604C-2EB876EE2B4D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new Token(symbol, position, text);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sz="2300" dirty="0"/>
              <a:t>Class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sz="2300" dirty="0"/>
              <a:t>The position is characterized by an ordered pair of integers.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sz="2300" dirty="0"/>
              <a:t>Note: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objects are immutable – once created they can’t be modified.</a:t>
            </a:r>
          </a:p>
          <a:p>
            <a:r>
              <a:rPr lang="en-US" sz="2300" dirty="0"/>
              <a:t>Key constructor and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Position(int lineNumber, int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private String </a:t>
            </a:r>
            <a:r>
              <a:rPr lang="en-US" sz="1600" dirty="0" err="1">
                <a:latin typeface="Consolas" pitchFamily="49" charset="0"/>
              </a:rPr>
              <a:t>scanIntLiteral</a:t>
            </a:r>
            <a:r>
              <a:rPr lang="en-US" sz="1600" dirty="0">
                <a:latin typeface="Consolas" pitchFamily="49" charset="0"/>
              </a:rPr>
              <a:t>() throws </a:t>
            </a:r>
            <a:r>
              <a:rPr lang="en-US" sz="1600" dirty="0" err="1">
                <a:latin typeface="Consolas" pitchFamily="49" charset="0"/>
              </a:rPr>
              <a:t>ScannerException</a:t>
            </a:r>
            <a:r>
              <a:rPr lang="en-US" sz="1600" dirty="0">
                <a:latin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</a:rPr>
              <a:t>IOException</a:t>
            </a: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assumes that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 is the first digit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assert </a:t>
            </a:r>
            <a:r>
              <a:rPr lang="en-US" sz="1600" dirty="0" err="1">
                <a:latin typeface="Consolas" pitchFamily="49" charset="0"/>
              </a:rPr>
              <a:t>CharUtil.isDigit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clearScanBuffer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append the leading digit character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char 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 (char)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== '0')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char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 (char)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78458-9A73-C1CF-0C62-30001864CE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scanHexLiteral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scanBinaryLiteral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 err="1">
                <a:latin typeface="Consolas" pitchFamily="49" charset="0"/>
              </a:rPr>
              <a:t>scanBuffer.toString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89713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1B6F-D17D-85BB-3E13-B1FD656C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Hexadecimal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BFEC-67C5-7D1A-8C99-43F62D07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3663"/>
            <a:ext cx="8686800" cy="4935537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private void </a:t>
            </a:r>
            <a:r>
              <a:rPr lang="en-US" sz="1750" dirty="0" err="1">
                <a:latin typeface="Consolas" panose="020B0609020204030204" pitchFamily="49" charset="0"/>
              </a:rPr>
              <a:t>scanBinaryLiteral</a:t>
            </a:r>
            <a:r>
              <a:rPr lang="en-US" sz="1750" dirty="0">
                <a:latin typeface="Consolas" panose="020B0609020204030204" pitchFamily="49" charset="0"/>
              </a:rPr>
              <a:t>() throws </a:t>
            </a:r>
            <a:r>
              <a:rPr lang="en-US" sz="1750" dirty="0" err="1">
                <a:latin typeface="Consolas" panose="020B0609020204030204" pitchFamily="49" charset="0"/>
              </a:rPr>
              <a:t>ScannerException</a:t>
            </a:r>
            <a:r>
              <a:rPr lang="en-US" sz="1750" dirty="0">
                <a:latin typeface="Consolas" panose="020B0609020204030204" pitchFamily="49" charset="0"/>
              </a:rPr>
              <a:t>, </a:t>
            </a:r>
            <a:r>
              <a:rPr lang="en-US" sz="1750" dirty="0" err="1">
                <a:latin typeface="Consolas" panose="020B0609020204030204" pitchFamily="49" charset="0"/>
              </a:rPr>
              <a:t>IOException</a:t>
            </a: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// assumes that </a:t>
            </a:r>
            <a:r>
              <a:rPr lang="en-US" sz="1750" dirty="0" err="1">
                <a:latin typeface="Consolas" panose="020B0609020204030204" pitchFamily="49" charset="0"/>
              </a:rPr>
              <a:t>scanBuffer</a:t>
            </a:r>
            <a:r>
              <a:rPr lang="en-US" sz="1750" dirty="0">
                <a:latin typeface="Consolas" panose="020B0609020204030204" pitchFamily="49" charset="0"/>
              </a:rPr>
              <a:t> contains "0B"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assert </a:t>
            </a:r>
            <a:r>
              <a:rPr lang="en-US" sz="1750" dirty="0" err="1">
                <a:latin typeface="Consolas" panose="020B0609020204030204" pitchFamily="49" charset="0"/>
              </a:rPr>
              <a:t>scanBuffer.charAt</a:t>
            </a:r>
            <a:r>
              <a:rPr lang="en-US" sz="1750" dirty="0">
                <a:latin typeface="Consolas" panose="020B0609020204030204" pitchFamily="49" charset="0"/>
              </a:rPr>
              <a:t>(0) == '0'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&amp;&amp; </a:t>
            </a:r>
            <a:r>
              <a:rPr lang="en-US" sz="1750" dirty="0" err="1">
                <a:latin typeface="Consolas" panose="020B0609020204030204" pitchFamily="49" charset="0"/>
              </a:rPr>
              <a:t>scanBuffer.charAt</a:t>
            </a:r>
            <a:r>
              <a:rPr lang="en-US" sz="1750" dirty="0">
                <a:latin typeface="Consolas" panose="020B0609020204030204" pitchFamily="49" charset="0"/>
              </a:rPr>
              <a:t>(1) == 'B';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// check that the next character is a binary digit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if (!</a:t>
            </a:r>
            <a:r>
              <a:rPr lang="en-US" sz="1750" dirty="0" err="1">
                <a:latin typeface="Consolas" panose="020B0609020204030204" pitchFamily="49" charset="0"/>
              </a:rPr>
              <a:t>CharUtil.isBinaryDigit</a:t>
            </a:r>
            <a:r>
              <a:rPr lang="en-US" sz="1750" dirty="0">
                <a:latin typeface="Consolas" panose="020B0609020204030204" pitchFamily="49" charset="0"/>
              </a:rPr>
              <a:t>(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throw error("Improperly formed binary literal.");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</a:t>
            </a:r>
            <a:r>
              <a:rPr lang="en-US" sz="1750" dirty="0" err="1">
                <a:latin typeface="Consolas" panose="020B0609020204030204" pitchFamily="49" charset="0"/>
              </a:rPr>
              <a:t>scanBuffer.append</a:t>
            </a:r>
            <a:r>
              <a:rPr lang="en-US" sz="1750" dirty="0">
                <a:latin typeface="Consolas" panose="020B0609020204030204" pitchFamily="49" charset="0"/>
              </a:rPr>
              <a:t>((char) 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</a:t>
            </a:r>
            <a:r>
              <a:rPr lang="en-US" sz="1750" dirty="0" err="1">
                <a:latin typeface="Consolas" panose="020B0609020204030204" pitchFamily="49" charset="0"/>
              </a:rPr>
              <a:t>source.advance</a:t>
            </a:r>
            <a:r>
              <a:rPr lang="en-US" sz="175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while (</a:t>
            </a:r>
            <a:r>
              <a:rPr lang="en-US" sz="1750" dirty="0" err="1">
                <a:latin typeface="Consolas" panose="020B0609020204030204" pitchFamily="49" charset="0"/>
              </a:rPr>
              <a:t>CharUtil.isBinaryDigit</a:t>
            </a:r>
            <a:r>
              <a:rPr lang="en-US" sz="1750" dirty="0">
                <a:latin typeface="Consolas" panose="020B0609020204030204" pitchFamily="49" charset="0"/>
              </a:rPr>
              <a:t>(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5F3F1-8CC2-E997-4E35-B551588B3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DE388-7281-C67E-1BA4-7403E9E0E4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2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String scanIdentifier()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Java’s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3663"/>
            <a:ext cx="8503920" cy="4935537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error(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error(Position </a:t>
            </a:r>
            <a:r>
              <a:rPr lang="en-US" sz="1800" dirty="0" err="1">
                <a:latin typeface="Consolas" panose="020B0609020204030204" pitchFamily="49" charset="0"/>
              </a:rPr>
              <a:t>position</a:t>
            </a:r>
            <a:r>
              <a:rPr lang="en-US" sz="1800" dirty="0">
                <a:latin typeface="Consolas" panose="020B0609020204030204" pitchFamily="49" charset="0"/>
              </a:rPr>
              <a:t>, 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7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9600" cy="4935537"/>
          </a:xfrm>
        </p:spPr>
        <p:txBody>
          <a:bodyPr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()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? 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: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Java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 Character.isDigit((char) 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()) 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"Check integer literal start for digit at position 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+ 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() + ".";</a:t>
            </a:r>
          </a:p>
          <a:p>
            <a:r>
              <a:rPr lang="en-US" dirty="0"/>
              <a:t>By default, Java assertions are disabled at runtime.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7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04212" cy="4935537"/>
          </a:xfrm>
        </p:spPr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new ErrorHandler();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 = new Source(reader);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scanner = new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84008-3DB7-420B-8A16-A09D54586693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printToken(Token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var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().toString()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Source(Reader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Byte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Char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Integer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41   token: Reserved Word -&gt; and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51   token: Reserved Word -&gt; array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 1   token: Reserved Word -&gt; write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11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1   token: +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5   token: -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9   token: *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13   token: /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1   token: 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5   token: !=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10   token: &lt;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14   token: &lt;=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044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</p:spPr>
        <p:txBody>
          <a:bodyPr lIns="182880" tIns="45720" r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= new Source(reader);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out    = new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          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 c = 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("\\n\t" + 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((char) c + "\t" + 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128D6-E553-B35E-50EC-B3484B457B45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“proc”,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enum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ByteRW</a:t>
            </a:r>
            <a:r>
              <a:rPr lang="en-US" sz="1800" dirty="0">
                <a:latin typeface="Consolas" pitchFamily="49" charset="0"/>
              </a:rPr>
              <a:t>("Byte"),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222272" y="5929226"/>
            <a:ext cx="2699457" cy="36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4773</TotalTime>
  <Words>3628</Words>
  <Application>Microsoft Office PowerPoint</Application>
  <PresentationFormat>On-screen Show (4:3)</PresentationFormat>
  <Paragraphs>648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Methods</vt:lpstr>
      <vt:lpstr>Class CharUtil</vt:lpstr>
      <vt:lpstr>Class ErrorHandler</vt:lpstr>
      <vt:lpstr>Using ErrorHandler for Parser Version 1</vt:lpstr>
      <vt:lpstr>Class BoundedBuffer</vt:lpstr>
      <vt:lpstr>Class BoundedBuffer Constructor and Key Methods</vt:lpstr>
      <vt:lpstr>Scanner (Lexical Analyzer)</vt:lpstr>
      <vt:lpstr>Classes Source and Scanner</vt:lpstr>
      <vt:lpstr>Key Constructor and Methods for class Scanner</vt:lpstr>
      <vt:lpstr>Key Constructor and Methods for class Scanner (continued)</vt:lpstr>
      <vt:lpstr>Key Constructor and Methods for class Scanner (continued)</vt:lpstr>
      <vt:lpstr>Description of Scanner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“&gt;” and “&gt;= ” symbols)</vt:lpstr>
      <vt:lpstr>Method nextToken() (continued – returning the token)</vt:lpstr>
      <vt:lpstr>Example: Scanning an Integer Literal</vt:lpstr>
      <vt:lpstr>Example: Scanning an Integer Literal (continued)</vt:lpstr>
      <vt:lpstr>Scanning a Hexadecimal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157</cp:revision>
  <cp:lastPrinted>2020-08-13T10:42:41Z</cp:lastPrinted>
  <dcterms:created xsi:type="dcterms:W3CDTF">2005-01-15T15:50:49Z</dcterms:created>
  <dcterms:modified xsi:type="dcterms:W3CDTF">2024-07-29T15:23:20Z</dcterms:modified>
</cp:coreProperties>
</file>