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7"/>
  </p:notesMasterIdLst>
  <p:handoutMasterIdLst>
    <p:handoutMasterId r:id="rId28"/>
  </p:handoutMasterIdLst>
  <p:sldIdLst>
    <p:sldId id="256" r:id="rId2"/>
    <p:sldId id="277" r:id="rId3"/>
    <p:sldId id="278" r:id="rId4"/>
    <p:sldId id="298" r:id="rId5"/>
    <p:sldId id="299" r:id="rId6"/>
    <p:sldId id="281" r:id="rId7"/>
    <p:sldId id="282" r:id="rId8"/>
    <p:sldId id="283" r:id="rId9"/>
    <p:sldId id="279" r:id="rId10"/>
    <p:sldId id="295" r:id="rId11"/>
    <p:sldId id="284" r:id="rId12"/>
    <p:sldId id="288" r:id="rId13"/>
    <p:sldId id="351" r:id="rId14"/>
    <p:sldId id="293" r:id="rId15"/>
    <p:sldId id="359" r:id="rId16"/>
    <p:sldId id="360" r:id="rId17"/>
    <p:sldId id="361" r:id="rId18"/>
    <p:sldId id="362" r:id="rId19"/>
    <p:sldId id="355" r:id="rId20"/>
    <p:sldId id="285" r:id="rId21"/>
    <p:sldId id="364" r:id="rId22"/>
    <p:sldId id="358" r:id="rId23"/>
    <p:sldId id="290" r:id="rId24"/>
    <p:sldId id="292" r:id="rId25"/>
    <p:sldId id="291" r:id="rId26"/>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85" autoAdjust="0"/>
    <p:restoredTop sz="97055" autoAdjust="0"/>
  </p:normalViewPr>
  <p:slideViewPr>
    <p:cSldViewPr>
      <p:cViewPr varScale="1">
        <p:scale>
          <a:sx n="68" d="100"/>
          <a:sy n="68" d="100"/>
        </p:scale>
        <p:origin x="62" y="5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r>
              <a:rPr lang="en-US" sz="1100" dirty="0">
                <a:latin typeface="+mn-lt"/>
              </a:rPr>
              <a:t>Error Handling/Recovery</a:t>
            </a:r>
          </a:p>
        </p:txBody>
      </p:sp>
      <p:sp>
        <p:nvSpPr>
          <p:cNvPr id="5939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r>
              <a:rPr lang="en-US" sz="1100">
                <a:latin typeface="+mn-lt"/>
              </a:rPr>
              <a:t>7-</a:t>
            </a:r>
            <a:fld id="{896D8EBA-6BCF-4A2B-AA4E-8ED6FFB02C8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73886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pPr>
              <a:defRPr/>
            </a:pPr>
            <a:r>
              <a:rPr lang="en-US"/>
              <a:t>Error Handling/Recovery</a:t>
            </a:r>
          </a:p>
        </p:txBody>
      </p:sp>
      <p:sp>
        <p:nvSpPr>
          <p:cNvPr id="64515"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pPr>
              <a:defRPr/>
            </a:pPr>
            <a:endParaRPr lang="en-US"/>
          </a:p>
        </p:txBody>
      </p:sp>
      <p:sp>
        <p:nvSpPr>
          <p:cNvPr id="64519"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2BFD5EC9-8BB5-4004-863A-6F8E90CF6E11}" type="slidenum">
              <a:rPr lang="en-US"/>
              <a:pPr>
                <a:defRPr/>
              </a:pPr>
              <a:t>‹#›</a:t>
            </a:fld>
            <a:endParaRPr lang="en-US"/>
          </a:p>
        </p:txBody>
      </p:sp>
    </p:spTree>
    <p:extLst>
      <p:ext uri="{BB962C8B-B14F-4D97-AF65-F5344CB8AC3E}">
        <p14:creationId xmlns:p14="http://schemas.microsoft.com/office/powerpoint/2010/main" val="23804272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p:spPr>
        <p:txBody>
          <a:bodyPr/>
          <a:lstStyle/>
          <a:p>
            <a:r>
              <a:rPr lang="en-US"/>
              <a:t>Error Handling/Recovery</a:t>
            </a:r>
          </a:p>
        </p:txBody>
      </p:sp>
      <p:sp>
        <p:nvSpPr>
          <p:cNvPr id="16387" name="Rectangle 7"/>
          <p:cNvSpPr>
            <a:spLocks noGrp="1" noChangeArrowheads="1"/>
          </p:cNvSpPr>
          <p:nvPr>
            <p:ph type="sldNum" sz="quarter" idx="5"/>
          </p:nvPr>
        </p:nvSpPr>
        <p:spPr>
          <a:noFill/>
        </p:spPr>
        <p:txBody>
          <a:bodyPr/>
          <a:lstStyle/>
          <a:p>
            <a:fld id="{FD287C23-8D17-4C11-BE8F-C43A76FC9012}" type="slidenum">
              <a:rPr lang="en-US" smtClean="0"/>
              <a:pPr/>
              <a:t>1</a:t>
            </a:fld>
            <a:endParaRPr lang="en-US"/>
          </a:p>
        </p:txBody>
      </p:sp>
      <p:sp>
        <p:nvSpPr>
          <p:cNvPr id="16388" name="Rectangle 1026"/>
          <p:cNvSpPr>
            <a:spLocks noGrp="1" noRot="1" noChangeAspect="1" noChangeArrowheads="1" noTextEdit="1"/>
          </p:cNvSpPr>
          <p:nvPr>
            <p:ph type="sldImg"/>
          </p:nvPr>
        </p:nvSpPr>
        <p:spPr>
          <a:ln/>
        </p:spPr>
      </p:sp>
      <p:sp>
        <p:nvSpPr>
          <p:cNvPr id="16389"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47496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11</a:t>
            </a:fld>
            <a:endParaRPr lang="en-US"/>
          </a:p>
        </p:txBody>
      </p:sp>
    </p:spTree>
    <p:extLst>
      <p:ext uri="{BB962C8B-B14F-4D97-AF65-F5344CB8AC3E}">
        <p14:creationId xmlns:p14="http://schemas.microsoft.com/office/powerpoint/2010/main" val="821414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12</a:t>
            </a:fld>
            <a:endParaRPr lang="en-US"/>
          </a:p>
        </p:txBody>
      </p:sp>
    </p:spTree>
    <p:extLst>
      <p:ext uri="{BB962C8B-B14F-4D97-AF65-F5344CB8AC3E}">
        <p14:creationId xmlns:p14="http://schemas.microsoft.com/office/powerpoint/2010/main" val="963002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13</a:t>
            </a:fld>
            <a:endParaRPr lang="en-US"/>
          </a:p>
        </p:txBody>
      </p:sp>
    </p:spTree>
    <p:extLst>
      <p:ext uri="{BB962C8B-B14F-4D97-AF65-F5344CB8AC3E}">
        <p14:creationId xmlns:p14="http://schemas.microsoft.com/office/powerpoint/2010/main" val="968535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14</a:t>
            </a:fld>
            <a:endParaRPr lang="en-US"/>
          </a:p>
        </p:txBody>
      </p:sp>
    </p:spTree>
    <p:extLst>
      <p:ext uri="{BB962C8B-B14F-4D97-AF65-F5344CB8AC3E}">
        <p14:creationId xmlns:p14="http://schemas.microsoft.com/office/powerpoint/2010/main" val="1729880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15</a:t>
            </a:fld>
            <a:endParaRPr lang="en-US"/>
          </a:p>
        </p:txBody>
      </p:sp>
    </p:spTree>
    <p:extLst>
      <p:ext uri="{BB962C8B-B14F-4D97-AF65-F5344CB8AC3E}">
        <p14:creationId xmlns:p14="http://schemas.microsoft.com/office/powerpoint/2010/main" val="1686097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16</a:t>
            </a:fld>
            <a:endParaRPr lang="en-US"/>
          </a:p>
        </p:txBody>
      </p:sp>
    </p:spTree>
    <p:extLst>
      <p:ext uri="{BB962C8B-B14F-4D97-AF65-F5344CB8AC3E}">
        <p14:creationId xmlns:p14="http://schemas.microsoft.com/office/powerpoint/2010/main" val="737155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20</a:t>
            </a:fld>
            <a:endParaRPr lang="en-US"/>
          </a:p>
        </p:txBody>
      </p:sp>
    </p:spTree>
    <p:extLst>
      <p:ext uri="{BB962C8B-B14F-4D97-AF65-F5344CB8AC3E}">
        <p14:creationId xmlns:p14="http://schemas.microsoft.com/office/powerpoint/2010/main" val="2202862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21</a:t>
            </a:fld>
            <a:endParaRPr lang="en-US"/>
          </a:p>
        </p:txBody>
      </p:sp>
    </p:spTree>
    <p:extLst>
      <p:ext uri="{BB962C8B-B14F-4D97-AF65-F5344CB8AC3E}">
        <p14:creationId xmlns:p14="http://schemas.microsoft.com/office/powerpoint/2010/main" val="3311149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23</a:t>
            </a:fld>
            <a:endParaRPr lang="en-US"/>
          </a:p>
        </p:txBody>
      </p:sp>
    </p:spTree>
    <p:extLst>
      <p:ext uri="{BB962C8B-B14F-4D97-AF65-F5344CB8AC3E}">
        <p14:creationId xmlns:p14="http://schemas.microsoft.com/office/powerpoint/2010/main" val="4032950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24</a:t>
            </a:fld>
            <a:endParaRPr lang="en-US"/>
          </a:p>
        </p:txBody>
      </p:sp>
    </p:spTree>
    <p:extLst>
      <p:ext uri="{BB962C8B-B14F-4D97-AF65-F5344CB8AC3E}">
        <p14:creationId xmlns:p14="http://schemas.microsoft.com/office/powerpoint/2010/main" val="788038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a:p>
        </p:txBody>
      </p:sp>
      <p:sp>
        <p:nvSpPr>
          <p:cNvPr id="17412" name="Header Placeholder 3"/>
          <p:cNvSpPr>
            <a:spLocks noGrp="1"/>
          </p:cNvSpPr>
          <p:nvPr>
            <p:ph type="hdr" sz="quarter"/>
          </p:nvPr>
        </p:nvSpPr>
        <p:spPr>
          <a:noFill/>
        </p:spPr>
        <p:txBody>
          <a:bodyPr/>
          <a:lstStyle/>
          <a:p>
            <a:r>
              <a:rPr lang="en-US"/>
              <a:t>Error Handling/Recovery</a:t>
            </a:r>
          </a:p>
        </p:txBody>
      </p:sp>
      <p:sp>
        <p:nvSpPr>
          <p:cNvPr id="17413" name="Slide Number Placeholder 4"/>
          <p:cNvSpPr>
            <a:spLocks noGrp="1"/>
          </p:cNvSpPr>
          <p:nvPr>
            <p:ph type="sldNum" sz="quarter" idx="5"/>
          </p:nvPr>
        </p:nvSpPr>
        <p:spPr>
          <a:noFill/>
        </p:spPr>
        <p:txBody>
          <a:bodyPr/>
          <a:lstStyle/>
          <a:p>
            <a:fld id="{7EE6086D-9073-4DB8-A28E-6DE207B7AF28}" type="slidenum">
              <a:rPr lang="en-US" smtClean="0"/>
              <a:pPr/>
              <a:t>2</a:t>
            </a:fld>
            <a:endParaRPr lang="en-US"/>
          </a:p>
        </p:txBody>
      </p:sp>
    </p:spTree>
    <p:extLst>
      <p:ext uri="{BB962C8B-B14F-4D97-AF65-F5344CB8AC3E}">
        <p14:creationId xmlns:p14="http://schemas.microsoft.com/office/powerpoint/2010/main" val="1034128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25</a:t>
            </a:fld>
            <a:endParaRPr lang="en-US"/>
          </a:p>
        </p:txBody>
      </p:sp>
    </p:spTree>
    <p:extLst>
      <p:ext uri="{BB962C8B-B14F-4D97-AF65-F5344CB8AC3E}">
        <p14:creationId xmlns:p14="http://schemas.microsoft.com/office/powerpoint/2010/main" val="915507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a:p>
        </p:txBody>
      </p:sp>
      <p:sp>
        <p:nvSpPr>
          <p:cNvPr id="18436" name="Header Placeholder 3"/>
          <p:cNvSpPr>
            <a:spLocks noGrp="1"/>
          </p:cNvSpPr>
          <p:nvPr>
            <p:ph type="hdr" sz="quarter"/>
          </p:nvPr>
        </p:nvSpPr>
        <p:spPr>
          <a:noFill/>
        </p:spPr>
        <p:txBody>
          <a:bodyPr/>
          <a:lstStyle/>
          <a:p>
            <a:r>
              <a:rPr lang="en-US"/>
              <a:t>Error Handling/Recovery</a:t>
            </a:r>
          </a:p>
        </p:txBody>
      </p:sp>
      <p:sp>
        <p:nvSpPr>
          <p:cNvPr id="18437" name="Slide Number Placeholder 4"/>
          <p:cNvSpPr>
            <a:spLocks noGrp="1"/>
          </p:cNvSpPr>
          <p:nvPr>
            <p:ph type="sldNum" sz="quarter" idx="5"/>
          </p:nvPr>
        </p:nvSpPr>
        <p:spPr>
          <a:noFill/>
        </p:spPr>
        <p:txBody>
          <a:bodyPr/>
          <a:lstStyle/>
          <a:p>
            <a:fld id="{79CAAF55-5055-4525-B05D-1948ECD65672}" type="slidenum">
              <a:rPr lang="en-US" smtClean="0"/>
              <a:pPr/>
              <a:t>3</a:t>
            </a:fld>
            <a:endParaRPr lang="en-US"/>
          </a:p>
        </p:txBody>
      </p:sp>
    </p:spTree>
    <p:extLst>
      <p:ext uri="{BB962C8B-B14F-4D97-AF65-F5344CB8AC3E}">
        <p14:creationId xmlns:p14="http://schemas.microsoft.com/office/powerpoint/2010/main" val="356409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latin typeface="Times New Roman" pitchFamily="18" charset="0"/>
            </a:endParaRPr>
          </a:p>
        </p:txBody>
      </p:sp>
      <p:sp>
        <p:nvSpPr>
          <p:cNvPr id="77828" name="Header Placeholder 3"/>
          <p:cNvSpPr>
            <a:spLocks noGrp="1"/>
          </p:cNvSpPr>
          <p:nvPr>
            <p:ph type="hdr" sz="quarter"/>
          </p:nvPr>
        </p:nvSpPr>
        <p:spPr>
          <a:noFill/>
        </p:spPr>
        <p:txBody>
          <a:bodyPr/>
          <a:lstStyle/>
          <a:p>
            <a:r>
              <a:rPr lang="en-US"/>
              <a:t>Exceptions</a:t>
            </a:r>
          </a:p>
        </p:txBody>
      </p:sp>
      <p:sp>
        <p:nvSpPr>
          <p:cNvPr id="77829" name="Slide Number Placeholder 4"/>
          <p:cNvSpPr>
            <a:spLocks noGrp="1"/>
          </p:cNvSpPr>
          <p:nvPr>
            <p:ph type="sldNum" sz="quarter" idx="5"/>
          </p:nvPr>
        </p:nvSpPr>
        <p:spPr>
          <a:noFill/>
        </p:spPr>
        <p:txBody>
          <a:bodyPr/>
          <a:lstStyle/>
          <a:p>
            <a:fld id="{241E6C93-D4D0-439A-9A1D-8077ABA31434}" type="slidenum">
              <a:rPr lang="en-US" smtClean="0"/>
              <a:pPr/>
              <a:t>5</a:t>
            </a:fld>
            <a:endParaRPr lang="en-US"/>
          </a:p>
        </p:txBody>
      </p:sp>
    </p:spTree>
    <p:extLst>
      <p:ext uri="{BB962C8B-B14F-4D97-AF65-F5344CB8AC3E}">
        <p14:creationId xmlns:p14="http://schemas.microsoft.com/office/powerpoint/2010/main" val="266040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a:p>
        </p:txBody>
      </p:sp>
      <p:sp>
        <p:nvSpPr>
          <p:cNvPr id="19460" name="Header Placeholder 3"/>
          <p:cNvSpPr>
            <a:spLocks noGrp="1"/>
          </p:cNvSpPr>
          <p:nvPr>
            <p:ph type="hdr" sz="quarter"/>
          </p:nvPr>
        </p:nvSpPr>
        <p:spPr>
          <a:noFill/>
        </p:spPr>
        <p:txBody>
          <a:bodyPr/>
          <a:lstStyle/>
          <a:p>
            <a:r>
              <a:rPr lang="en-US"/>
              <a:t>Error Handling/Recovery</a:t>
            </a:r>
          </a:p>
        </p:txBody>
      </p:sp>
      <p:sp>
        <p:nvSpPr>
          <p:cNvPr id="19461" name="Slide Number Placeholder 4"/>
          <p:cNvSpPr>
            <a:spLocks noGrp="1"/>
          </p:cNvSpPr>
          <p:nvPr>
            <p:ph type="sldNum" sz="quarter" idx="5"/>
          </p:nvPr>
        </p:nvSpPr>
        <p:spPr>
          <a:noFill/>
        </p:spPr>
        <p:txBody>
          <a:bodyPr/>
          <a:lstStyle/>
          <a:p>
            <a:fld id="{289E97A2-FF08-481F-97ED-10C53FBA3AE1}" type="slidenum">
              <a:rPr lang="en-US" smtClean="0"/>
              <a:pPr/>
              <a:t>6</a:t>
            </a:fld>
            <a:endParaRPr lang="en-US"/>
          </a:p>
        </p:txBody>
      </p:sp>
    </p:spTree>
    <p:extLst>
      <p:ext uri="{BB962C8B-B14F-4D97-AF65-F5344CB8AC3E}">
        <p14:creationId xmlns:p14="http://schemas.microsoft.com/office/powerpoint/2010/main" val="17864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a:p>
        </p:txBody>
      </p:sp>
      <p:sp>
        <p:nvSpPr>
          <p:cNvPr id="20484" name="Header Placeholder 3"/>
          <p:cNvSpPr>
            <a:spLocks noGrp="1"/>
          </p:cNvSpPr>
          <p:nvPr>
            <p:ph type="hdr" sz="quarter"/>
          </p:nvPr>
        </p:nvSpPr>
        <p:spPr>
          <a:noFill/>
        </p:spPr>
        <p:txBody>
          <a:bodyPr/>
          <a:lstStyle/>
          <a:p>
            <a:r>
              <a:rPr lang="en-US"/>
              <a:t>Error Handling/Recovery</a:t>
            </a:r>
          </a:p>
        </p:txBody>
      </p:sp>
      <p:sp>
        <p:nvSpPr>
          <p:cNvPr id="20485" name="Slide Number Placeholder 4"/>
          <p:cNvSpPr>
            <a:spLocks noGrp="1"/>
          </p:cNvSpPr>
          <p:nvPr>
            <p:ph type="sldNum" sz="quarter" idx="5"/>
          </p:nvPr>
        </p:nvSpPr>
        <p:spPr>
          <a:noFill/>
        </p:spPr>
        <p:txBody>
          <a:bodyPr/>
          <a:lstStyle/>
          <a:p>
            <a:fld id="{0B275A02-D874-4B94-8AC7-03C33CD6415B}" type="slidenum">
              <a:rPr lang="en-US" smtClean="0"/>
              <a:pPr/>
              <a:t>7</a:t>
            </a:fld>
            <a:endParaRPr lang="en-US"/>
          </a:p>
        </p:txBody>
      </p:sp>
    </p:spTree>
    <p:extLst>
      <p:ext uri="{BB962C8B-B14F-4D97-AF65-F5344CB8AC3E}">
        <p14:creationId xmlns:p14="http://schemas.microsoft.com/office/powerpoint/2010/main" val="426974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en-US"/>
          </a:p>
        </p:txBody>
      </p:sp>
      <p:sp>
        <p:nvSpPr>
          <p:cNvPr id="21508" name="Header Placeholder 3"/>
          <p:cNvSpPr>
            <a:spLocks noGrp="1"/>
          </p:cNvSpPr>
          <p:nvPr>
            <p:ph type="hdr" sz="quarter"/>
          </p:nvPr>
        </p:nvSpPr>
        <p:spPr>
          <a:noFill/>
        </p:spPr>
        <p:txBody>
          <a:bodyPr/>
          <a:lstStyle/>
          <a:p>
            <a:r>
              <a:rPr lang="en-US"/>
              <a:t>Error Handling/Recovery</a:t>
            </a:r>
          </a:p>
        </p:txBody>
      </p:sp>
      <p:sp>
        <p:nvSpPr>
          <p:cNvPr id="21509" name="Slide Number Placeholder 4"/>
          <p:cNvSpPr>
            <a:spLocks noGrp="1"/>
          </p:cNvSpPr>
          <p:nvPr>
            <p:ph type="sldNum" sz="quarter" idx="5"/>
          </p:nvPr>
        </p:nvSpPr>
        <p:spPr>
          <a:noFill/>
        </p:spPr>
        <p:txBody>
          <a:bodyPr/>
          <a:lstStyle/>
          <a:p>
            <a:fld id="{ABAFF9B4-0449-4D50-9CFD-BF1453F99AC1}" type="slidenum">
              <a:rPr lang="en-US" smtClean="0"/>
              <a:pPr/>
              <a:t>8</a:t>
            </a:fld>
            <a:endParaRPr lang="en-US"/>
          </a:p>
        </p:txBody>
      </p:sp>
    </p:spTree>
    <p:extLst>
      <p:ext uri="{BB962C8B-B14F-4D97-AF65-F5344CB8AC3E}">
        <p14:creationId xmlns:p14="http://schemas.microsoft.com/office/powerpoint/2010/main" val="3646184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2532" name="Header Placeholder 3"/>
          <p:cNvSpPr>
            <a:spLocks noGrp="1"/>
          </p:cNvSpPr>
          <p:nvPr>
            <p:ph type="hdr" sz="quarter"/>
          </p:nvPr>
        </p:nvSpPr>
        <p:spPr>
          <a:noFill/>
        </p:spPr>
        <p:txBody>
          <a:bodyPr/>
          <a:lstStyle/>
          <a:p>
            <a:r>
              <a:rPr lang="en-US"/>
              <a:t>Error Handling/Recovery</a:t>
            </a:r>
          </a:p>
        </p:txBody>
      </p:sp>
      <p:sp>
        <p:nvSpPr>
          <p:cNvPr id="22533" name="Slide Number Placeholder 4"/>
          <p:cNvSpPr>
            <a:spLocks noGrp="1"/>
          </p:cNvSpPr>
          <p:nvPr>
            <p:ph type="sldNum" sz="quarter" idx="5"/>
          </p:nvPr>
        </p:nvSpPr>
        <p:spPr>
          <a:noFill/>
        </p:spPr>
        <p:txBody>
          <a:bodyPr/>
          <a:lstStyle/>
          <a:p>
            <a:fld id="{2D816982-B081-4E21-9D52-F1AA3F3900F7}" type="slidenum">
              <a:rPr lang="en-US" smtClean="0"/>
              <a:pPr/>
              <a:t>9</a:t>
            </a:fld>
            <a:endParaRPr lang="en-US"/>
          </a:p>
        </p:txBody>
      </p:sp>
    </p:spTree>
    <p:extLst>
      <p:ext uri="{BB962C8B-B14F-4D97-AF65-F5344CB8AC3E}">
        <p14:creationId xmlns:p14="http://schemas.microsoft.com/office/powerpoint/2010/main" val="820260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10</a:t>
            </a:fld>
            <a:endParaRPr lang="en-US"/>
          </a:p>
        </p:txBody>
      </p:sp>
    </p:spTree>
    <p:extLst>
      <p:ext uri="{BB962C8B-B14F-4D97-AF65-F5344CB8AC3E}">
        <p14:creationId xmlns:p14="http://schemas.microsoft.com/office/powerpoint/2010/main" val="1486446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C4950AE-DDD2-452F-B1E9-D4D70AAD485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5F271557-76C1-4390-9827-E45E8E4E29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E76E067-94A9-4241-BF01-CDB4A62F063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BDF87CFE-7B79-4B32-98A0-76AA147690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81FCEA33-9322-4C1B-95F7-D7E310D79D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8B83BDE0-B84B-4BDC-A032-BA1C55F1C2F2}"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r>
              <a:rPr lang="en-US"/>
              <a:t>Error Handling/Recovery</a:t>
            </a:r>
          </a:p>
        </p:txBody>
      </p:sp>
      <p:sp>
        <p:nvSpPr>
          <p:cNvPr id="3075" name="Rectangle 3"/>
          <p:cNvSpPr>
            <a:spLocks noGrp="1" noChangeArrowheads="1"/>
          </p:cNvSpPr>
          <p:nvPr>
            <p:ph type="subTitle" sz="quarter" idx="1"/>
          </p:nvPr>
        </p:nvSpPr>
        <p:spPr/>
        <p:txBody>
          <a:bodyPr/>
          <a:lstStyle/>
          <a:p>
            <a:pPr algn="ctr"/>
            <a:endParaRPr lang="en-US"/>
          </a:p>
        </p:txBody>
      </p:sp>
      <p:sp>
        <p:nvSpPr>
          <p:cNvPr id="3076" name="Rectangle 1028"/>
          <p:cNvSpPr>
            <a:spLocks noGrp="1" noChangeArrowheads="1"/>
          </p:cNvSpPr>
          <p:nvPr>
            <p:ph type="ftr" sz="quarter" idx="10"/>
          </p:nvPr>
        </p:nvSpPr>
        <p:spPr>
          <a:noFill/>
        </p:spPr>
        <p:txBody>
          <a:bodyPr/>
          <a:lstStyle/>
          <a:p>
            <a:r>
              <a:rPr lang="en-US"/>
              <a:t>©SoftMoore Consulting</a:t>
            </a:r>
          </a:p>
        </p:txBody>
      </p:sp>
      <p:sp>
        <p:nvSpPr>
          <p:cNvPr id="3077" name="Rectangle 1030"/>
          <p:cNvSpPr>
            <a:spLocks noGrp="1" noChangeArrowheads="1"/>
          </p:cNvSpPr>
          <p:nvPr>
            <p:ph type="sldNum" sz="quarter" idx="11"/>
          </p:nvPr>
        </p:nvSpPr>
        <p:spPr>
          <a:noFill/>
        </p:spPr>
        <p:txBody>
          <a:bodyPr/>
          <a:lstStyle/>
          <a:p>
            <a:r>
              <a:rPr lang="en-US"/>
              <a:t>Slide </a:t>
            </a:r>
            <a:fld id="{F4DA682A-86B9-4D23-B8AA-72C8D71E74A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recover()</a:t>
            </a:r>
          </a:p>
        </p:txBody>
      </p:sp>
      <p:sp>
        <p:nvSpPr>
          <p:cNvPr id="3" name="Content Placeholder 2"/>
          <p:cNvSpPr>
            <a:spLocks noGrp="1"/>
          </p:cNvSpPr>
          <p:nvPr>
            <p:ph idx="1"/>
          </p:nvPr>
        </p:nvSpPr>
        <p:spPr/>
        <p:txBody>
          <a:bodyPr lIns="182880" tIns="91440"/>
          <a:lstStyle/>
          <a:p>
            <a:pPr marL="0" indent="0">
              <a:spcBef>
                <a:spcPts val="0"/>
              </a:spcBef>
              <a:buNone/>
            </a:pPr>
            <a:r>
              <a:rPr lang="en-US" dirty="0"/>
              <a:t>Method </a:t>
            </a:r>
            <a:r>
              <a:rPr lang="en-US" dirty="0">
                <a:latin typeface="Consolas" pitchFamily="49" charset="0"/>
                <a:cs typeface="Consolas" pitchFamily="49" charset="0"/>
              </a:rPr>
              <a:t>recover()</a:t>
            </a:r>
            <a:r>
              <a:rPr lang="en-US" dirty="0"/>
              <a:t> implements error recovery by skipping tokens until it finds one whose symbol is in the follow set of the nonterminal defined by the rule.</a:t>
            </a:r>
          </a:p>
          <a:p>
            <a:pPr marL="0" indent="0">
              <a:spcBef>
                <a:spcPts val="0"/>
              </a:spcBef>
              <a:buNone/>
            </a:pP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 Advance the scanner until the current symbol is one of the</a:t>
            </a:r>
          </a:p>
          <a:p>
            <a:pPr marL="0" indent="0">
              <a:spcBef>
                <a:spcPts val="100"/>
              </a:spcBef>
              <a:buNone/>
            </a:pPr>
            <a:r>
              <a:rPr lang="en-US" sz="1800" dirty="0">
                <a:latin typeface="Consolas" pitchFamily="49" charset="0"/>
                <a:cs typeface="Consolas" pitchFamily="49" charset="0"/>
              </a:rPr>
              <a:t> * symbols in the specified set of followers.</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private void recover(Set&lt;Symbol&gt; followers)</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scanner.advanceTo</a:t>
            </a:r>
            <a:r>
              <a:rPr lang="en-US" sz="1800" dirty="0">
                <a:latin typeface="Consolas" pitchFamily="49" charset="0"/>
                <a:cs typeface="Consolas" pitchFamily="49" charset="0"/>
              </a:rPr>
              <a:t>(followers);</a:t>
            </a:r>
          </a:p>
          <a:p>
            <a:pPr marL="0" indent="0">
              <a:spcBef>
                <a:spcPts val="100"/>
              </a:spcBef>
              <a:buNone/>
            </a:pPr>
            <a:r>
              <a:rPr lang="en-US" sz="1800" dirty="0">
                <a:latin typeface="Consolas" pitchFamily="49" charset="0"/>
                <a:cs typeface="Consolas" pitchFamily="49" charset="0"/>
              </a:rPr>
              <a:t>  }</a:t>
            </a:r>
          </a:p>
          <a:p>
            <a:pPr marL="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Example: Error Handling/Recovery</a:t>
            </a:r>
            <a:endParaRPr lang="en-US" sz="2400" dirty="0"/>
          </a:p>
        </p:txBody>
      </p:sp>
      <p:sp>
        <p:nvSpPr>
          <p:cNvPr id="11267" name="Rectangle 3"/>
          <p:cNvSpPr>
            <a:spLocks noGrp="1" noChangeArrowheads="1"/>
          </p:cNvSpPr>
          <p:nvPr>
            <p:ph idx="1"/>
          </p:nvPr>
        </p:nvSpPr>
        <p:spPr>
          <a:xfrm>
            <a:off x="289560" y="1363663"/>
            <a:ext cx="8778240" cy="4935537"/>
          </a:xfrm>
        </p:spPr>
        <p:txBody>
          <a:bodyPr lIns="91440" tIns="91440"/>
          <a:lstStyle/>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procedureDecl</a:t>
            </a:r>
            <a:r>
              <a:rPr lang="en-US" sz="1800" dirty="0">
                <a:latin typeface="Consolas" panose="020B0609020204030204" pitchFamily="49" charset="0"/>
              </a:rPr>
              <a:t> = "proc" </a:t>
            </a:r>
            <a:r>
              <a:rPr lang="en-US" sz="1800" dirty="0" err="1">
                <a:latin typeface="Consolas" panose="020B0609020204030204" pitchFamily="49" charset="0"/>
              </a:rPr>
              <a:t>procId</a:t>
            </a:r>
            <a:r>
              <a:rPr lang="en-US" sz="1800" dirty="0">
                <a:latin typeface="Consolas" panose="020B0609020204030204" pitchFamily="49" charset="0"/>
              </a:rPr>
              <a:t> ... "}" .</a:t>
            </a:r>
          </a:p>
          <a:p>
            <a:pPr marL="0" indent="0">
              <a:spcBef>
                <a:spcPts val="100"/>
              </a:spcBef>
              <a:buNone/>
            </a:pPr>
            <a:r>
              <a:rPr lang="en-US" sz="1800" dirty="0">
                <a:latin typeface="Consolas" panose="020B0609020204030204" pitchFamily="49" charset="0"/>
              </a:rPr>
              <a:t>// Follow(</a:t>
            </a:r>
            <a:r>
              <a:rPr lang="en-US" sz="1800" dirty="0" err="1">
                <a:latin typeface="Consolas" panose="020B0609020204030204" pitchFamily="49" charset="0"/>
              </a:rPr>
              <a:t>procedure</a:t>
            </a:r>
            <a:r>
              <a:rPr lang="en-US" sz="1800" dirty="0" err="1">
                <a:latin typeface="Consolas" panose="020B0609020204030204" pitchFamily="49" charset="0"/>
                <a:cs typeface="Consolas" pitchFamily="49" charset="0"/>
              </a:rPr>
              <a:t>Decl</a:t>
            </a:r>
            <a:r>
              <a:rPr lang="en-US" sz="1800" dirty="0">
                <a:latin typeface="Consolas" panose="020B0609020204030204" pitchFamily="49" charset="0"/>
                <a:cs typeface="Consolas" pitchFamily="49" charset="0"/>
              </a:rPr>
              <a:t>) =</a:t>
            </a:r>
            <a:r>
              <a:rPr lang="en-US" sz="1800" dirty="0">
                <a:latin typeface="Consolas" panose="020B0609020204030204" pitchFamily="49" charset="0"/>
              </a:rPr>
              <a:t> { "proc", "fun", EOF }</a:t>
            </a:r>
          </a:p>
          <a:p>
            <a:pPr marL="0" indent="0">
              <a:spcBef>
                <a:spcPts val="100"/>
              </a:spcBef>
              <a:buFontTx/>
              <a:buNone/>
            </a:pPr>
            <a:r>
              <a:rPr lang="en-US" sz="1800" dirty="0">
                <a:latin typeface="Consolas" panose="020B0609020204030204" pitchFamily="49" charset="0"/>
              </a:rPr>
              <a:t>private void </a:t>
            </a:r>
            <a:r>
              <a:rPr lang="en-US" sz="1800" dirty="0" err="1">
                <a:latin typeface="Consolas" panose="020B0609020204030204" pitchFamily="49" charset="0"/>
              </a:rPr>
              <a:t>parseProcedureDecl</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itchFamily="49" charset="0"/>
            </a:endParaRP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try</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match(</a:t>
            </a:r>
            <a:r>
              <a:rPr lang="en-US" sz="1800" dirty="0" err="1">
                <a:latin typeface="Consolas" panose="020B0609020204030204" pitchFamily="49" charset="0"/>
              </a:rPr>
              <a:t>Symbol.procRW</a:t>
            </a:r>
            <a:r>
              <a:rPr lang="en-US" sz="1800" dirty="0">
                <a:latin typeface="Consolas" pitchFamily="49" charset="0"/>
              </a:rPr>
              <a: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match(</a:t>
            </a:r>
            <a:r>
              <a:rPr lang="en-US" sz="1800" dirty="0" err="1">
                <a:latin typeface="Consolas" panose="020B0609020204030204" pitchFamily="49" charset="0"/>
              </a:rPr>
              <a:t>Symbol.rightBrace</a:t>
            </a:r>
            <a:r>
              <a:rPr lang="en-US" sz="1800" dirty="0">
                <a:latin typeface="Consolas" pitchFamily="49" charset="0"/>
              </a:rPr>
              <a: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0" indent="0">
              <a:spcBef>
                <a:spcPts val="100"/>
              </a:spcBef>
              <a:buFontTx/>
              <a:buNone/>
            </a:pPr>
            <a:r>
              <a:rPr lang="en-US" sz="1800" b="1" dirty="0">
                <a:latin typeface="Consolas" pitchFamily="49" charset="0"/>
              </a:rPr>
              <a:t>        recover(</a:t>
            </a:r>
            <a:r>
              <a:rPr lang="en-US" sz="1800" b="1" dirty="0" err="1">
                <a:latin typeface="Consolas" pitchFamily="49" charset="0"/>
              </a:rPr>
              <a:t>EnumSet.of</a:t>
            </a:r>
            <a:r>
              <a:rPr lang="en-US" sz="1800" b="1" dirty="0">
                <a:latin typeface="Consolas" pitchFamily="49" charset="0"/>
              </a:rPr>
              <a:t>(</a:t>
            </a:r>
            <a:r>
              <a:rPr lang="en-US" sz="1800" b="1" dirty="0" err="1">
                <a:latin typeface="Consolas" pitchFamily="49" charset="0"/>
              </a:rPr>
              <a:t>Symbol.procRW</a:t>
            </a:r>
            <a:r>
              <a:rPr lang="en-US" sz="1800" b="1" dirty="0">
                <a:latin typeface="Consolas" pitchFamily="49" charset="0"/>
              </a:rPr>
              <a:t>, </a:t>
            </a:r>
            <a:r>
              <a:rPr lang="en-US" sz="1800" b="1" dirty="0" err="1">
                <a:latin typeface="Consolas" pitchFamily="49" charset="0"/>
              </a:rPr>
              <a:t>Symbol.funRW</a:t>
            </a:r>
            <a:r>
              <a:rPr lang="en-US" sz="1800" b="1" dirty="0">
                <a:latin typeface="Consolas" pitchFamily="49" charset="0"/>
              </a:rPr>
              <a:t> Symbol.EOF));</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a:t>
            </a:r>
          </a:p>
          <a:p>
            <a:pPr marL="0" indent="0">
              <a:spcBef>
                <a:spcPts val="100"/>
              </a:spcBef>
              <a:buFontTx/>
              <a:buNone/>
            </a:pPr>
            <a:endParaRPr lang="en-US" sz="1800" dirty="0">
              <a:latin typeface="Consolas" pitchFamily="49" charset="0"/>
            </a:endParaRP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Follow Sets</a:t>
            </a:r>
          </a:p>
        </p:txBody>
      </p:sp>
      <p:sp>
        <p:nvSpPr>
          <p:cNvPr id="3" name="Content Placeholder 2"/>
          <p:cNvSpPr>
            <a:spLocks noGrp="1"/>
          </p:cNvSpPr>
          <p:nvPr>
            <p:ph idx="1"/>
          </p:nvPr>
        </p:nvSpPr>
        <p:spPr>
          <a:xfrm>
            <a:off x="458787" y="1363663"/>
            <a:ext cx="8321040" cy="4935537"/>
          </a:xfrm>
        </p:spPr>
        <p:txBody>
          <a:bodyPr/>
          <a:lstStyle/>
          <a:p>
            <a:r>
              <a:rPr lang="en-US" dirty="0"/>
              <a:t>When several </a:t>
            </a:r>
            <a:r>
              <a:rPr lang="en-US" dirty="0" err="1"/>
              <a:t>nonterminals</a:t>
            </a:r>
            <a:r>
              <a:rPr lang="en-US" dirty="0"/>
              <a:t> have the same follow set, it</a:t>
            </a:r>
            <a:br>
              <a:rPr lang="en-US" dirty="0"/>
            </a:br>
            <a:r>
              <a:rPr lang="en-US" dirty="0"/>
              <a:t>is convenient to declare the set of “followers” once as</a:t>
            </a:r>
            <a:br>
              <a:rPr lang="en-US" dirty="0"/>
            </a:br>
            <a:r>
              <a:rPr lang="en-US" dirty="0"/>
              <a:t>a field and then reference it as needed.</a:t>
            </a:r>
          </a:p>
          <a:p>
            <a:r>
              <a:rPr lang="en-US" dirty="0"/>
              <a:t>CPRL Example</a:t>
            </a:r>
          </a:p>
          <a:p>
            <a:pPr lvl="1">
              <a:buNone/>
            </a:pPr>
            <a:r>
              <a:rPr lang="en-US" sz="1800" dirty="0">
                <a:latin typeface="Consolas" pitchFamily="49" charset="0"/>
                <a:cs typeface="Consolas" pitchFamily="49" charset="0"/>
              </a:rPr>
              <a:t>/** Symbols that can follow a subprogram declaration. */</a:t>
            </a:r>
          </a:p>
          <a:p>
            <a:pPr lvl="1">
              <a:buNone/>
            </a:pPr>
            <a:r>
              <a:rPr lang="en-US" sz="1800" dirty="0">
                <a:latin typeface="Consolas" pitchFamily="49" charset="0"/>
                <a:cs typeface="Consolas" pitchFamily="49" charset="0"/>
              </a:rPr>
              <a:t>private final Set&lt;Symbol&gt; </a:t>
            </a:r>
            <a:r>
              <a:rPr lang="en-US" sz="1800" dirty="0" err="1">
                <a:latin typeface="Consolas" pitchFamily="49" charset="0"/>
                <a:cs typeface="Consolas" pitchFamily="49" charset="0"/>
              </a:rPr>
              <a:t>subprogDeclFollowers</a:t>
            </a:r>
            <a:r>
              <a:rPr lang="en-US" sz="1800" dirty="0">
                <a:latin typeface="Consolas" pitchFamily="49" charset="0"/>
                <a:cs typeface="Consolas" pitchFamily="49" charset="0"/>
              </a:rPr>
              <a:t> =</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EnumSet.of</a:t>
            </a:r>
            <a:r>
              <a:rPr lang="en-US" sz="1800" dirty="0">
                <a:latin typeface="Consolas" pitchFamily="49" charset="0"/>
                <a:cs typeface="Consolas" pitchFamily="49" charset="0"/>
              </a:rPr>
              <a:t>(</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Symbol.funRW</a:t>
            </a:r>
            <a:r>
              <a:rPr lang="en-US" sz="1800" dirty="0">
                <a:latin typeface="Consolas" pitchFamily="49" charset="0"/>
                <a:cs typeface="Consolas" pitchFamily="49" charset="0"/>
              </a:rPr>
              <a:t>, Symbol.EOF);</a:t>
            </a:r>
          </a:p>
          <a:p>
            <a:r>
              <a:rPr lang="en-US" dirty="0"/>
              <a:t>The set </a:t>
            </a:r>
            <a:r>
              <a:rPr lang="en-US" dirty="0" err="1">
                <a:latin typeface="Consolas" pitchFamily="49" charset="0"/>
              </a:rPr>
              <a:t>subprogram</a:t>
            </a:r>
            <a:r>
              <a:rPr lang="en-US" dirty="0" err="1">
                <a:latin typeface="Consolas" pitchFamily="49" charset="0"/>
                <a:cs typeface="Consolas" pitchFamily="49" charset="0"/>
              </a:rPr>
              <a:t>DeclFollowers</a:t>
            </a:r>
            <a:r>
              <a:rPr lang="en-US" dirty="0"/>
              <a:t> can be used for error recovery in two parsing methods, </a:t>
            </a:r>
            <a:r>
              <a:rPr lang="en-US" dirty="0" err="1">
                <a:latin typeface="Consolas" pitchFamily="49" charset="0"/>
              </a:rPr>
              <a:t>parseProcedure</a:t>
            </a:r>
            <a:r>
              <a:rPr lang="en-US" dirty="0" err="1">
                <a:latin typeface="Consolas" pitchFamily="49" charset="0"/>
                <a:cs typeface="Consolas" pitchFamily="49" charset="0"/>
              </a:rPr>
              <a:t>Decl</a:t>
            </a:r>
            <a:r>
              <a:rPr lang="en-US" dirty="0">
                <a:latin typeface="Consolas" pitchFamily="49" charset="0"/>
                <a:cs typeface="Consolas" pitchFamily="49" charset="0"/>
              </a:rPr>
              <a:t>()</a:t>
            </a:r>
            <a:r>
              <a:rPr lang="en-US" dirty="0"/>
              <a:t> and </a:t>
            </a:r>
            <a:r>
              <a:rPr lang="en-US" dirty="0" err="1">
                <a:latin typeface="Consolas" pitchFamily="49" charset="0"/>
                <a:cs typeface="Consolas" pitchFamily="49" charset="0"/>
              </a:rPr>
              <a:t>parseFunctionDecl</a:t>
            </a:r>
            <a:r>
              <a:rPr lang="en-US" dirty="0">
                <a:latin typeface="Consolas" pitchFamily="49" charset="0"/>
                <a:cs typeface="Consolas" pitchFamily="49" charset="0"/>
              </a:rPr>
              <a:t>()</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Method </a:t>
            </a:r>
            <a:r>
              <a:rPr lang="en-US" dirty="0" err="1">
                <a:latin typeface="Consolas" pitchFamily="49" charset="0"/>
                <a:cs typeface="Consolas" pitchFamily="49" charset="0"/>
              </a:rPr>
              <a:t>parseProcedureDecl</a:t>
            </a:r>
            <a:r>
              <a:rPr lang="en-US" dirty="0">
                <a:latin typeface="Consolas" pitchFamily="49" charset="0"/>
                <a:cs typeface="Consolas" pitchFamily="49" charset="0"/>
              </a:rPr>
              <a:t>()</a:t>
            </a:r>
            <a:br>
              <a:rPr lang="en-US" dirty="0"/>
            </a:br>
            <a:r>
              <a:rPr lang="en-US" sz="2400" dirty="0"/>
              <a:t>(reimplemented)</a:t>
            </a:r>
          </a:p>
        </p:txBody>
      </p:sp>
      <p:sp>
        <p:nvSpPr>
          <p:cNvPr id="11267" name="Rectangle 3"/>
          <p:cNvSpPr>
            <a:spLocks noGrp="1" noChangeArrowheads="1"/>
          </p:cNvSpPr>
          <p:nvPr>
            <p:ph idx="1"/>
          </p:nvPr>
        </p:nvSpPr>
        <p:spPr/>
        <p:txBody>
          <a:bodyPr lIns="182880" tIns="91440"/>
          <a:lstStyle/>
          <a:p>
            <a:pPr marL="91440" indent="0">
              <a:spcBef>
                <a:spcPts val="100"/>
              </a:spcBef>
              <a:buFontTx/>
              <a:buNone/>
            </a:pPr>
            <a:r>
              <a:rPr lang="en-US" sz="1800" dirty="0">
                <a:latin typeface="Consolas" pitchFamily="49" charset="0"/>
              </a:rPr>
              <a:t>private void </a:t>
            </a:r>
            <a:r>
              <a:rPr lang="en-US" sz="1800" dirty="0" err="1">
                <a:latin typeface="Consolas" pitchFamily="49" charset="0"/>
              </a:rPr>
              <a:t>parseProcedureDecl</a:t>
            </a:r>
            <a:r>
              <a:rPr lang="en-US" sz="1800" dirty="0">
                <a:latin typeface="Consolas" pitchFamily="49" charset="0"/>
              </a:rPr>
              <a:t>() throws </a:t>
            </a:r>
            <a:r>
              <a:rPr lang="en-US" sz="1800" dirty="0" err="1">
                <a:latin typeface="Consolas" pitchFamily="49" charset="0"/>
              </a:rPr>
              <a:t>IOException</a:t>
            </a:r>
            <a:endParaRPr lang="en-US" sz="1800" dirty="0">
              <a:latin typeface="Consolas" pitchFamily="49" charset="0"/>
            </a:endParaRP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try</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91440" indent="0">
              <a:spcBef>
                <a:spcPts val="100"/>
              </a:spcBef>
              <a:buFontTx/>
              <a:buNone/>
            </a:pPr>
            <a:r>
              <a:rPr lang="en-US" sz="1800" b="1" dirty="0">
                <a:latin typeface="Consolas" pitchFamily="49" charset="0"/>
              </a:rPr>
              <a:t>        recover(</a:t>
            </a:r>
            <a:r>
              <a:rPr lang="en-US" sz="1800" b="1" dirty="0" err="1">
                <a:latin typeface="Consolas" pitchFamily="49" charset="0"/>
              </a:rPr>
              <a:t>subprogDeclFollowers</a:t>
            </a:r>
            <a:r>
              <a:rPr lang="en-US" sz="1800" b="1" dirty="0">
                <a:latin typeface="Consolas" pitchFamily="49" charset="0"/>
              </a:rPr>
              <a: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13</a:t>
            </a:fld>
            <a:endParaRPr lang="en-US"/>
          </a:p>
        </p:txBody>
      </p:sp>
      <p:sp>
        <p:nvSpPr>
          <p:cNvPr id="2" name="TextBox 1">
            <a:extLst>
              <a:ext uri="{FF2B5EF4-FFF2-40B4-BE49-F238E27FC236}">
                <a16:creationId xmlns:a16="http://schemas.microsoft.com/office/drawing/2014/main" id="{D305B61A-1587-4640-BBF8-9254C754C57A}"/>
              </a:ext>
            </a:extLst>
          </p:cNvPr>
          <p:cNvSpPr txBox="1"/>
          <p:nvPr/>
        </p:nvSpPr>
        <p:spPr>
          <a:xfrm>
            <a:off x="4518213" y="455289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3" name="Diamond 2">
            <a:extLst>
              <a:ext uri="{FF2B5EF4-FFF2-40B4-BE49-F238E27FC236}">
                <a16:creationId xmlns:a16="http://schemas.microsoft.com/office/drawing/2014/main" id="{135AD28A-F046-40CA-883E-5B84562ED311}"/>
              </a:ext>
            </a:extLst>
          </p:cNvPr>
          <p:cNvSpPr/>
          <p:nvPr/>
        </p:nvSpPr>
        <p:spPr bwMode="auto">
          <a:xfrm>
            <a:off x="3931920" y="4191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F97657CF-ACF6-4E49-933A-F40D9AB5D692}"/>
              </a:ext>
            </a:extLst>
          </p:cNvPr>
          <p:cNvCxnSpPr>
            <a:cxnSpLocks/>
            <a:stCxn id="2" idx="1"/>
            <a:endCxn id="3" idx="2"/>
          </p:cNvCxnSpPr>
          <p:nvPr/>
        </p:nvCxnSpPr>
        <p:spPr bwMode="auto">
          <a:xfrm rot="10800000">
            <a:off x="4023361" y="4373881"/>
            <a:ext cx="494853" cy="379065"/>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p>
        </p:txBody>
      </p:sp>
      <p:sp>
        <p:nvSpPr>
          <p:cNvPr id="3" name="Content Placeholder 2"/>
          <p:cNvSpPr>
            <a:spLocks noGrp="1"/>
          </p:cNvSpPr>
          <p:nvPr>
            <p:ph idx="1"/>
          </p:nvPr>
        </p:nvSpPr>
        <p:spPr>
          <a:xfrm>
            <a:off x="458787" y="1363663"/>
            <a:ext cx="8321040" cy="4935537"/>
          </a:xfrm>
        </p:spPr>
        <p:txBody>
          <a:bodyPr/>
          <a:lstStyle/>
          <a:p>
            <a:r>
              <a:rPr lang="en-US" sz="2300" dirty="0"/>
              <a:t>Method </a:t>
            </a:r>
            <a:r>
              <a:rPr lang="en-US" sz="2300" dirty="0" err="1">
                <a:latin typeface="Consolas" panose="020B0609020204030204" pitchFamily="49" charset="0"/>
              </a:rPr>
              <a:t>parseStatement</a:t>
            </a:r>
            <a:r>
              <a:rPr lang="en-US" sz="2300" dirty="0">
                <a:latin typeface="Consolas" panose="020B0609020204030204" pitchFamily="49" charset="0"/>
              </a:rPr>
              <a:t>()</a:t>
            </a:r>
            <a:r>
              <a:rPr lang="en-US" sz="2300" dirty="0"/>
              <a:t> handles the rule</a:t>
            </a:r>
          </a:p>
          <a:p>
            <a:pPr marL="457200" lvl="1" indent="0">
              <a:buNone/>
            </a:pPr>
            <a:r>
              <a:rPr lang="en-US" sz="1800" dirty="0">
                <a:latin typeface="Consolas" panose="020B0609020204030204" pitchFamily="49" charset="0"/>
              </a:rPr>
              <a:t>statement = </a:t>
            </a:r>
            <a:r>
              <a:rPr lang="en-US" sz="1800" dirty="0" err="1">
                <a:latin typeface="Consolas" panose="020B0609020204030204" pitchFamily="49" charset="0"/>
              </a:rPr>
              <a:t>assignmentStmt</a:t>
            </a:r>
            <a:r>
              <a:rPr lang="en-US" sz="1800" dirty="0">
                <a:latin typeface="Consolas" panose="020B0609020204030204" pitchFamily="49" charset="0"/>
              </a:rPr>
              <a:t> | </a:t>
            </a:r>
            <a:r>
              <a:rPr lang="en-US" sz="1800" dirty="0" err="1">
                <a:latin typeface="Consolas" panose="020B0609020204030204" pitchFamily="49" charset="0"/>
              </a:rPr>
              <a:t>procedureCallStmt</a:t>
            </a:r>
            <a:r>
              <a:rPr lang="en-US" sz="1800" dirty="0">
                <a:latin typeface="Consolas" panose="020B0609020204030204" pitchFamily="49" charset="0"/>
              </a:rPr>
              <a:t> | </a:t>
            </a:r>
            <a:r>
              <a:rPr lang="en-US" sz="1800" dirty="0" err="1">
                <a:latin typeface="Consolas" panose="020B0609020204030204" pitchFamily="49" charset="0"/>
              </a:rPr>
              <a:t>compoundStmt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a:t>
            </a:r>
            <a:r>
              <a:rPr lang="en-US" sz="1800" dirty="0" err="1">
                <a:latin typeface="Consolas" panose="020B0609020204030204" pitchFamily="49" charset="0"/>
              </a:rPr>
              <a:t>ifStmt</a:t>
            </a:r>
            <a:r>
              <a:rPr lang="en-US" sz="1800" dirty="0">
                <a:latin typeface="Consolas" panose="020B0609020204030204" pitchFamily="49" charset="0"/>
              </a:rPr>
              <a:t>         | </a:t>
            </a:r>
            <a:r>
              <a:rPr lang="en-US" sz="1800" dirty="0" err="1">
                <a:latin typeface="Consolas" panose="020B0609020204030204" pitchFamily="49" charset="0"/>
              </a:rPr>
              <a:t>loopStmt</a:t>
            </a:r>
            <a:r>
              <a:rPr lang="en-US" sz="1800" dirty="0">
                <a:latin typeface="Consolas" panose="020B0609020204030204" pitchFamily="49" charset="0"/>
              </a:rPr>
              <a:t>          | </a:t>
            </a:r>
            <a:r>
              <a:rPr lang="en-US" sz="1800" dirty="0" err="1">
                <a:latin typeface="Consolas" panose="020B0609020204030204" pitchFamily="49" charset="0"/>
              </a:rPr>
              <a:t>forLoopStmt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a:t>
            </a:r>
            <a:r>
              <a:rPr lang="en-US" sz="1800" dirty="0" err="1">
                <a:latin typeface="Consolas" panose="020B0609020204030204" pitchFamily="49" charset="0"/>
              </a:rPr>
              <a:t>exitStmt</a:t>
            </a:r>
            <a:r>
              <a:rPr lang="en-US" sz="1800" dirty="0">
                <a:latin typeface="Consolas" panose="020B0609020204030204" pitchFamily="49" charset="0"/>
              </a:rPr>
              <a:t>       | </a:t>
            </a:r>
            <a:r>
              <a:rPr lang="en-US" sz="1800" dirty="0" err="1">
                <a:latin typeface="Consolas" panose="020B0609020204030204" pitchFamily="49" charset="0"/>
              </a:rPr>
              <a:t>readStmt</a:t>
            </a:r>
            <a:r>
              <a:rPr lang="en-US" sz="1800" dirty="0">
                <a:latin typeface="Consolas" panose="020B0609020204030204" pitchFamily="49" charset="0"/>
              </a:rPr>
              <a:t>          | </a:t>
            </a:r>
            <a:r>
              <a:rPr lang="en-US" sz="1800" dirty="0" err="1">
                <a:latin typeface="Consolas" panose="020B0609020204030204" pitchFamily="49" charset="0"/>
              </a:rPr>
              <a:t>writeStmt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a:t>
            </a:r>
            <a:r>
              <a:rPr lang="en-US" sz="1800" dirty="0" err="1">
                <a:latin typeface="Consolas" panose="020B0609020204030204" pitchFamily="49" charset="0"/>
              </a:rPr>
              <a:t>writelnStmt</a:t>
            </a:r>
            <a:r>
              <a:rPr lang="en-US" sz="1800" dirty="0">
                <a:latin typeface="Consolas" panose="020B0609020204030204" pitchFamily="49" charset="0"/>
              </a:rPr>
              <a:t>    | </a:t>
            </a:r>
            <a:r>
              <a:rPr lang="en-US" sz="1800" dirty="0" err="1">
                <a:latin typeface="Consolas" panose="020B0609020204030204" pitchFamily="49" charset="0"/>
              </a:rPr>
              <a:t>returnStmt</a:t>
            </a:r>
            <a:r>
              <a:rPr lang="en-US" sz="1800" dirty="0">
                <a:latin typeface="Consolas" panose="020B0609020204030204" pitchFamily="49" charset="0"/>
              </a:rPr>
              <a:t> .</a:t>
            </a:r>
          </a:p>
          <a:p>
            <a:r>
              <a:rPr lang="en-US" sz="2300" dirty="0"/>
              <a:t>Error recovery for </a:t>
            </a:r>
            <a:r>
              <a:rPr lang="en-US" sz="2300" dirty="0">
                <a:latin typeface="Consolas" panose="020B0609020204030204" pitchFamily="49" charset="0"/>
              </a:rPr>
              <a:t>parseStatement()</a:t>
            </a:r>
            <a:r>
              <a:rPr lang="en-US" sz="2300" dirty="0"/>
              <a:t> requires special care when the symbol is an identifier since an identifier can not only start a statement but can also appear elsewhere in the statement.</a:t>
            </a:r>
          </a:p>
          <a:p>
            <a:r>
              <a:rPr lang="en-US" sz="2300" dirty="0"/>
              <a:t>Consider, for example, an assignment statement or a procedure call statement.  If we advance to an identifier, we could be in the middle of a statement rather than at the start of the next statement.</a:t>
            </a:r>
          </a:p>
          <a:p>
            <a:pPr lvl="1"/>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itchFamily="49" charset="0"/>
                <a:cs typeface="Consolas" pitchFamily="49" charset="0"/>
              </a:rPr>
              <a:t>parseStatement</a:t>
            </a:r>
            <a:r>
              <a:rPr lang="en-US" dirty="0">
                <a:latin typeface="Consolas" pitchFamily="49" charset="0"/>
                <a:cs typeface="Consolas" pitchFamily="49" charset="0"/>
              </a:rPr>
              <a:t>()</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Since the most common identifier-related error is to declare or reference an identifier incorrectly, we will assume that this is the case and advance to the end of the current statement before implementing error recovery.</a:t>
            </a:r>
          </a:p>
          <a:p>
            <a:pPr lvl="1"/>
            <a:r>
              <a:rPr lang="en-US" dirty="0"/>
              <a:t>The end of the current statement will be either a semicolon or (for a compound statement) a right brace.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15</a:t>
            </a:fld>
            <a:endParaRPr lang="en-US"/>
          </a:p>
        </p:txBody>
      </p:sp>
    </p:spTree>
    <p:extLst>
      <p:ext uri="{BB962C8B-B14F-4D97-AF65-F5344CB8AC3E}">
        <p14:creationId xmlns:p14="http://schemas.microsoft.com/office/powerpoint/2010/main" val="3663214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br>
              <a:rPr lang="en-US" dirty="0"/>
            </a:br>
            <a:r>
              <a:rPr lang="en-US" sz="2400" dirty="0"/>
              <a:t>(continued)</a:t>
            </a:r>
          </a:p>
        </p:txBody>
      </p:sp>
      <p:sp>
        <p:nvSpPr>
          <p:cNvPr id="9" name="Content Placeholder 8"/>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try</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br>
              <a:rPr lang="en-US" sz="1800" dirty="0">
                <a:latin typeface="Consolas" panose="020B0609020204030204" pitchFamily="49" charset="0"/>
              </a:rPr>
            </a:br>
            <a:r>
              <a:rPr lang="en-US" sz="1800" b="1" dirty="0">
                <a:latin typeface="Consolas" panose="020B0609020204030204" pitchFamily="49" charset="0"/>
              </a:rPr>
              <a:t>    </a:t>
            </a:r>
            <a:r>
              <a:rPr lang="en-US" sz="1800" b="1" dirty="0" err="1">
                <a:latin typeface="Consolas" panose="020B0609020204030204" pitchFamily="49" charset="0"/>
              </a:rPr>
              <a:t>scanner.advanceTo</a:t>
            </a:r>
            <a:r>
              <a:rPr lang="en-US" sz="1800" b="1" dirty="0">
                <a:latin typeface="Consolas" panose="020B0609020204030204" pitchFamily="49" charset="0"/>
              </a:rPr>
              <a:t>(</a:t>
            </a:r>
          </a:p>
          <a:p>
            <a:pPr marL="274320" indent="0">
              <a:spcBef>
                <a:spcPts val="200"/>
              </a:spcBef>
              <a:buNone/>
            </a:pPr>
            <a:r>
              <a:rPr lang="en-US" sz="1800" b="1" dirty="0">
                <a:latin typeface="Consolas" panose="020B0609020204030204" pitchFamily="49" charset="0"/>
              </a:rPr>
              <a:t>            </a:t>
            </a:r>
            <a:r>
              <a:rPr lang="en-US" sz="1800" b="1" dirty="0" err="1">
                <a:latin typeface="Consolas" panose="020B0609020204030204" pitchFamily="49" charset="0"/>
              </a:rPr>
              <a:t>EnumSet.of</a:t>
            </a:r>
            <a:r>
              <a:rPr lang="en-US" sz="1800" b="1" dirty="0">
                <a:latin typeface="Consolas" panose="020B0609020204030204" pitchFamily="49" charset="0"/>
              </a:rPr>
              <a:t>(Symbol.semicolon, </a:t>
            </a:r>
            <a:r>
              <a:rPr lang="en-US" sz="1800" b="1" dirty="0" err="1">
                <a:latin typeface="Consolas" panose="020B0609020204030204" pitchFamily="49" charset="0"/>
              </a:rPr>
              <a:t>Symbol.rightBrace</a:t>
            </a:r>
            <a:r>
              <a:rPr lang="en-US" sz="1800" b="1" dirty="0">
                <a:latin typeface="Consolas" panose="020B0609020204030204" pitchFamily="49" charset="0"/>
              </a:rPr>
              <a:t>));</a:t>
            </a:r>
          </a:p>
          <a:p>
            <a:pPr marL="274320" indent="0">
              <a:spcBef>
                <a:spcPts val="200"/>
              </a:spcBef>
              <a:buNone/>
            </a:pPr>
            <a:r>
              <a:rPr lang="en-US" sz="1800" b="1" dirty="0">
                <a:latin typeface="Consolas" panose="020B0609020204030204" pitchFamily="49" charset="0"/>
              </a:rPr>
              <a:t>    recover(</a:t>
            </a:r>
            <a:r>
              <a:rPr lang="en-US" sz="1800" b="1" dirty="0" err="1">
                <a:latin typeface="Consolas" panose="020B0609020204030204" pitchFamily="49" charset="0"/>
              </a:rPr>
              <a:t>stmtFollowers</a:t>
            </a:r>
            <a:r>
              <a:rPr lang="en-US" sz="1800" b="1"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16</a:t>
            </a:fld>
            <a:endParaRPr lang="en-US"/>
          </a:p>
        </p:txBody>
      </p:sp>
      <p:sp>
        <p:nvSpPr>
          <p:cNvPr id="6" name="TextBox 5">
            <a:extLst>
              <a:ext uri="{FF2B5EF4-FFF2-40B4-BE49-F238E27FC236}">
                <a16:creationId xmlns:a16="http://schemas.microsoft.com/office/drawing/2014/main" id="{D4E6AD2E-2B4E-0C39-FDBB-20074A8855BC}"/>
              </a:ext>
            </a:extLst>
          </p:cNvPr>
          <p:cNvSpPr txBox="1"/>
          <p:nvPr/>
        </p:nvSpPr>
        <p:spPr>
          <a:xfrm>
            <a:off x="3514913" y="470529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7" name="Diamond 6">
            <a:extLst>
              <a:ext uri="{FF2B5EF4-FFF2-40B4-BE49-F238E27FC236}">
                <a16:creationId xmlns:a16="http://schemas.microsoft.com/office/drawing/2014/main" id="{DDC62837-C171-844F-3035-57D8FFBD5773}"/>
              </a:ext>
            </a:extLst>
          </p:cNvPr>
          <p:cNvSpPr/>
          <p:nvPr/>
        </p:nvSpPr>
        <p:spPr bwMode="auto">
          <a:xfrm>
            <a:off x="2971800" y="42799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Connector: Elbow 7">
            <a:extLst>
              <a:ext uri="{FF2B5EF4-FFF2-40B4-BE49-F238E27FC236}">
                <a16:creationId xmlns:a16="http://schemas.microsoft.com/office/drawing/2014/main" id="{F0B073BF-B54A-C68E-6791-D1B0B31EB636}"/>
              </a:ext>
            </a:extLst>
          </p:cNvPr>
          <p:cNvCxnSpPr>
            <a:cxnSpLocks/>
            <a:stCxn id="6" idx="1"/>
            <a:endCxn id="7" idx="2"/>
          </p:cNvCxnSpPr>
          <p:nvPr/>
        </p:nvCxnSpPr>
        <p:spPr bwMode="auto">
          <a:xfrm rot="10800000">
            <a:off x="3063241" y="4462781"/>
            <a:ext cx="451673" cy="442565"/>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r>
              <a:rPr lang="en-US" dirty="0"/>
              <a:t>From the rule</a:t>
            </a:r>
          </a:p>
          <a:p>
            <a:pPr marL="457200" lvl="1" indent="0">
              <a:buNone/>
            </a:pPr>
            <a:r>
              <a:rPr lang="en-US" dirty="0">
                <a:latin typeface="Consolas" panose="020B0609020204030204" pitchFamily="49" charset="0"/>
              </a:rPr>
              <a:t> </a:t>
            </a:r>
            <a:r>
              <a:rPr lang="en-US" dirty="0" err="1">
                <a:latin typeface="Consolas" panose="020B0609020204030204" pitchFamily="49" charset="0"/>
              </a:rPr>
              <a:t>initialDecls</a:t>
            </a:r>
            <a:r>
              <a:rPr lang="en-US" dirty="0">
                <a:latin typeface="Consolas" panose="020B0609020204030204" pitchFamily="49" charset="0"/>
              </a:rPr>
              <a:t> = { </a:t>
            </a:r>
            <a:r>
              <a:rPr lang="en-US" dirty="0" err="1">
                <a:latin typeface="Consolas" panose="020B0609020204030204" pitchFamily="49" charset="0"/>
              </a:rPr>
              <a:t>initialDecl</a:t>
            </a:r>
            <a:r>
              <a:rPr lang="en-US" dirty="0">
                <a:latin typeface="Consolas" panose="020B0609020204030204" pitchFamily="49" charset="0"/>
              </a:rPr>
              <a:t> } .</a:t>
            </a:r>
          </a:p>
          <a:p>
            <a:pPr marL="347472" indent="0">
              <a:spcBef>
                <a:spcPts val="400"/>
              </a:spcBef>
              <a:buNone/>
            </a:pPr>
            <a:r>
              <a:rPr lang="en-US" dirty="0"/>
              <a:t>we know that another </a:t>
            </a:r>
            <a:r>
              <a:rPr lang="en-US" dirty="0" err="1">
                <a:latin typeface="Consolas" panose="020B0609020204030204" pitchFamily="49" charset="0"/>
              </a:rPr>
              <a:t>initialDecl</a:t>
            </a:r>
            <a:r>
              <a:rPr lang="en-US" dirty="0"/>
              <a:t> can follow </a:t>
            </a:r>
            <a:r>
              <a:rPr lang="en-US" dirty="0" err="1">
                <a:latin typeface="Consolas" panose="020B0609020204030204" pitchFamily="49" charset="0"/>
              </a:rPr>
              <a:t>initialDecl</a:t>
            </a:r>
            <a:r>
              <a:rPr lang="en-US" dirty="0"/>
              <a:t>, so the follow set for </a:t>
            </a:r>
            <a:r>
              <a:rPr lang="en-US" dirty="0" err="1">
                <a:latin typeface="Consolas" panose="020B0609020204030204" pitchFamily="49" charset="0"/>
              </a:rPr>
              <a:t>initialDecl</a:t>
            </a:r>
            <a:r>
              <a:rPr lang="en-US" dirty="0"/>
              <a:t> includes </a:t>
            </a:r>
            <a:r>
              <a:rPr lang="en-US" sz="2300" dirty="0"/>
              <a:t>“</a:t>
            </a:r>
            <a:r>
              <a:rPr lang="en-US" sz="2300" dirty="0">
                <a:latin typeface="Consolas" panose="020B0609020204030204" pitchFamily="49" charset="0"/>
              </a:rPr>
              <a:t>const</a:t>
            </a:r>
            <a:r>
              <a:rPr lang="en-US" sz="2300" dirty="0"/>
              <a:t>”, “</a:t>
            </a:r>
            <a:r>
              <a:rPr lang="en-US" sz="2300" dirty="0">
                <a:latin typeface="Consolas" panose="020B0609020204030204" pitchFamily="49" charset="0"/>
              </a:rPr>
              <a:t>var</a:t>
            </a:r>
            <a:r>
              <a:rPr lang="en-US" sz="2300" dirty="0"/>
              <a:t>”, and “</a:t>
            </a:r>
            <a:r>
              <a:rPr lang="en-US" sz="2300" dirty="0">
                <a:latin typeface="Consolas" panose="020B0609020204030204" pitchFamily="49" charset="0"/>
              </a:rPr>
              <a:t>type</a:t>
            </a:r>
            <a:r>
              <a:rPr lang="en-US" sz="2300" dirty="0"/>
              <a:t>”.</a:t>
            </a:r>
          </a:p>
          <a:p>
            <a:r>
              <a:rPr lang="en-US" dirty="0"/>
              <a:t>But the follow set differs depending on whether the initial declaration appears as a global declaration or within a subprogram.</a:t>
            </a:r>
          </a:p>
          <a:p>
            <a:r>
              <a:rPr lang="en-US" dirty="0"/>
              <a:t>Solution: Compute the shared follow set dynamically based on scope level.</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17</a:t>
            </a:fld>
            <a:endParaRPr lang="en-US"/>
          </a:p>
        </p:txBody>
      </p:sp>
    </p:spTree>
    <p:extLst>
      <p:ext uri="{BB962C8B-B14F-4D97-AF65-F5344CB8AC3E}">
        <p14:creationId xmlns:p14="http://schemas.microsoft.com/office/powerpoint/2010/main" val="3739083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2EF01-EB2E-855A-E199-49A9A11C83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11D0A8-827E-D452-3E17-B716DD92C32C}"/>
              </a:ext>
            </a:extLst>
          </p:cNvPr>
          <p:cNvSpPr>
            <a:spLocks noGrp="1"/>
          </p:cNvSpPr>
          <p:nvPr>
            <p:ph type="title"/>
          </p:nvPr>
        </p:nvSpPr>
        <p:spPr/>
        <p:txBody>
          <a:bodyPr/>
          <a:lstStyle/>
          <a:p>
            <a:r>
              <a:rPr lang="en-US" dirty="0"/>
              <a:t>Error Recovery for Initial Declarations</a:t>
            </a:r>
            <a:br>
              <a:rPr lang="en-US" dirty="0"/>
            </a:br>
            <a:r>
              <a:rPr lang="en-US" sz="2400" dirty="0"/>
              <a:t>(continued)</a:t>
            </a:r>
          </a:p>
        </p:txBody>
      </p:sp>
      <p:sp>
        <p:nvSpPr>
          <p:cNvPr id="3" name="Content Placeholder 2">
            <a:extLst>
              <a:ext uri="{FF2B5EF4-FFF2-40B4-BE49-F238E27FC236}">
                <a16:creationId xmlns:a16="http://schemas.microsoft.com/office/drawing/2014/main" id="{10653D13-43F7-7F99-93DA-20DA37E15AC9}"/>
              </a:ext>
            </a:extLst>
          </p:cNvPr>
          <p:cNvSpPr>
            <a:spLocks noGrp="1"/>
          </p:cNvSpPr>
          <p:nvPr>
            <p:ph idx="1"/>
          </p:nvPr>
        </p:nvSpPr>
        <p:spPr>
          <a:xfrm>
            <a:off x="458787" y="1363663"/>
            <a:ext cx="8412480" cy="4935537"/>
          </a:xfrm>
        </p:spPr>
        <p:txBody>
          <a:bodyPr/>
          <a:lstStyle/>
          <a:p>
            <a:r>
              <a:rPr lang="en-US" dirty="0"/>
              <a:t>Two cases</a:t>
            </a:r>
          </a:p>
          <a:p>
            <a:pPr lvl="1"/>
            <a:r>
              <a:rPr lang="en-US" dirty="0"/>
              <a:t>Case 1: </a:t>
            </a:r>
            <a:r>
              <a:rPr lang="en-US" dirty="0" err="1">
                <a:latin typeface="Consolas" panose="020B0609020204030204" pitchFamily="49" charset="0"/>
              </a:rPr>
              <a:t>initialDecl</a:t>
            </a:r>
            <a:r>
              <a:rPr lang="en-US" dirty="0"/>
              <a:t> appears as a global declaration</a:t>
            </a:r>
          </a:p>
          <a:p>
            <a:pPr lvl="2"/>
            <a:r>
              <a:rPr lang="en-US" dirty="0"/>
              <a:t>can be followed by a subprogram</a:t>
            </a:r>
          </a:p>
          <a:p>
            <a:pPr lvl="2"/>
            <a:r>
              <a:rPr lang="en-US" dirty="0"/>
              <a:t>follow set includes “</a:t>
            </a:r>
            <a:r>
              <a:rPr lang="en-US" dirty="0">
                <a:latin typeface="Consolas" panose="020B0609020204030204" pitchFamily="49" charset="0"/>
              </a:rPr>
              <a:t>proc</a:t>
            </a:r>
            <a:r>
              <a:rPr lang="en-US" dirty="0"/>
              <a:t>” and “</a:t>
            </a:r>
            <a:r>
              <a:rPr lang="en-US" dirty="0">
                <a:latin typeface="Consolas" panose="020B0609020204030204" pitchFamily="49" charset="0"/>
              </a:rPr>
              <a:t>fun</a:t>
            </a:r>
            <a:r>
              <a:rPr lang="en-US" dirty="0"/>
              <a:t>”</a:t>
            </a:r>
          </a:p>
          <a:p>
            <a:pPr lvl="1"/>
            <a:r>
              <a:rPr lang="en-US" dirty="0"/>
              <a:t>Case 2: </a:t>
            </a:r>
            <a:r>
              <a:rPr lang="en-US" dirty="0" err="1">
                <a:latin typeface="Consolas" panose="020B0609020204030204" pitchFamily="49" charset="0"/>
              </a:rPr>
              <a:t>initialDecl</a:t>
            </a:r>
            <a:r>
              <a:rPr lang="en-US" dirty="0"/>
              <a:t> appears within a subprogram</a:t>
            </a:r>
          </a:p>
          <a:p>
            <a:pPr lvl="2"/>
            <a:r>
              <a:rPr lang="en-US" dirty="0"/>
              <a:t>can be followed by zero or more statements</a:t>
            </a:r>
          </a:p>
          <a:p>
            <a:pPr lvl="2"/>
            <a:r>
              <a:rPr lang="en-US" dirty="0"/>
              <a:t>follow set includes </a:t>
            </a:r>
            <a:r>
              <a:rPr lang="en-US" dirty="0">
                <a:latin typeface="Consolas" panose="020B0609020204030204" pitchFamily="49" charset="0"/>
              </a:rPr>
              <a:t>First(statement)</a:t>
            </a:r>
            <a:r>
              <a:rPr lang="en-US" dirty="0"/>
              <a:t> or, if there are zero statements, a right brace</a:t>
            </a:r>
          </a:p>
          <a:p>
            <a:pPr lvl="2"/>
            <a:r>
              <a:rPr lang="en-US" dirty="0"/>
              <a:t>Note: </a:t>
            </a:r>
            <a:r>
              <a:rPr lang="en-US" sz="1700" dirty="0">
                <a:latin typeface="Consolas" panose="020B0609020204030204" pitchFamily="49" charset="0"/>
              </a:rPr>
              <a:t>First(statement) + "}" = Follow(statement) - "else"</a:t>
            </a:r>
          </a:p>
          <a:p>
            <a:pPr marL="1371600" lvl="3" indent="0">
              <a:buNone/>
            </a:pPr>
            <a:r>
              <a:rPr lang="en-US" dirty="0">
                <a:latin typeface="Consolas" panose="020B0609020204030204" pitchFamily="49" charset="0"/>
              </a:rPr>
              <a:t> </a:t>
            </a:r>
          </a:p>
          <a:p>
            <a:endParaRPr lang="en-US" dirty="0"/>
          </a:p>
        </p:txBody>
      </p:sp>
      <p:sp>
        <p:nvSpPr>
          <p:cNvPr id="4" name="Footer Placeholder 3">
            <a:extLst>
              <a:ext uri="{FF2B5EF4-FFF2-40B4-BE49-F238E27FC236}">
                <a16:creationId xmlns:a16="http://schemas.microsoft.com/office/drawing/2014/main" id="{0FF705BB-597A-0B68-325F-36C35352CC51}"/>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834F3BBB-482E-25A2-066D-D3489B2AA7E1}"/>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18</a:t>
            </a:fld>
            <a:endParaRPr lang="en-US"/>
          </a:p>
        </p:txBody>
      </p:sp>
    </p:spTree>
    <p:extLst>
      <p:ext uri="{BB962C8B-B14F-4D97-AF65-F5344CB8AC3E}">
        <p14:creationId xmlns:p14="http://schemas.microsoft.com/office/powerpoint/2010/main" val="3619428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br>
              <a:rPr lang="en-US" dirty="0"/>
            </a:br>
            <a:r>
              <a:rPr lang="en-US" sz="2400" dirty="0"/>
              <a:t>(continued)</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a:xfrm>
            <a:off x="457200" y="1363663"/>
            <a:ext cx="8229600" cy="4935537"/>
          </a:xfrm>
        </p:spPr>
        <p:txBody>
          <a:bodyPr/>
          <a:lstStyle/>
          <a:p>
            <a:pPr marL="0" indent="0">
              <a:spcBef>
                <a:spcPts val="100"/>
              </a:spcBef>
              <a:buNone/>
            </a:pPr>
            <a:r>
              <a:rPr lang="en-US" sz="1700" dirty="0">
                <a:latin typeface="Consolas" panose="020B0609020204030204" pitchFamily="49" charset="0"/>
              </a:rPr>
              <a:t>private Set&lt;Symbol&gt; </a:t>
            </a:r>
            <a:r>
              <a:rPr lang="en-US" sz="1700" dirty="0" err="1">
                <a:latin typeface="Consolas" panose="020B0609020204030204" pitchFamily="49" charset="0"/>
              </a:rPr>
              <a:t>initialDeclFollowers</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p>
          <a:p>
            <a:pPr marL="0" indent="0">
              <a:spcBef>
                <a:spcPts val="100"/>
              </a:spcBef>
              <a:buNone/>
            </a:pPr>
            <a:r>
              <a:rPr lang="en-US" sz="1700" dirty="0">
                <a:latin typeface="Consolas" panose="020B0609020204030204" pitchFamily="49" charset="0"/>
              </a:rPr>
              <a:t>    // An initial declaration can always be followed by another</a:t>
            </a:r>
          </a:p>
          <a:p>
            <a:pPr marL="0" indent="0">
              <a:spcBef>
                <a:spcPts val="100"/>
              </a:spcBef>
              <a:buNone/>
            </a:pPr>
            <a:r>
              <a:rPr lang="en-US" sz="1700" dirty="0">
                <a:latin typeface="Consolas" panose="020B0609020204030204" pitchFamily="49" charset="0"/>
              </a:rPr>
              <a:t>    // initial declaration, regardless of the scope level.</a:t>
            </a:r>
          </a:p>
          <a:p>
            <a:pPr marL="0" indent="0">
              <a:spcBef>
                <a:spcPts val="100"/>
              </a:spcBef>
              <a:buNone/>
            </a:pPr>
            <a:r>
              <a:rPr lang="en-US" sz="1700" dirty="0">
                <a:latin typeface="Consolas" panose="020B0609020204030204" pitchFamily="49" charset="0"/>
              </a:rPr>
              <a:t>    var followers = </a:t>
            </a:r>
            <a:r>
              <a:rPr lang="en-US" sz="1700" dirty="0" err="1">
                <a:latin typeface="Consolas" panose="020B0609020204030204" pitchFamily="49" charset="0"/>
              </a:rPr>
              <a:t>EnumSet.of</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Symbol.constRW, Symbol.varRW, Symbol.typeRW);</a:t>
            </a:r>
          </a:p>
          <a:p>
            <a:pPr marL="0" indent="0">
              <a:spcBef>
                <a:spcPts val="100"/>
              </a:spcBef>
              <a:buNone/>
            </a:pPr>
            <a:endParaRPr lang="en-US" sz="1700" dirty="0">
              <a:latin typeface="Consolas" panose="020B0609020204030204" pitchFamily="49" charset="0"/>
            </a:endParaRPr>
          </a:p>
          <a:p>
            <a:pPr marL="0" indent="0">
              <a:spcBef>
                <a:spcPts val="100"/>
              </a:spcBef>
              <a:buNone/>
            </a:pPr>
            <a:r>
              <a:rPr lang="en-US" sz="1700" dirty="0">
                <a:latin typeface="Consolas" panose="020B0609020204030204" pitchFamily="49" charset="0"/>
              </a:rPr>
              <a:t>    if (</a:t>
            </a:r>
            <a:r>
              <a:rPr lang="en-US" sz="1700" dirty="0" err="1">
                <a:latin typeface="Consolas" panose="020B0609020204030204" pitchFamily="49" charset="0"/>
              </a:rPr>
              <a:t>idTable.scopeLevel</a:t>
            </a:r>
            <a:r>
              <a:rPr lang="en-US" sz="1700" dirty="0">
                <a:latin typeface="Consolas" panose="020B0609020204030204" pitchFamily="49" charset="0"/>
              </a:rPr>
              <a:t>() == </a:t>
            </a:r>
            <a:r>
              <a:rPr lang="en-US" sz="1700" dirty="0" err="1">
                <a:latin typeface="Consolas" panose="020B0609020204030204" pitchFamily="49" charset="0"/>
              </a:rPr>
              <a:t>ScopeLevel.GLOBAL</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followers.addAll</a:t>
            </a:r>
            <a:r>
              <a:rPr lang="en-US" sz="1700" dirty="0">
                <a:latin typeface="Consolas" panose="020B0609020204030204" pitchFamily="49" charset="0"/>
              </a:rPr>
              <a:t>(</a:t>
            </a:r>
            <a:r>
              <a:rPr lang="en-US" sz="1700" dirty="0" err="1">
                <a:latin typeface="Consolas" panose="020B0609020204030204" pitchFamily="49" charset="0"/>
              </a:rPr>
              <a:t>EnumSet.of</a:t>
            </a:r>
            <a:r>
              <a:rPr lang="en-US" sz="1700" dirty="0">
                <a:latin typeface="Consolas" panose="020B0609020204030204" pitchFamily="49" charset="0"/>
              </a:rPr>
              <a:t>(</a:t>
            </a:r>
            <a:r>
              <a:rPr lang="en-US" sz="1700" dirty="0" err="1">
                <a:latin typeface="Consolas" panose="020B0609020204030204" pitchFamily="49" charset="0"/>
              </a:rPr>
              <a:t>Symbol.procRW</a:t>
            </a:r>
            <a:r>
              <a:rPr lang="en-US" sz="1700" dirty="0">
                <a:latin typeface="Consolas" panose="020B0609020204030204" pitchFamily="49" charset="0"/>
              </a:rPr>
              <a:t>, </a:t>
            </a:r>
            <a:r>
              <a:rPr lang="en-US" sz="1700" dirty="0" err="1">
                <a:latin typeface="Consolas" panose="020B0609020204030204" pitchFamily="49" charset="0"/>
              </a:rPr>
              <a:t>Symbol.funRW</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else</a:t>
            </a:r>
          </a:p>
          <a:p>
            <a:pPr marL="0" indent="0">
              <a:spcBef>
                <a:spcPts val="100"/>
              </a:spcBef>
              <a:buNone/>
            </a:pPr>
            <a:r>
              <a:rPr lang="en-US" sz="1700" dirty="0">
                <a:latin typeface="Consolas" panose="020B0609020204030204" pitchFamily="49" charset="0"/>
              </a:rPr>
              <a:t>      {</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followers.addAll</a:t>
            </a:r>
            <a:r>
              <a:rPr lang="en-US" sz="1700" dirty="0">
                <a:latin typeface="Consolas" panose="020B0609020204030204" pitchFamily="49" charset="0"/>
              </a:rPr>
              <a:t>(</a:t>
            </a:r>
            <a:r>
              <a:rPr lang="en-US" sz="1700" dirty="0" err="1">
                <a:latin typeface="Consolas" panose="020B0609020204030204" pitchFamily="49" charset="0"/>
              </a:rPr>
              <a:t>stmtFollowers</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followers.remove</a:t>
            </a:r>
            <a:r>
              <a:rPr lang="en-US" sz="1700" dirty="0">
                <a:latin typeface="Consolas" panose="020B0609020204030204" pitchFamily="49" charset="0"/>
              </a:rPr>
              <a:t>(</a:t>
            </a:r>
            <a:r>
              <a:rPr lang="en-US" sz="1700" dirty="0" err="1">
                <a:latin typeface="Consolas" panose="020B0609020204030204" pitchFamily="49" charset="0"/>
              </a:rPr>
              <a:t>Symbol.elseRW</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p>
          <a:p>
            <a:pPr marL="0" indent="0">
              <a:spcBef>
                <a:spcPts val="100"/>
              </a:spcBef>
              <a:buNone/>
            </a:pPr>
            <a:endParaRPr lang="en-US" sz="1700" dirty="0">
              <a:latin typeface="Consolas" panose="020B0609020204030204" pitchFamily="49" charset="0"/>
            </a:endParaRPr>
          </a:p>
          <a:p>
            <a:pPr marL="0" indent="0">
              <a:spcBef>
                <a:spcPts val="100"/>
              </a:spcBef>
              <a:buNone/>
            </a:pPr>
            <a:r>
              <a:rPr lang="en-US" sz="1700" dirty="0">
                <a:latin typeface="Consolas" panose="020B0609020204030204" pitchFamily="49" charset="0"/>
              </a:rPr>
              <a:t>    return followers;</a:t>
            </a:r>
          </a:p>
          <a:p>
            <a:pPr marL="0" indent="0">
              <a:spcBef>
                <a:spcPts val="10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19</a:t>
            </a:fld>
            <a:endParaRPr lang="en-US"/>
          </a:p>
        </p:txBody>
      </p:sp>
    </p:spTree>
    <p:extLst>
      <p:ext uri="{BB962C8B-B14F-4D97-AF65-F5344CB8AC3E}">
        <p14:creationId xmlns:p14="http://schemas.microsoft.com/office/powerpoint/2010/main" val="3713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Developing a Parser for CPRL</a:t>
            </a:r>
            <a:br>
              <a:rPr lang="en-US" dirty="0"/>
            </a:br>
            <a:r>
              <a:rPr lang="en-US" sz="2800" dirty="0"/>
              <a:t>Version 2: Error Handling/Recovery</a:t>
            </a:r>
          </a:p>
        </p:txBody>
      </p:sp>
      <p:sp>
        <p:nvSpPr>
          <p:cNvPr id="4099" name="Rectangle 3"/>
          <p:cNvSpPr>
            <a:spLocks noGrp="1" noChangeArrowheads="1"/>
          </p:cNvSpPr>
          <p:nvPr>
            <p:ph idx="1"/>
          </p:nvPr>
        </p:nvSpPr>
        <p:spPr/>
        <p:txBody>
          <a:bodyPr/>
          <a:lstStyle/>
          <a:p>
            <a:r>
              <a:rPr lang="en-US" dirty="0"/>
              <a:t>When the compiler is integrated with an editor or as part of integrated development environment (IDE), it might be acceptable to stop compilation after detecting the first error and pass control to the editor.</a:t>
            </a:r>
          </a:p>
          <a:p>
            <a:r>
              <a:rPr lang="en-US" dirty="0"/>
              <a:t>In general, even if integrated with an editor, a compiler should try to detect and report as many errors as possible.</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5874F8DF-F895-403D-BAD8-C0E87CEE847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p>
        </p:txBody>
      </p:sp>
      <p:sp>
        <p:nvSpPr>
          <p:cNvPr id="12291" name="Content Placeholder 2"/>
          <p:cNvSpPr>
            <a:spLocks noGrp="1"/>
          </p:cNvSpPr>
          <p:nvPr>
            <p:ph idx="1"/>
          </p:nvPr>
        </p:nvSpPr>
        <p:spPr>
          <a:xfrm>
            <a:off x="458787" y="1363663"/>
            <a:ext cx="8229600" cy="4935537"/>
          </a:xfrm>
        </p:spPr>
        <p:txBody>
          <a:bodyPr/>
          <a:lstStyle/>
          <a:p>
            <a:r>
              <a:rPr lang="en-US" dirty="0"/>
              <a:t>Not all methods will need a </a:t>
            </a:r>
            <a:r>
              <a:rPr lang="en-US" dirty="0">
                <a:latin typeface="Consolas" pitchFamily="49" charset="0"/>
                <a:cs typeface="Consolas" pitchFamily="49" charset="0"/>
              </a:rPr>
              <a:t>try</a:t>
            </a:r>
            <a:r>
              <a:rPr lang="en-US" dirty="0"/>
              <a:t>/</a:t>
            </a:r>
            <a:r>
              <a:rPr lang="en-US" dirty="0">
                <a:latin typeface="Consolas" pitchFamily="49" charset="0"/>
                <a:cs typeface="Consolas" pitchFamily="49" charset="0"/>
              </a:rPr>
              <a:t>catch</a:t>
            </a:r>
            <a:r>
              <a:rPr lang="en-US" dirty="0"/>
              <a:t> block for error recovery at this stage of parser development.</a:t>
            </a:r>
          </a:p>
          <a:p>
            <a:r>
              <a:rPr lang="en-US" dirty="0"/>
              <a:t>Example</a:t>
            </a:r>
          </a:p>
          <a:p>
            <a:pPr marL="457200" lvl="1" indent="0">
              <a:buNone/>
            </a:pPr>
            <a:r>
              <a:rPr lang="en-US" sz="1800" dirty="0">
                <a:latin typeface="Consolas" panose="020B0609020204030204" pitchFamily="49" charset="0"/>
              </a:rPr>
              <a:t>public void </a:t>
            </a:r>
            <a:r>
              <a:rPr lang="en-US" sz="1800" dirty="0" err="1">
                <a:latin typeface="Consolas" panose="020B0609020204030204" pitchFamily="49" charset="0"/>
              </a:rPr>
              <a:t>parseInitialDecls</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0"/>
              </a:spcBef>
              <a:buNone/>
            </a:pPr>
            <a:r>
              <a:rPr lang="en-US" sz="1800" dirty="0">
                <a:latin typeface="Consolas" panose="020B0609020204030204" pitchFamily="49" charset="0"/>
              </a:rPr>
              <a:t>  {</a:t>
            </a:r>
          </a:p>
          <a:p>
            <a:pPr marL="457200" lvl="1" indent="0">
              <a:spcBef>
                <a:spcPts val="0"/>
              </a:spcBef>
              <a:buNone/>
            </a:pPr>
            <a:r>
              <a:rPr lang="en-US" sz="1800" dirty="0">
                <a:latin typeface="Consolas" panose="020B0609020204030204" pitchFamily="49" charset="0"/>
              </a:rPr>
              <a:t>    while (</a:t>
            </a:r>
            <a:r>
              <a:rPr lang="en-US" sz="1800" dirty="0" err="1">
                <a:latin typeface="Consolas" panose="020B0609020204030204" pitchFamily="49" charset="0"/>
              </a:rPr>
              <a:t>scanner.symbol</a:t>
            </a:r>
            <a:r>
              <a:rPr lang="en-US" sz="1800" dirty="0">
                <a:latin typeface="Consolas" panose="020B0609020204030204" pitchFamily="49" charset="0"/>
              </a:rPr>
              <a:t>().</a:t>
            </a:r>
            <a:r>
              <a:rPr lang="en-US" sz="1800" dirty="0" err="1">
                <a:latin typeface="Consolas" panose="020B0609020204030204" pitchFamily="49" charset="0"/>
              </a:rPr>
              <a:t>isInitialDeclStarter</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parseInitialDecl</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endParaRPr lang="en-US" sz="1800" dirty="0"/>
          </a:p>
          <a:p>
            <a:r>
              <a:rPr lang="en-US" dirty="0"/>
              <a:t>Which parsing methods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br>
              <a:rPr lang="en-US" dirty="0"/>
            </a:br>
            <a:r>
              <a:rPr lang="en-US" sz="2400" dirty="0"/>
              <a:t>(continued)</a:t>
            </a:r>
            <a:endParaRPr lang="en-US" dirty="0"/>
          </a:p>
        </p:txBody>
      </p:sp>
      <p:sp>
        <p:nvSpPr>
          <p:cNvPr id="12291" name="Content Placeholder 2"/>
          <p:cNvSpPr>
            <a:spLocks noGrp="1"/>
          </p:cNvSpPr>
          <p:nvPr>
            <p:ph idx="1"/>
          </p:nvPr>
        </p:nvSpPr>
        <p:spPr>
          <a:xfrm>
            <a:off x="458787" y="1363663"/>
            <a:ext cx="8321040" cy="4935537"/>
          </a:xfrm>
        </p:spPr>
        <p:txBody>
          <a:bodyPr/>
          <a:lstStyle/>
          <a:p>
            <a:r>
              <a:rPr lang="en-US" dirty="0"/>
              <a:t>Only three methods throw a </a:t>
            </a:r>
            <a:r>
              <a:rPr lang="en-US" dirty="0" err="1">
                <a:latin typeface="Consolas" panose="020B0609020204030204" pitchFamily="49" charset="0"/>
              </a:rPr>
              <a:t>ParserException</a:t>
            </a:r>
            <a:r>
              <a:rPr lang="en-US" dirty="0"/>
              <a:t> back to the caller.</a:t>
            </a:r>
          </a:p>
          <a:p>
            <a:pPr marL="674370" lvl="1">
              <a:lnSpc>
                <a:spcPct val="104000"/>
              </a:lnSpc>
              <a:spcBef>
                <a:spcPts val="0"/>
              </a:spcBef>
              <a:spcAft>
                <a:spcPts val="0"/>
              </a:spcAft>
              <a:tabLst>
                <a:tab pos="0" algn="l"/>
              </a:tabLst>
            </a:pPr>
            <a:r>
              <a:rPr lang="en-US" sz="1700" dirty="0">
                <a:effectLst/>
                <a:latin typeface="Consolas" panose="020B0609020204030204" pitchFamily="49" charset="0"/>
                <a:ea typeface="Calibri" panose="020F0502020204030204" pitchFamily="34" charset="0"/>
                <a:cs typeface="Courier New" panose="02070309020205020404" pitchFamily="49" charset="0"/>
              </a:rPr>
              <a:t>match()</a:t>
            </a:r>
          </a:p>
          <a:p>
            <a:pPr marL="674370" lvl="1">
              <a:lnSpc>
                <a:spcPct val="104000"/>
              </a:lnSpc>
              <a:spcBef>
                <a:spcPts val="0"/>
              </a:spcBef>
              <a:spcAft>
                <a:spcPts val="0"/>
              </a:spcAft>
              <a:tabLst>
                <a:tab pos="0" algn="l"/>
              </a:tabLst>
            </a:pPr>
            <a:r>
              <a:rPr lang="en-US" sz="1700" dirty="0" err="1">
                <a:effectLst/>
                <a:latin typeface="Consolas" panose="020B0609020204030204" pitchFamily="49" charset="0"/>
                <a:ea typeface="Calibri" panose="020F0502020204030204" pitchFamily="34" charset="0"/>
                <a:cs typeface="Courier New" panose="02070309020205020404" pitchFamily="49" charset="0"/>
              </a:rPr>
              <a:t>parseVariableCommon</a:t>
            </a:r>
            <a:r>
              <a:rPr lang="en-US" sz="1700" dirty="0">
                <a:effectLst/>
                <a:latin typeface="Consolas" panose="020B0609020204030204" pitchFamily="49" charset="0"/>
                <a:ea typeface="Calibri" panose="020F0502020204030204" pitchFamily="34" charset="0"/>
                <a:cs typeface="Courier New" panose="02070309020205020404" pitchFamily="49" charset="0"/>
              </a:rPr>
              <a:t>()  // called only by </a:t>
            </a:r>
            <a:r>
              <a:rPr lang="en-US" sz="1700" dirty="0" err="1">
                <a:effectLst/>
                <a:latin typeface="Consolas" panose="020B0609020204030204" pitchFamily="49" charset="0"/>
                <a:ea typeface="Calibri" panose="020F0502020204030204" pitchFamily="34" charset="0"/>
                <a:cs typeface="Courier New" panose="02070309020205020404" pitchFamily="49" charset="0"/>
              </a:rPr>
              <a:t>parseVariable</a:t>
            </a:r>
            <a:r>
              <a:rPr lang="en-US" sz="1700" dirty="0">
                <a:effectLst/>
                <a:latin typeface="Consolas" panose="020B0609020204030204" pitchFamily="49" charset="0"/>
                <a:ea typeface="Calibri" panose="020F0502020204030204" pitchFamily="34" charset="0"/>
                <a:cs typeface="Courier New" panose="02070309020205020404" pitchFamily="49" charset="0"/>
              </a:rPr>
              <a:t>()</a:t>
            </a:r>
            <a:br>
              <a:rPr lang="en-US" sz="1700" dirty="0">
                <a:latin typeface="Consolas" panose="020B0609020204030204" pitchFamily="49" charset="0"/>
                <a:ea typeface="Calibri" panose="020F0502020204030204" pitchFamily="34" charset="0"/>
                <a:cs typeface="Courier New" panose="02070309020205020404" pitchFamily="49" charset="0"/>
              </a:rPr>
            </a:br>
            <a:r>
              <a:rPr lang="en-US" sz="1700" dirty="0">
                <a:latin typeface="Consolas" panose="020B0609020204030204" pitchFamily="49" charset="0"/>
                <a:ea typeface="Calibri" panose="020F0502020204030204" pitchFamily="34" charset="0"/>
                <a:cs typeface="Courier New" panose="02070309020205020404" pitchFamily="49" charset="0"/>
              </a:rPr>
              <a:t>                       //    and </a:t>
            </a:r>
            <a:r>
              <a:rPr lang="en-US" sz="1700" dirty="0" err="1">
                <a:latin typeface="Consolas" panose="020B0609020204030204" pitchFamily="49" charset="0"/>
                <a:ea typeface="Calibri" panose="020F0502020204030204" pitchFamily="34" charset="0"/>
                <a:cs typeface="Courier New" panose="02070309020205020404" pitchFamily="49" charset="0"/>
              </a:rPr>
              <a:t>parseVariableExpr</a:t>
            </a:r>
            <a:r>
              <a:rPr lang="en-US" sz="1700" dirty="0">
                <a:latin typeface="Consolas" panose="020B0609020204030204" pitchFamily="49" charset="0"/>
                <a:ea typeface="Calibri" panose="020F0502020204030204" pitchFamily="34" charset="0"/>
                <a:cs typeface="Courier New" panose="02070309020205020404" pitchFamily="49" charset="0"/>
              </a:rPr>
              <a:t>()  </a:t>
            </a:r>
            <a:endParaRPr lang="en-US" sz="1700" dirty="0">
              <a:effectLst/>
              <a:latin typeface="Consolas" panose="020B0609020204030204" pitchFamily="49" charset="0"/>
              <a:ea typeface="Calibri" panose="020F0502020204030204" pitchFamily="34" charset="0"/>
              <a:cs typeface="Courier New" panose="02070309020205020404" pitchFamily="49" charset="0"/>
            </a:endParaRPr>
          </a:p>
          <a:p>
            <a:pPr marL="674370" lvl="1">
              <a:lnSpc>
                <a:spcPct val="104000"/>
              </a:lnSpc>
              <a:spcBef>
                <a:spcPts val="0"/>
              </a:spcBef>
              <a:spcAft>
                <a:spcPts val="0"/>
              </a:spcAft>
              <a:tabLst>
                <a:tab pos="0" algn="l"/>
              </a:tabLst>
            </a:pPr>
            <a:r>
              <a:rPr lang="en-US" sz="1700" dirty="0">
                <a:effectLst/>
                <a:latin typeface="Consolas" panose="020B0609020204030204" pitchFamily="49" charset="0"/>
                <a:ea typeface="Calibri" panose="020F0502020204030204" pitchFamily="34" charset="0"/>
                <a:cs typeface="Courier New" panose="02070309020205020404" pitchFamily="49" charset="0"/>
              </a:rPr>
              <a:t>add()                  // in class </a:t>
            </a:r>
            <a:r>
              <a:rPr lang="en-US" sz="1700" dirty="0" err="1">
                <a:effectLst/>
                <a:latin typeface="Consolas" panose="020B0609020204030204" pitchFamily="49" charset="0"/>
                <a:ea typeface="Calibri" panose="020F0502020204030204" pitchFamily="34" charset="0"/>
                <a:cs typeface="Courier New" panose="02070309020205020404" pitchFamily="49" charset="0"/>
              </a:rPr>
              <a:t>IdTable</a:t>
            </a:r>
            <a:endParaRPr lang="en-US" sz="1700" dirty="0">
              <a:latin typeface="Consolas" panose="020B0609020204030204" pitchFamily="49" charset="0"/>
            </a:endParaRPr>
          </a:p>
          <a:p>
            <a:r>
              <a:rPr lang="en-US" dirty="0"/>
              <a:t>Any other parsing method that calls one of these five methods will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a:p>
            <a:endParaRPr lang="en-US" dirty="0"/>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21</a:t>
            </a:fld>
            <a:endParaRPr lang="en-US"/>
          </a:p>
        </p:txBody>
      </p:sp>
    </p:spTree>
    <p:extLst>
      <p:ext uri="{BB962C8B-B14F-4D97-AF65-F5344CB8AC3E}">
        <p14:creationId xmlns:p14="http://schemas.microsoft.com/office/powerpoint/2010/main" val="1255137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E645D-E17A-285C-F1C2-B41B81DF5DF9}"/>
              </a:ext>
            </a:extLst>
          </p:cNvPr>
          <p:cNvSpPr>
            <a:spLocks noGrp="1"/>
          </p:cNvSpPr>
          <p:nvPr>
            <p:ph type="title"/>
          </p:nvPr>
        </p:nvSpPr>
        <p:spPr/>
        <p:txBody>
          <a:bodyPr/>
          <a:lstStyle/>
          <a:p>
            <a:r>
              <a:rPr lang="en-US" dirty="0"/>
              <a:t>Duplicated Error Messages</a:t>
            </a:r>
          </a:p>
        </p:txBody>
      </p:sp>
      <p:sp>
        <p:nvSpPr>
          <p:cNvPr id="3" name="Content Placeholder 2">
            <a:extLst>
              <a:ext uri="{FF2B5EF4-FFF2-40B4-BE49-F238E27FC236}">
                <a16:creationId xmlns:a16="http://schemas.microsoft.com/office/drawing/2014/main" id="{3A784052-E56F-5A65-EBCE-3A0FE3504165}"/>
              </a:ext>
            </a:extLst>
          </p:cNvPr>
          <p:cNvSpPr>
            <a:spLocks noGrp="1"/>
          </p:cNvSpPr>
          <p:nvPr>
            <p:ph idx="1"/>
          </p:nvPr>
        </p:nvSpPr>
        <p:spPr/>
        <p:txBody>
          <a:bodyPr/>
          <a:lstStyle/>
          <a:p>
            <a:r>
              <a:rPr lang="en-US" dirty="0"/>
              <a:t>Some errors can result in duplicated or very similar error messages; e.g., using a variable that was not declared properly.</a:t>
            </a:r>
          </a:p>
          <a:p>
            <a:r>
              <a:rPr lang="en-US" dirty="0"/>
              <a:t>Eliminate duplicated or similar error messages by having the error handler</a:t>
            </a:r>
          </a:p>
          <a:p>
            <a:pPr lvl="1"/>
            <a:r>
              <a:rPr lang="en-US" dirty="0"/>
              <a:t>check for a duplicated error message in the error handler</a:t>
            </a:r>
          </a:p>
          <a:p>
            <a:pPr lvl="1"/>
            <a:r>
              <a:rPr lang="en-US" dirty="0"/>
              <a:t>save the names of all identifiers with “has not been declared” error messages</a:t>
            </a:r>
          </a:p>
          <a:p>
            <a:r>
              <a:rPr lang="en-US" dirty="0"/>
              <a:t>The error handler can suppress the reporting of duplicated or similar error messages.</a:t>
            </a:r>
          </a:p>
        </p:txBody>
      </p:sp>
      <p:sp>
        <p:nvSpPr>
          <p:cNvPr id="4" name="Footer Placeholder 3">
            <a:extLst>
              <a:ext uri="{FF2B5EF4-FFF2-40B4-BE49-F238E27FC236}">
                <a16:creationId xmlns:a16="http://schemas.microsoft.com/office/drawing/2014/main" id="{2EA018A5-8AB3-D367-C6F1-1E854363AA59}"/>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26A01A2-33E0-FB93-8A56-B72CADEBE19D}"/>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22</a:t>
            </a:fld>
            <a:endParaRPr lang="en-US"/>
          </a:p>
        </p:txBody>
      </p:sp>
    </p:spTree>
    <p:extLst>
      <p:ext uri="{BB962C8B-B14F-4D97-AF65-F5344CB8AC3E}">
        <p14:creationId xmlns:p14="http://schemas.microsoft.com/office/powerpoint/2010/main" val="3543377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p>
        </p:txBody>
      </p:sp>
      <p:sp>
        <p:nvSpPr>
          <p:cNvPr id="3" name="Content Placeholder 2"/>
          <p:cNvSpPr>
            <a:spLocks noGrp="1"/>
          </p:cNvSpPr>
          <p:nvPr>
            <p:ph idx="1"/>
          </p:nvPr>
        </p:nvSpPr>
        <p:spPr/>
        <p:txBody>
          <a:bodyPr/>
          <a:lstStyle/>
          <a:p>
            <a:r>
              <a:rPr lang="en-US" dirty="0"/>
              <a:t>After reporting the error, replace the token with one that might be allowed at that point in the parsing process.</a:t>
            </a:r>
          </a:p>
          <a:p>
            <a:r>
              <a:rPr lang="en-US" dirty="0"/>
              <a:t>Examples</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parsing an assignment statement in a CPRL compiler.</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expecting a relational operator in a Java compiler.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br>
              <a:rPr lang="en-US" dirty="0"/>
            </a:br>
            <a:r>
              <a:rPr lang="en-US" sz="2400" dirty="0"/>
              <a:t>(continued)</a:t>
            </a:r>
          </a:p>
        </p:txBody>
      </p:sp>
      <p:sp>
        <p:nvSpPr>
          <p:cNvPr id="3" name="Content Placeholder 2"/>
          <p:cNvSpPr>
            <a:spLocks noGrp="1"/>
          </p:cNvSpPr>
          <p:nvPr>
            <p:ph idx="1"/>
          </p:nvPr>
        </p:nvSpPr>
        <p:spPr/>
        <p:txBody>
          <a:bodyPr/>
          <a:lstStyle/>
          <a:p>
            <a:r>
              <a:rPr lang="en-US" dirty="0"/>
              <a:t>After reporting the error, insert a new token in front of the one that generated the error.</a:t>
            </a:r>
          </a:p>
          <a:p>
            <a:r>
              <a:rPr lang="en-US" dirty="0"/>
              <a:t>Examples</a:t>
            </a:r>
          </a:p>
          <a:p>
            <a:pPr lvl="1"/>
            <a:r>
              <a:rPr lang="en-US" dirty="0"/>
              <a:t>When parsing an exit statement, after matching “</a:t>
            </a:r>
            <a:r>
              <a:rPr lang="en-US" dirty="0">
                <a:latin typeface="Consolas" pitchFamily="49" charset="0"/>
                <a:cs typeface="Consolas" pitchFamily="49" charset="0"/>
              </a:rPr>
              <a:t>exit</a:t>
            </a:r>
            <a:r>
              <a:rPr lang="en-US" dirty="0"/>
              <a:t>”, if the symbol encountered is in the first set of expression, insert “</a:t>
            </a:r>
            <a:r>
              <a:rPr lang="en-US" dirty="0">
                <a:latin typeface="Consolas" pitchFamily="49" charset="0"/>
                <a:cs typeface="Consolas" pitchFamily="49" charset="0"/>
              </a:rPr>
              <a:t>when</a:t>
            </a:r>
            <a:r>
              <a:rPr lang="en-US" dirty="0"/>
              <a:t>” and continue parsing.</a:t>
            </a:r>
          </a:p>
          <a:p>
            <a:pPr lvl="1"/>
            <a:r>
              <a:rPr lang="en-US" dirty="0"/>
              <a:t>When parsing an expression, if “</a:t>
            </a:r>
            <a:r>
              <a:rPr lang="en-US" dirty="0">
                <a:latin typeface="Consolas" pitchFamily="49" charset="0"/>
                <a:cs typeface="Consolas" pitchFamily="49" charset="0"/>
              </a:rPr>
              <a:t>)</a:t>
            </a:r>
            <a:r>
              <a:rPr lang="en-US" dirty="0"/>
              <a:t>” is expected but “</a:t>
            </a:r>
            <a:r>
              <a:rPr lang="en-US" dirty="0">
                <a:latin typeface="Consolas" pitchFamily="49" charset="0"/>
                <a:cs typeface="Consolas" pitchFamily="49" charset="0"/>
              </a:rPr>
              <a:t>;</a:t>
            </a:r>
            <a:r>
              <a:rPr lang="en-US" dirty="0"/>
              <a:t>” is encountered as the next symbol, insert “</a:t>
            </a:r>
            <a:r>
              <a:rPr lang="en-US" dirty="0">
                <a:latin typeface="Consolas" pitchFamily="49" charset="0"/>
                <a:cs typeface="Consolas" pitchFamily="49" charset="0"/>
              </a:rPr>
              <a:t>)</a:t>
            </a:r>
            <a:r>
              <a:rPr lang="en-US" dirty="0"/>
              <a:t>” with the expectation that the “</a:t>
            </a:r>
            <a:r>
              <a:rPr lang="en-US" dirty="0">
                <a:latin typeface="Consolas" pitchFamily="49" charset="0"/>
                <a:cs typeface="Consolas" pitchFamily="49" charset="0"/>
              </a:rPr>
              <a:t>;</a:t>
            </a:r>
            <a:r>
              <a:rPr lang="en-US" dirty="0"/>
              <a:t>” will likely terminate a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Additional Recovery Strategies</a:t>
            </a:r>
            <a:br>
              <a:rPr lang="en-US" dirty="0"/>
            </a:br>
            <a:r>
              <a:rPr lang="en-US" sz="2400" dirty="0"/>
              <a:t>(in method </a:t>
            </a:r>
            <a:r>
              <a:rPr lang="en-US" sz="2400" dirty="0" err="1">
                <a:latin typeface="Consolas" pitchFamily="49" charset="0"/>
                <a:cs typeface="Consolas" pitchFamily="49" charset="0"/>
              </a:rPr>
              <a:t>parseAssignmentStmt</a:t>
            </a:r>
            <a:r>
              <a:rPr lang="en-US" sz="2400" dirty="0">
                <a:latin typeface="Consolas" pitchFamily="49" charset="0"/>
                <a:cs typeface="Consolas" pitchFamily="49" charset="0"/>
              </a:rPr>
              <a:t>()</a:t>
            </a:r>
            <a:r>
              <a:rPr lang="en-US" sz="2400" dirty="0"/>
              <a:t>)</a:t>
            </a:r>
          </a:p>
        </p:txBody>
      </p:sp>
      <p:sp>
        <p:nvSpPr>
          <p:cNvPr id="3" name="Content Placeholder 2"/>
          <p:cNvSpPr>
            <a:spLocks noGrp="1"/>
          </p:cNvSpPr>
          <p:nvPr>
            <p:ph idx="1"/>
          </p:nvPr>
        </p:nvSpPr>
        <p:spPr>
          <a:xfrm>
            <a:off x="381000" y="1363663"/>
            <a:ext cx="8503920" cy="4935537"/>
          </a:xfrm>
        </p:spPr>
        <p:txBody>
          <a:bodyPr lIns="182880" tIns="91440"/>
          <a:lstStyle/>
          <a:p>
            <a:pPr marL="0" indent="0">
              <a:spcBef>
                <a:spcPts val="100"/>
              </a:spcBef>
              <a:buNone/>
            </a:pP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try</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catch (</a:t>
            </a:r>
            <a:r>
              <a:rPr lang="en-US" sz="1750" dirty="0" err="1">
                <a:latin typeface="Consolas" pitchFamily="49" charset="0"/>
                <a:cs typeface="Consolas" pitchFamily="49" charset="0"/>
              </a:rPr>
              <a:t>ParserException</a:t>
            </a:r>
            <a:r>
              <a:rPr lang="en-US" sz="1750" dirty="0">
                <a:latin typeface="Consolas" pitchFamily="49" charset="0"/>
                <a:cs typeface="Consolas" pitchFamily="49" charset="0"/>
              </a:rPr>
              <a:t> 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if (</a:t>
            </a:r>
            <a:r>
              <a:rPr lang="en-US" sz="1750" dirty="0" err="1">
                <a:latin typeface="Consolas" pitchFamily="49" charset="0"/>
                <a:cs typeface="Consolas" pitchFamily="49" charset="0"/>
              </a:rPr>
              <a:t>scanner.symbol</a:t>
            </a:r>
            <a:r>
              <a:rPr lang="en-US" sz="1750" dirty="0">
                <a:latin typeface="Consolas" pitchFamily="49" charset="0"/>
                <a:cs typeface="Consolas" pitchFamily="49" charset="0"/>
              </a:rPr>
              <a:t>() == </a:t>
            </a:r>
            <a:r>
              <a:rPr lang="en-US" sz="1750" dirty="0" err="1">
                <a:latin typeface="Consolas" pitchFamily="49" charset="0"/>
                <a:cs typeface="Consolas" pitchFamily="49" charset="0"/>
              </a:rPr>
              <a:t>Symbol.equals</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errorHandler.reportError</a:t>
            </a:r>
            <a:r>
              <a:rPr lang="en-US" sz="1750" dirty="0">
                <a:latin typeface="Consolas" pitchFamily="49" charset="0"/>
                <a:cs typeface="Consolas" pitchFamily="49" charset="0"/>
              </a:rPr>
              <a:t>(e);</a:t>
            </a:r>
          </a:p>
          <a:p>
            <a:pPr marL="0" indent="0">
              <a:spcBef>
                <a:spcPts val="100"/>
              </a:spcBef>
              <a:buNone/>
            </a:pPr>
            <a:r>
              <a:rPr lang="en-US" sz="1750" dirty="0">
                <a:latin typeface="Consolas" pitchFamily="49" charset="0"/>
                <a:cs typeface="Consolas" pitchFamily="49" charset="0"/>
              </a:rPr>
              <a:t>        matchCurrentSymbol();  // treat "=" as ":=" in this context</a:t>
            </a:r>
          </a:p>
          <a:p>
            <a:pPr marL="0" indent="0">
              <a:spcBef>
                <a:spcPts val="100"/>
              </a:spcBef>
              <a:buNone/>
            </a:pPr>
            <a:r>
              <a:rPr lang="en-US" sz="1750" dirty="0">
                <a:latin typeface="Consolas" pitchFamily="49" charset="0"/>
                <a:cs typeface="Consolas" pitchFamily="49" charset="0"/>
              </a:rPr>
              <a:t>      }  </a:t>
            </a:r>
          </a:p>
          <a:p>
            <a:pPr marL="0" indent="0">
              <a:spcBef>
                <a:spcPts val="100"/>
              </a:spcBef>
              <a:buNone/>
            </a:pPr>
            <a:r>
              <a:rPr lang="en-US" sz="1750" dirty="0">
                <a:latin typeface="Consolas" pitchFamily="49" charset="0"/>
                <a:cs typeface="Consolas" pitchFamily="49" charset="0"/>
              </a:rPr>
              <a:t>    else</a:t>
            </a:r>
          </a:p>
          <a:p>
            <a:pPr marL="0" indent="0">
              <a:spcBef>
                <a:spcPts val="100"/>
              </a:spcBef>
              <a:buNone/>
            </a:pPr>
            <a:r>
              <a:rPr lang="en-US" sz="1750" dirty="0">
                <a:latin typeface="Consolas" pitchFamily="49" charset="0"/>
                <a:cs typeface="Consolas" pitchFamily="49" charset="0"/>
              </a:rPr>
              <a:t>        throw 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25</a:t>
            </a:fld>
            <a:endParaRPr lang="en-US"/>
          </a:p>
        </p:txBody>
      </p:sp>
      <p:sp>
        <p:nvSpPr>
          <p:cNvPr id="6" name="TextBox 5"/>
          <p:cNvSpPr txBox="1"/>
          <p:nvPr/>
        </p:nvSpPr>
        <p:spPr>
          <a:xfrm>
            <a:off x="4922284" y="1724561"/>
            <a:ext cx="3307316" cy="1323439"/>
          </a:xfrm>
          <a:prstGeom prst="rect">
            <a:avLst/>
          </a:prstGeom>
          <a:noFill/>
          <a:ln>
            <a:solidFill>
              <a:schemeClr val="tx1"/>
            </a:solidFill>
          </a:ln>
        </p:spPr>
        <p:txBody>
          <a:bodyPr wrap="none" rtlCol="0">
            <a:spAutoFit/>
          </a:bodyPr>
          <a:lstStyle/>
          <a:p>
            <a:pPr algn="l"/>
            <a:r>
              <a:rPr lang="en-US" sz="2000" dirty="0"/>
              <a:t>Instead of simply calling</a:t>
            </a:r>
            <a:br>
              <a:rPr lang="en-US" sz="2000" dirty="0"/>
            </a:br>
            <a:r>
              <a:rPr lang="en-US" sz="2000" dirty="0">
                <a:latin typeface="Consolas" panose="020B0609020204030204" pitchFamily="49" charset="0"/>
              </a:rPr>
              <a:t>match(</a:t>
            </a:r>
            <a:r>
              <a:rPr lang="en-US" sz="2000" dirty="0" err="1">
                <a:latin typeface="Consolas" panose="020B0609020204030204" pitchFamily="49" charset="0"/>
              </a:rPr>
              <a:t>Symbol.assign</a:t>
            </a:r>
            <a:r>
              <a:rPr lang="en-US" sz="2000" dirty="0">
                <a:latin typeface="Consolas" panose="020B0609020204030204" pitchFamily="49" charset="0"/>
              </a:rPr>
              <a:t>)</a:t>
            </a:r>
            <a:r>
              <a:rPr lang="en-US" sz="2000" dirty="0"/>
              <a:t>,</a:t>
            </a:r>
          </a:p>
          <a:p>
            <a:pPr algn="l"/>
            <a:r>
              <a:rPr lang="en-US" sz="2000" dirty="0"/>
              <a:t>use a </a:t>
            </a:r>
            <a:r>
              <a:rPr lang="en-US" sz="2000" b="1" dirty="0"/>
              <a:t>nested</a:t>
            </a:r>
            <a:r>
              <a:rPr lang="en-US" sz="2000" dirty="0"/>
              <a:t> </a:t>
            </a:r>
            <a:r>
              <a:rPr lang="en-US" sz="2000" dirty="0">
                <a:latin typeface="Consolas" panose="020B0609020204030204" pitchFamily="49" charset="0"/>
              </a:rPr>
              <a:t>try/catch</a:t>
            </a:r>
            <a:endParaRPr lang="en-US" sz="2000" dirty="0"/>
          </a:p>
          <a:p>
            <a:pPr algn="l"/>
            <a:r>
              <a:rPr lang="en-US" sz="2000" dirty="0"/>
              <a:t>block that treats “</a:t>
            </a:r>
            <a:r>
              <a:rPr lang="en-US" sz="2000" dirty="0">
                <a:latin typeface="Consolas" panose="020B0609020204030204" pitchFamily="49" charset="0"/>
              </a:rPr>
              <a:t>=</a:t>
            </a:r>
            <a:r>
              <a:rPr lang="en-US" sz="2000" dirty="0"/>
              <a:t>” as “</a:t>
            </a:r>
            <a:r>
              <a:rPr lang="en-US" sz="2000" dirty="0">
                <a:latin typeface="Consolas" panose="020B0609020204030204" pitchFamily="49" charset="0"/>
              </a:rPr>
              <a:t>:=</a:t>
            </a:r>
            <a:r>
              <a:rPr lang="en-US" sz="20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Types of Compilation Errors</a:t>
            </a:r>
          </a:p>
        </p:txBody>
      </p:sp>
      <p:sp>
        <p:nvSpPr>
          <p:cNvPr id="5123" name="Rectangle 3"/>
          <p:cNvSpPr>
            <a:spLocks noGrp="1" noChangeArrowheads="1"/>
          </p:cNvSpPr>
          <p:nvPr>
            <p:ph idx="1"/>
          </p:nvPr>
        </p:nvSpPr>
        <p:spPr/>
        <p:txBody>
          <a:bodyPr/>
          <a:lstStyle/>
          <a:p>
            <a:r>
              <a:rPr lang="en-US" sz="2350" dirty="0"/>
              <a:t>Lexical/Syntax errors – violation of grammar rules; e.g., invalid or missing tokens such as a missing semicolon, a string literal missing a closing quote, or using “</a:t>
            </a:r>
            <a:r>
              <a:rPr lang="en-US" sz="2350" dirty="0">
                <a:latin typeface="Consolas" pitchFamily="49" charset="0"/>
              </a:rPr>
              <a:t>=</a:t>
            </a:r>
            <a:r>
              <a:rPr lang="en-US" sz="2350" dirty="0"/>
              <a:t>” instead of “</a:t>
            </a:r>
            <a:r>
              <a:rPr lang="en-US" sz="2350" dirty="0">
                <a:latin typeface="Consolas" pitchFamily="49" charset="0"/>
              </a:rPr>
              <a:t>:=</a:t>
            </a:r>
            <a:r>
              <a:rPr lang="en-US" sz="2350" dirty="0"/>
              <a:t>” for assignment.</a:t>
            </a:r>
          </a:p>
          <a:p>
            <a:r>
              <a:rPr lang="en-US" sz="2350" dirty="0"/>
              <a:t>Scope errors – violation of language scope rules; e.g., declaring two identifiers with the same name within the same scope.</a:t>
            </a:r>
          </a:p>
          <a:p>
            <a:r>
              <a:rPr lang="en-US" sz="2350" dirty="0"/>
              <a:t>Type errors – violation of language type rules; e.g., the expression following an “</a:t>
            </a:r>
            <a:r>
              <a:rPr lang="en-US" sz="2350" dirty="0">
                <a:latin typeface="Consolas" pitchFamily="49" charset="0"/>
              </a:rPr>
              <a:t>if</a:t>
            </a:r>
            <a:r>
              <a:rPr lang="en-US" sz="2350" dirty="0"/>
              <a:t>” does not have type </a:t>
            </a:r>
            <a:r>
              <a:rPr lang="en-US" sz="2350" dirty="0">
                <a:latin typeface="Consolas" panose="020B0609020204030204" pitchFamily="49" charset="0"/>
              </a:rPr>
              <a:t>Boolean</a:t>
            </a:r>
            <a:r>
              <a:rPr lang="en-US" sz="2350" dirty="0"/>
              <a:t>.</a:t>
            </a:r>
          </a:p>
          <a:p>
            <a:r>
              <a:rPr lang="en-US" sz="2350" dirty="0"/>
              <a:t>Miscellaneous errors – other errors not categorized above; e.g., functions may not have </a:t>
            </a:r>
            <a:r>
              <a:rPr lang="en-US" sz="2350" dirty="0">
                <a:latin typeface="Consolas" panose="020B0609020204030204" pitchFamily="49" charset="0"/>
              </a:rPr>
              <a:t>var</a:t>
            </a:r>
            <a:r>
              <a:rPr lang="en-US" sz="2350" dirty="0"/>
              <a:t> parameters.</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3F02B73A-5394-4120-B8EA-122F16C536D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AD6F3A-5FF9-4B3D-B7D3-54A00C1F02C4}"/>
              </a:ext>
            </a:extLst>
          </p:cNvPr>
          <p:cNvSpPr>
            <a:spLocks noGrp="1"/>
          </p:cNvSpPr>
          <p:nvPr>
            <p:ph type="title"/>
          </p:nvPr>
        </p:nvSpPr>
        <p:spPr/>
        <p:txBody>
          <a:bodyPr/>
          <a:lstStyle/>
          <a:p>
            <a:r>
              <a:rPr lang="en-US" dirty="0"/>
              <a:t>The CPRL Exception Hierarchy</a:t>
            </a:r>
          </a:p>
        </p:txBody>
      </p:sp>
      <p:sp>
        <p:nvSpPr>
          <p:cNvPr id="4" name="Footer Placeholder 3">
            <a:extLst>
              <a:ext uri="{FF2B5EF4-FFF2-40B4-BE49-F238E27FC236}">
                <a16:creationId xmlns:a16="http://schemas.microsoft.com/office/drawing/2014/main" id="{EB5E14CE-DE92-4B5B-B9BC-E06F63905AC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C6A5FF3-0AE9-44D2-8962-0362D48009F7}"/>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4</a:t>
            </a:fld>
            <a:endParaRPr lang="en-US"/>
          </a:p>
        </p:txBody>
      </p:sp>
      <p:sp>
        <p:nvSpPr>
          <p:cNvPr id="3" name="TextBox 2">
            <a:extLst>
              <a:ext uri="{FF2B5EF4-FFF2-40B4-BE49-F238E27FC236}">
                <a16:creationId xmlns:a16="http://schemas.microsoft.com/office/drawing/2014/main" id="{6CC19A41-5CFD-45DF-A3F5-09A1CCCA387D}"/>
              </a:ext>
            </a:extLst>
          </p:cNvPr>
          <p:cNvSpPr txBox="1"/>
          <p:nvPr/>
        </p:nvSpPr>
        <p:spPr>
          <a:xfrm>
            <a:off x="617231" y="5029200"/>
            <a:ext cx="7909538" cy="1015663"/>
          </a:xfrm>
          <a:prstGeom prst="rect">
            <a:avLst/>
          </a:prstGeom>
          <a:noFill/>
          <a:ln>
            <a:solidFill>
              <a:schemeClr val="tx1"/>
            </a:solidFill>
          </a:ln>
        </p:spPr>
        <p:txBody>
          <a:bodyPr wrap="none" rtlCol="0">
            <a:spAutoFit/>
          </a:bodyPr>
          <a:lstStyle/>
          <a:p>
            <a:pPr algn="l"/>
            <a:r>
              <a:rPr lang="en-US" sz="2000" dirty="0"/>
              <a:t>All four subclasses of </a:t>
            </a:r>
            <a:r>
              <a:rPr lang="en-US" sz="2000" dirty="0">
                <a:latin typeface="Consolas" panose="020B0609020204030204" pitchFamily="49" charset="0"/>
              </a:rPr>
              <a:t>CompilerException</a:t>
            </a:r>
            <a:r>
              <a:rPr lang="en-US" sz="2000" dirty="0"/>
              <a:t> are checked exceptions.</a:t>
            </a:r>
          </a:p>
          <a:p>
            <a:pPr algn="l"/>
            <a:r>
              <a:rPr lang="en-US" sz="2000" dirty="0"/>
              <a:t>Classes </a:t>
            </a:r>
            <a:r>
              <a:rPr lang="en-US" sz="2000" dirty="0" err="1">
                <a:latin typeface="Consolas" panose="020B0609020204030204" pitchFamily="49" charset="0"/>
              </a:rPr>
              <a:t>InternalCompilerException</a:t>
            </a:r>
            <a:r>
              <a:rPr lang="en-US" sz="2000" dirty="0"/>
              <a:t> and </a:t>
            </a:r>
            <a:r>
              <a:rPr lang="en-US" sz="2000" dirty="0" err="1">
                <a:latin typeface="Consolas" panose="020B0609020204030204" pitchFamily="49" charset="0"/>
              </a:rPr>
              <a:t>FatalException</a:t>
            </a:r>
            <a:r>
              <a:rPr lang="en-US" sz="2000" dirty="0"/>
              <a:t> are</a:t>
            </a:r>
          </a:p>
          <a:p>
            <a:pPr algn="l"/>
            <a:r>
              <a:rPr lang="en-US" sz="2000" dirty="0"/>
              <a:t>unchecked exceptions.</a:t>
            </a:r>
          </a:p>
        </p:txBody>
      </p:sp>
      <p:grpSp>
        <p:nvGrpSpPr>
          <p:cNvPr id="27" name="Group 26">
            <a:extLst>
              <a:ext uri="{FF2B5EF4-FFF2-40B4-BE49-F238E27FC236}">
                <a16:creationId xmlns:a16="http://schemas.microsoft.com/office/drawing/2014/main" id="{74A87EB4-7935-F848-C984-DE80EF4F9B8A}"/>
              </a:ext>
            </a:extLst>
          </p:cNvPr>
          <p:cNvGrpSpPr/>
          <p:nvPr/>
        </p:nvGrpSpPr>
        <p:grpSpPr>
          <a:xfrm>
            <a:off x="221442" y="1752600"/>
            <a:ext cx="8701116" cy="2812821"/>
            <a:chOff x="1680871" y="2022590"/>
            <a:chExt cx="9356039" cy="2812821"/>
          </a:xfrm>
        </p:grpSpPr>
        <p:sp>
          <p:nvSpPr>
            <p:cNvPr id="30" name="Text Box 1028">
              <a:extLst>
                <a:ext uri="{FF2B5EF4-FFF2-40B4-BE49-F238E27FC236}">
                  <a16:creationId xmlns:a16="http://schemas.microsoft.com/office/drawing/2014/main" id="{80299A9E-F412-D1EA-00F8-8EB1DC51342F}"/>
                </a:ext>
              </a:extLst>
            </p:cNvPr>
            <p:cNvSpPr txBox="1">
              <a:spLocks noChangeArrowheads="1"/>
            </p:cNvSpPr>
            <p:nvPr/>
          </p:nvSpPr>
          <p:spPr bwMode="auto">
            <a:xfrm>
              <a:off x="5641211" y="2022590"/>
              <a:ext cx="91852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31" name="Text Box 1029">
              <a:extLst>
                <a:ext uri="{FF2B5EF4-FFF2-40B4-BE49-F238E27FC236}">
                  <a16:creationId xmlns:a16="http://schemas.microsoft.com/office/drawing/2014/main" id="{213149C7-A43E-5521-49EF-D6C09A49B9FD}"/>
                </a:ext>
              </a:extLst>
            </p:cNvPr>
            <p:cNvSpPr txBox="1">
              <a:spLocks noChangeArrowheads="1"/>
            </p:cNvSpPr>
            <p:nvPr/>
          </p:nvSpPr>
          <p:spPr bwMode="auto">
            <a:xfrm>
              <a:off x="3973168" y="3285081"/>
              <a:ext cx="158697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1" u="none" strike="noStrike" kern="0" cap="none" spc="0" normalizeH="0" baseline="0" noProof="0" dirty="0" err="1">
                  <a:ln>
                    <a:noFill/>
                  </a:ln>
                  <a:effectLst/>
                  <a:uLnTx/>
                  <a:uFillTx/>
                  <a:latin typeface="Arial" charset="0"/>
                </a:rPr>
                <a:t>CompilerException</a:t>
              </a:r>
              <a:endParaRPr kumimoji="0" lang="en-US" sz="1300" b="0" i="1" u="none" strike="noStrike" kern="0" cap="none" spc="0" normalizeH="0" baseline="0" noProof="0" dirty="0">
                <a:ln>
                  <a:noFill/>
                </a:ln>
                <a:effectLst/>
                <a:uLnTx/>
                <a:uFillTx/>
                <a:latin typeface="Arial" charset="0"/>
              </a:endParaRPr>
            </a:p>
          </p:txBody>
        </p:sp>
        <p:sp>
          <p:nvSpPr>
            <p:cNvPr id="32" name="Text Box 1029">
              <a:extLst>
                <a:ext uri="{FF2B5EF4-FFF2-40B4-BE49-F238E27FC236}">
                  <a16:creationId xmlns:a16="http://schemas.microsoft.com/office/drawing/2014/main" id="{7DC2D26E-A77C-9CB9-0A43-CC7EB0B91D5D}"/>
                </a:ext>
              </a:extLst>
            </p:cNvPr>
            <p:cNvSpPr txBox="1">
              <a:spLocks noChangeArrowheads="1"/>
            </p:cNvSpPr>
            <p:nvPr/>
          </p:nvSpPr>
          <p:spPr bwMode="auto">
            <a:xfrm>
              <a:off x="1680871" y="45423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Scanner</a:t>
              </a:r>
              <a:r>
                <a:rPr kumimoji="0" lang="en-US" sz="1300" b="0" i="0" u="none" strike="noStrike" kern="0" cap="none" spc="0" normalizeH="0" baseline="0" noProof="0" dirty="0">
                  <a:ln>
                    <a:noFill/>
                  </a:ln>
                  <a:effectLst/>
                  <a:uLnTx/>
                  <a:uFillTx/>
                  <a:latin typeface="Arial" charset="0"/>
                </a:rPr>
                <a:t>Exception</a:t>
              </a:r>
            </a:p>
          </p:txBody>
        </p:sp>
        <p:sp>
          <p:nvSpPr>
            <p:cNvPr id="33" name="Text Box 1029">
              <a:extLst>
                <a:ext uri="{FF2B5EF4-FFF2-40B4-BE49-F238E27FC236}">
                  <a16:creationId xmlns:a16="http://schemas.microsoft.com/office/drawing/2014/main" id="{FD0717B7-214C-BA94-48A4-23AEB2583135}"/>
                </a:ext>
              </a:extLst>
            </p:cNvPr>
            <p:cNvSpPr txBox="1">
              <a:spLocks noChangeArrowheads="1"/>
            </p:cNvSpPr>
            <p:nvPr/>
          </p:nvSpPr>
          <p:spPr bwMode="auto">
            <a:xfrm>
              <a:off x="3326582" y="4542381"/>
              <a:ext cx="141064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Parser</a:t>
              </a:r>
              <a:r>
                <a:rPr kumimoji="0" lang="en-US" sz="1300" b="0" i="0" u="none" strike="noStrike" kern="0" cap="none" spc="0" normalizeH="0" baseline="0" noProof="0" dirty="0">
                  <a:ln>
                    <a:noFill/>
                  </a:ln>
                  <a:effectLst/>
                  <a:uLnTx/>
                  <a:uFillTx/>
                  <a:latin typeface="Arial" charset="0"/>
                </a:rPr>
                <a:t>Exception</a:t>
              </a:r>
            </a:p>
          </p:txBody>
        </p:sp>
        <p:sp>
          <p:nvSpPr>
            <p:cNvPr id="34" name="Text Box 1029">
              <a:extLst>
                <a:ext uri="{FF2B5EF4-FFF2-40B4-BE49-F238E27FC236}">
                  <a16:creationId xmlns:a16="http://schemas.microsoft.com/office/drawing/2014/main" id="{EDE9F805-E8C9-DA72-B807-F55C227CD859}"/>
                </a:ext>
              </a:extLst>
            </p:cNvPr>
            <p:cNvSpPr txBox="1">
              <a:spLocks noChangeArrowheads="1"/>
            </p:cNvSpPr>
            <p:nvPr/>
          </p:nvSpPr>
          <p:spPr bwMode="auto">
            <a:xfrm>
              <a:off x="4842451" y="4542381"/>
              <a:ext cx="1679947"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ConstraintException</a:t>
              </a:r>
            </a:p>
          </p:txBody>
        </p:sp>
        <p:sp>
          <p:nvSpPr>
            <p:cNvPr id="35" name="Text Box 1029">
              <a:extLst>
                <a:ext uri="{FF2B5EF4-FFF2-40B4-BE49-F238E27FC236}">
                  <a16:creationId xmlns:a16="http://schemas.microsoft.com/office/drawing/2014/main" id="{C9A350E1-7304-146D-A771-99DC33996170}"/>
                </a:ext>
              </a:extLst>
            </p:cNvPr>
            <p:cNvSpPr txBox="1">
              <a:spLocks noChangeArrowheads="1"/>
            </p:cNvSpPr>
            <p:nvPr/>
          </p:nvSpPr>
          <p:spPr bwMode="auto">
            <a:xfrm>
              <a:off x="6627624" y="4542381"/>
              <a:ext cx="163346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CodeGenException</a:t>
              </a:r>
            </a:p>
          </p:txBody>
        </p:sp>
        <p:sp>
          <p:nvSpPr>
            <p:cNvPr id="36" name="Isosceles Triangle 35">
              <a:extLst>
                <a:ext uri="{FF2B5EF4-FFF2-40B4-BE49-F238E27FC236}">
                  <a16:creationId xmlns:a16="http://schemas.microsoft.com/office/drawing/2014/main" id="{02EEB420-D05F-BDE9-1EBF-B0E3AD664F7D}"/>
                </a:ext>
              </a:extLst>
            </p:cNvPr>
            <p:cNvSpPr/>
            <p:nvPr/>
          </p:nvSpPr>
          <p:spPr bwMode="auto">
            <a:xfrm>
              <a:off x="6018175" y="232739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37" name="Isosceles Triangle 36">
              <a:extLst>
                <a:ext uri="{FF2B5EF4-FFF2-40B4-BE49-F238E27FC236}">
                  <a16:creationId xmlns:a16="http://schemas.microsoft.com/office/drawing/2014/main" id="{3C7E3D63-1C58-8ABB-644B-D1A9EFFCB403}"/>
                </a:ext>
              </a:extLst>
            </p:cNvPr>
            <p:cNvSpPr/>
            <p:nvPr/>
          </p:nvSpPr>
          <p:spPr bwMode="auto">
            <a:xfrm>
              <a:off x="4684358"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38" name="Connector: Elbow 37">
              <a:extLst>
                <a:ext uri="{FF2B5EF4-FFF2-40B4-BE49-F238E27FC236}">
                  <a16:creationId xmlns:a16="http://schemas.microsoft.com/office/drawing/2014/main" id="{8A442FF1-DA6C-C283-6B01-0110A370EA28}"/>
                </a:ext>
              </a:extLst>
            </p:cNvPr>
            <p:cNvCxnSpPr>
              <a:cxnSpLocks/>
              <a:stCxn id="36" idx="3"/>
              <a:endCxn id="31" idx="0"/>
            </p:cNvCxnSpPr>
            <p:nvPr/>
          </p:nvCxnSpPr>
          <p:spPr>
            <a:xfrm rot="5400000">
              <a:off x="5037014" y="2221623"/>
              <a:ext cx="793099" cy="1333816"/>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8BC162D5-322A-67ED-3D37-94E01B88132E}"/>
                </a:ext>
              </a:extLst>
            </p:cNvPr>
            <p:cNvCxnSpPr>
              <a:stCxn id="37" idx="3"/>
              <a:endCxn id="32" idx="0"/>
            </p:cNvCxnSpPr>
            <p:nvPr/>
          </p:nvCxnSpPr>
          <p:spPr>
            <a:xfrm rot="5400000">
              <a:off x="3211709" y="2987436"/>
              <a:ext cx="794350" cy="231554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E896D368-96FE-6164-82FC-F3274DD49C7C}"/>
                </a:ext>
              </a:extLst>
            </p:cNvPr>
            <p:cNvCxnSpPr>
              <a:stCxn id="37" idx="3"/>
              <a:endCxn id="33" idx="0"/>
            </p:cNvCxnSpPr>
            <p:nvPr/>
          </p:nvCxnSpPr>
          <p:spPr>
            <a:xfrm rot="5400000">
              <a:off x="4002104" y="3777831"/>
              <a:ext cx="794350" cy="73475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31BA0F40-10C9-DE97-386F-03EF5D6C6DE5}"/>
                </a:ext>
              </a:extLst>
            </p:cNvPr>
            <p:cNvCxnSpPr>
              <a:stCxn id="37" idx="3"/>
              <a:endCxn id="34" idx="0"/>
            </p:cNvCxnSpPr>
            <p:nvPr/>
          </p:nvCxnSpPr>
          <p:spPr>
            <a:xfrm rot="16200000" flipH="1">
              <a:off x="4827364" y="3687320"/>
              <a:ext cx="794350" cy="915771"/>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FA49FD7E-D40B-6CE9-A1CA-51435A877F4F}"/>
                </a:ext>
              </a:extLst>
            </p:cNvPr>
            <p:cNvCxnSpPr>
              <a:cxnSpLocks/>
              <a:stCxn id="37" idx="3"/>
              <a:endCxn id="35" idx="0"/>
            </p:cNvCxnSpPr>
            <p:nvPr/>
          </p:nvCxnSpPr>
          <p:spPr>
            <a:xfrm rot="16200000" flipH="1">
              <a:off x="5708329" y="2806356"/>
              <a:ext cx="794350" cy="267770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 Box 1029">
              <a:extLst>
                <a:ext uri="{FF2B5EF4-FFF2-40B4-BE49-F238E27FC236}">
                  <a16:creationId xmlns:a16="http://schemas.microsoft.com/office/drawing/2014/main" id="{2F7245F1-7B16-2766-4377-71FB998BF43A}"/>
                </a:ext>
              </a:extLst>
            </p:cNvPr>
            <p:cNvSpPr txBox="1">
              <a:spLocks noChangeArrowheads="1"/>
            </p:cNvSpPr>
            <p:nvPr/>
          </p:nvSpPr>
          <p:spPr bwMode="auto">
            <a:xfrm>
              <a:off x="7903939" y="32850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rPr>
                <a:t>Runtime</a:t>
              </a:r>
              <a:r>
                <a:rPr kumimoji="0" lang="en-US" sz="1300" b="0" i="0" u="none" strike="noStrike" kern="0" cap="none" spc="0" normalizeH="0" baseline="0" noProof="0" dirty="0" err="1">
                  <a:ln>
                    <a:noFill/>
                  </a:ln>
                  <a:effectLst/>
                  <a:uLnTx/>
                  <a:uFillTx/>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44" name="Text Box 1029">
              <a:extLst>
                <a:ext uri="{FF2B5EF4-FFF2-40B4-BE49-F238E27FC236}">
                  <a16:creationId xmlns:a16="http://schemas.microsoft.com/office/drawing/2014/main" id="{C72BEEE1-7847-CACC-046B-79C59ABC321C}"/>
                </a:ext>
              </a:extLst>
            </p:cNvPr>
            <p:cNvSpPr txBox="1">
              <a:spLocks noChangeArrowheads="1"/>
            </p:cNvSpPr>
            <p:nvPr/>
          </p:nvSpPr>
          <p:spPr bwMode="auto">
            <a:xfrm>
              <a:off x="8892092" y="4016601"/>
              <a:ext cx="21448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InternalCompilerException</a:t>
              </a:r>
            </a:p>
          </p:txBody>
        </p:sp>
        <p:sp>
          <p:nvSpPr>
            <p:cNvPr id="45" name="Isosceles Triangle 44">
              <a:extLst>
                <a:ext uri="{FF2B5EF4-FFF2-40B4-BE49-F238E27FC236}">
                  <a16:creationId xmlns:a16="http://schemas.microsoft.com/office/drawing/2014/main" id="{25FF5F73-A3D6-8C89-AB84-1716AAFFEC5F}"/>
                </a:ext>
              </a:extLst>
            </p:cNvPr>
            <p:cNvSpPr/>
            <p:nvPr/>
          </p:nvSpPr>
          <p:spPr bwMode="auto">
            <a:xfrm>
              <a:off x="8591885"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46" name="Connector: Elbow 45">
              <a:extLst>
                <a:ext uri="{FF2B5EF4-FFF2-40B4-BE49-F238E27FC236}">
                  <a16:creationId xmlns:a16="http://schemas.microsoft.com/office/drawing/2014/main" id="{39AB48E9-3AB8-B1D5-00AF-B416F43D8E23}"/>
                </a:ext>
              </a:extLst>
            </p:cNvPr>
            <p:cNvCxnSpPr>
              <a:stCxn id="36" idx="3"/>
              <a:endCxn id="43" idx="0"/>
            </p:cNvCxnSpPr>
            <p:nvPr/>
          </p:nvCxnSpPr>
          <p:spPr bwMode="auto">
            <a:xfrm rot="16200000" flipH="1">
              <a:off x="6990777" y="1601675"/>
              <a:ext cx="793099" cy="2573711"/>
            </a:xfrm>
            <a:prstGeom prst="bentConnector3">
              <a:avLst>
                <a:gd name="adj1" fmla="val 50000"/>
              </a:avLst>
            </a:prstGeom>
            <a:noFill/>
            <a:ln w="9525" cap="flat" cmpd="sng" algn="ctr">
              <a:solidFill>
                <a:schemeClr val="tx1"/>
              </a:solidFill>
              <a:prstDash val="solid"/>
              <a:round/>
              <a:headEnd type="none" w="med" len="med"/>
              <a:tailEnd type="none" w="med" len="med"/>
            </a:ln>
            <a:effectLst/>
          </p:spPr>
        </p:cxnSp>
        <p:cxnSp>
          <p:nvCxnSpPr>
            <p:cNvPr id="47" name="Straight Connector 62">
              <a:extLst>
                <a:ext uri="{FF2B5EF4-FFF2-40B4-BE49-F238E27FC236}">
                  <a16:creationId xmlns:a16="http://schemas.microsoft.com/office/drawing/2014/main" id="{2C452CAE-8E72-F384-963B-985D474472E9}"/>
                </a:ext>
              </a:extLst>
            </p:cNvPr>
            <p:cNvCxnSpPr>
              <a:cxnSpLocks/>
              <a:stCxn id="45" idx="3"/>
              <a:endCxn id="44" idx="1"/>
            </p:cNvCxnSpPr>
            <p:nvPr/>
          </p:nvCxnSpPr>
          <p:spPr bwMode="auto">
            <a:xfrm rot="16200000" flipH="1">
              <a:off x="8575594" y="3846617"/>
              <a:ext cx="415085" cy="217911"/>
            </a:xfrm>
            <a:prstGeom prst="bentConnector2">
              <a:avLst/>
            </a:prstGeom>
            <a:noFill/>
            <a:ln w="9525" cap="flat" cmpd="sng" algn="ctr">
              <a:solidFill>
                <a:schemeClr val="tx1"/>
              </a:solidFill>
              <a:prstDash val="solid"/>
              <a:round/>
              <a:headEnd type="none" w="med" len="med"/>
              <a:tailEnd type="none" w="med" len="med"/>
            </a:ln>
            <a:effectLst/>
          </p:spPr>
        </p:cxnSp>
        <p:sp>
          <p:nvSpPr>
            <p:cNvPr id="48" name="Text Box 1029">
              <a:extLst>
                <a:ext uri="{FF2B5EF4-FFF2-40B4-BE49-F238E27FC236}">
                  <a16:creationId xmlns:a16="http://schemas.microsoft.com/office/drawing/2014/main" id="{81BB537E-20A8-D1DF-BA88-55644C907F93}"/>
                </a:ext>
              </a:extLst>
            </p:cNvPr>
            <p:cNvSpPr txBox="1">
              <a:spLocks noChangeArrowheads="1"/>
            </p:cNvSpPr>
            <p:nvPr/>
          </p:nvSpPr>
          <p:spPr bwMode="auto">
            <a:xfrm>
              <a:off x="8892092" y="4542381"/>
              <a:ext cx="12904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latin typeface="Arial" charset="0"/>
                </a:rPr>
                <a:t>FatalException</a:t>
              </a:r>
              <a:endParaRPr kumimoji="0" lang="en-US" sz="1300" b="0" i="0" u="none" strike="noStrike" kern="0" cap="none" spc="0" normalizeH="0" baseline="0" noProof="0" dirty="0">
                <a:ln>
                  <a:noFill/>
                </a:ln>
                <a:effectLst/>
                <a:uLnTx/>
                <a:uFillTx/>
                <a:latin typeface="Arial" charset="0"/>
              </a:endParaRPr>
            </a:p>
          </p:txBody>
        </p:sp>
        <p:cxnSp>
          <p:nvCxnSpPr>
            <p:cNvPr id="49" name="Straight Connector 62">
              <a:extLst>
                <a:ext uri="{FF2B5EF4-FFF2-40B4-BE49-F238E27FC236}">
                  <a16:creationId xmlns:a16="http://schemas.microsoft.com/office/drawing/2014/main" id="{5FD7263B-8436-8396-F656-04193364AFED}"/>
                </a:ext>
              </a:extLst>
            </p:cNvPr>
            <p:cNvCxnSpPr>
              <a:cxnSpLocks/>
              <a:stCxn id="45" idx="3"/>
              <a:endCxn id="48" idx="1"/>
            </p:cNvCxnSpPr>
            <p:nvPr/>
          </p:nvCxnSpPr>
          <p:spPr bwMode="auto">
            <a:xfrm rot="16200000" flipH="1">
              <a:off x="8312704" y="4109507"/>
              <a:ext cx="940865" cy="217911"/>
            </a:xfrm>
            <a:prstGeom prst="bentConnector2">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24806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E391830-C72D-4910-A451-38C6B748A55D}" type="slidenum">
              <a:rPr lang="en-US" smtClean="0"/>
              <a:pPr/>
              <a:t>5</a:t>
            </a:fld>
            <a:endParaRPr lang="en-US"/>
          </a:p>
        </p:txBody>
      </p:sp>
      <p:sp>
        <p:nvSpPr>
          <p:cNvPr id="32772" name="Rectangle 2"/>
          <p:cNvSpPr>
            <a:spLocks noGrp="1" noChangeArrowheads="1"/>
          </p:cNvSpPr>
          <p:nvPr>
            <p:ph type="title"/>
          </p:nvPr>
        </p:nvSpPr>
        <p:spPr/>
        <p:txBody>
          <a:bodyPr/>
          <a:lstStyle/>
          <a:p>
            <a:r>
              <a:rPr lang="en-US" dirty="0"/>
              <a:t>Checked Versus Unchecked Exceptions</a:t>
            </a:r>
          </a:p>
        </p:txBody>
      </p:sp>
      <p:sp>
        <p:nvSpPr>
          <p:cNvPr id="32773" name="Rectangle 3"/>
          <p:cNvSpPr>
            <a:spLocks noGrp="1" noChangeArrowheads="1"/>
          </p:cNvSpPr>
          <p:nvPr>
            <p:ph type="body" idx="1"/>
          </p:nvPr>
        </p:nvSpPr>
        <p:spPr/>
        <p:txBody>
          <a:bodyPr/>
          <a:lstStyle/>
          <a:p>
            <a:r>
              <a:rPr lang="en-US" dirty="0"/>
              <a:t>Any exception that derives from class </a:t>
            </a:r>
            <a:r>
              <a:rPr lang="en-US" dirty="0">
                <a:latin typeface="Consolas" pitchFamily="49" charset="0"/>
              </a:rPr>
              <a:t>Error</a:t>
            </a:r>
            <a:r>
              <a:rPr lang="en-US" dirty="0"/>
              <a:t> or class </a:t>
            </a:r>
            <a:r>
              <a:rPr lang="en-US" dirty="0">
                <a:latin typeface="Consolas" pitchFamily="49" charset="0"/>
              </a:rPr>
              <a:t>RuntimeException</a:t>
            </a:r>
            <a:r>
              <a:rPr lang="en-US" dirty="0"/>
              <a:t> is called an </a:t>
            </a:r>
            <a:r>
              <a:rPr lang="en-US" i="1" dirty="0"/>
              <a:t>unchecked</a:t>
            </a:r>
            <a:r>
              <a:rPr lang="en-US" dirty="0"/>
              <a:t> exception.</a:t>
            </a:r>
          </a:p>
          <a:p>
            <a:r>
              <a:rPr lang="en-US" dirty="0"/>
              <a:t>All other exceptions are called </a:t>
            </a:r>
            <a:r>
              <a:rPr lang="en-US" i="1" dirty="0"/>
              <a:t>checked</a:t>
            </a:r>
            <a:r>
              <a:rPr lang="en-US" dirty="0"/>
              <a:t> exceptions.</a:t>
            </a:r>
          </a:p>
          <a:p>
            <a:r>
              <a:rPr lang="en-US" dirty="0"/>
              <a:t>Two special situations: If a call is made to a method that throws a checked exception or if a checked exception is explicitly thrown, then an enclosing block </a:t>
            </a:r>
            <a:r>
              <a:rPr lang="en-US" b="1" dirty="0"/>
              <a:t>must</a:t>
            </a:r>
            <a:r>
              <a:rPr lang="en-US" dirty="0"/>
              <a:t> either handle the exception locally or else the enclosing method must declare the exception as part of its exception specification list.</a:t>
            </a:r>
          </a:p>
          <a:p>
            <a:r>
              <a:rPr lang="en-US" dirty="0"/>
              <a:t>Unchecked exceptions </a:t>
            </a:r>
            <a:r>
              <a:rPr lang="en-US" b="1" dirty="0"/>
              <a:t>may</a:t>
            </a:r>
            <a:r>
              <a:rPr lang="en-US" dirty="0"/>
              <a:t> be declared in the exception specification list or handled, but doing so is not required.</a:t>
            </a:r>
            <a:endParaRPr lang="en-US" b="1" dirty="0"/>
          </a:p>
          <a:p>
            <a:endParaRPr lang="en-US" dirty="0"/>
          </a:p>
          <a:p>
            <a:endParaRPr lang="en-US" dirty="0"/>
          </a:p>
        </p:txBody>
      </p:sp>
    </p:spTree>
    <p:extLst>
      <p:ext uri="{BB962C8B-B14F-4D97-AF65-F5344CB8AC3E}">
        <p14:creationId xmlns:p14="http://schemas.microsoft.com/office/powerpoint/2010/main" val="283920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a:t>Error Handling Versus Error Recovery</a:t>
            </a:r>
          </a:p>
        </p:txBody>
      </p:sp>
      <p:sp>
        <p:nvSpPr>
          <p:cNvPr id="6147" name="Rectangle 1027"/>
          <p:cNvSpPr>
            <a:spLocks noGrp="1" noChangeArrowheads="1"/>
          </p:cNvSpPr>
          <p:nvPr>
            <p:ph idx="1"/>
          </p:nvPr>
        </p:nvSpPr>
        <p:spPr/>
        <p:txBody>
          <a:bodyPr/>
          <a:lstStyle/>
          <a:p>
            <a:r>
              <a:rPr lang="en-US" b="1" dirty="0"/>
              <a:t>Error Handling</a:t>
            </a:r>
            <a:r>
              <a:rPr lang="en-US" dirty="0"/>
              <a:t> – Finding errors and reporting them to the user.</a:t>
            </a:r>
          </a:p>
          <a:p>
            <a:r>
              <a:rPr lang="en-US" b="1" dirty="0"/>
              <a:t>Error Recovery</a:t>
            </a:r>
            <a:r>
              <a:rPr lang="en-US" dirty="0"/>
              <a:t> – Compiler attempts to resynchronize its state and possibly the state of the input token stream so that compilation can continue normally.</a:t>
            </a:r>
          </a:p>
          <a:p>
            <a:r>
              <a:rPr lang="en-US" dirty="0"/>
              <a:t>The purpose of error recovery is to find as many errors as possible in a single compilation, with the goal of reporting every error exactly one time.</a:t>
            </a:r>
          </a:p>
          <a:p>
            <a:r>
              <a:rPr lang="en-US" dirty="0"/>
              <a:t>Effective error recovery is extremely difficult.  Any error reported after the first one should be considered suspect by the programmer.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45BE9DA5-5A43-4EA6-B65F-8F07C188549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Class </a:t>
            </a:r>
            <a:r>
              <a:rPr lang="en-US" dirty="0" err="1">
                <a:latin typeface="Consolas" pitchFamily="49" charset="0"/>
              </a:rPr>
              <a:t>ErrorHandler</a:t>
            </a:r>
            <a:endParaRPr lang="en-US" dirty="0">
              <a:latin typeface="Consolas" pitchFamily="49" charset="0"/>
            </a:endParaRPr>
          </a:p>
        </p:txBody>
      </p:sp>
      <p:sp>
        <p:nvSpPr>
          <p:cNvPr id="7171" name="Rectangle 3"/>
          <p:cNvSpPr>
            <a:spLocks noGrp="1" noChangeArrowheads="1"/>
          </p:cNvSpPr>
          <p:nvPr>
            <p:ph idx="1"/>
          </p:nvPr>
        </p:nvSpPr>
        <p:spPr/>
        <p:txBody>
          <a:bodyPr/>
          <a:lstStyle/>
          <a:p>
            <a:r>
              <a:rPr lang="en-US" dirty="0"/>
              <a:t>Handles the reporting of errors</a:t>
            </a:r>
          </a:p>
          <a:p>
            <a:r>
              <a:rPr lang="en-US" dirty="0"/>
              <a:t>Exits compilation after a fixed number of errors have been reported</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F8DB59A5-2F9B-4B18-9519-2649DF1388A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Two Key Methods in Class </a:t>
            </a:r>
            <a:r>
              <a:rPr lang="en-US" dirty="0">
                <a:latin typeface="Consolas" pitchFamily="49" charset="0"/>
                <a:cs typeface="Consolas" pitchFamily="49" charset="0"/>
              </a:rPr>
              <a:t>ErrorHandler</a:t>
            </a:r>
            <a:endParaRPr lang="en-US" dirty="0"/>
          </a:p>
        </p:txBody>
      </p:sp>
      <p:sp>
        <p:nvSpPr>
          <p:cNvPr id="8195" name="Rectangle 3"/>
          <p:cNvSpPr>
            <a:spLocks noGrp="1" noChangeArrowheads="1"/>
          </p:cNvSpPr>
          <p:nvPr>
            <p:ph idx="1"/>
          </p:nvPr>
        </p:nvSpPr>
        <p:spPr/>
        <p:txBody>
          <a:bodyPr lIns="18288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Returns true if errors have been reported by the</a:t>
            </a:r>
          </a:p>
          <a:p>
            <a:pPr marL="182880" indent="0">
              <a:spcBef>
                <a:spcPts val="200"/>
              </a:spcBef>
              <a:buFontTx/>
              <a:buNone/>
            </a:pPr>
            <a:r>
              <a:rPr lang="en-US" sz="1800" dirty="0">
                <a:latin typeface="Consolas" pitchFamily="49" charset="0"/>
              </a:rPr>
              <a:t> * error handler.</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a:t>
            </a:r>
            <a:r>
              <a:rPr lang="en-US" sz="1800" dirty="0" err="1">
                <a:latin typeface="Consolas" pitchFamily="49" charset="0"/>
              </a:rPr>
              <a:t>boolean</a:t>
            </a:r>
            <a:r>
              <a:rPr lang="en-US" sz="1800" dirty="0">
                <a:latin typeface="Consolas" pitchFamily="49" charset="0"/>
              </a:rPr>
              <a:t> </a:t>
            </a:r>
            <a:r>
              <a:rPr lang="en-US" sz="1800" dirty="0" err="1">
                <a:latin typeface="Consolas" pitchFamily="49" charset="0"/>
              </a:rPr>
              <a:t>errorsExist</a:t>
            </a:r>
            <a:r>
              <a:rPr lang="en-US" sz="1800" dirty="0">
                <a:latin typeface="Consolas" pitchFamily="49" charset="0"/>
              </a:rPr>
              <a:t>()</a:t>
            </a:r>
          </a:p>
          <a:p>
            <a:pPr marL="182880" indent="0">
              <a:spcBef>
                <a:spcPts val="200"/>
              </a:spcBef>
              <a:buFontTx/>
              <a:buNone/>
            </a:pPr>
            <a:endParaRPr lang="en-US" sz="1800" dirty="0">
              <a:latin typeface="Consolas" pitchFamily="49" charset="0"/>
            </a:endParaRPr>
          </a:p>
          <a:p>
            <a:pPr marL="182880" lvl="1" indent="0">
              <a:spcBef>
                <a:spcPts val="200"/>
              </a:spcBef>
              <a:buNone/>
            </a:pPr>
            <a:r>
              <a:rPr lang="en-US" sz="1800" dirty="0">
                <a:latin typeface="Consolas" pitchFamily="49" charset="0"/>
              </a:rPr>
              <a:t>/**</a:t>
            </a:r>
          </a:p>
          <a:p>
            <a:pPr marL="182880" lvl="1" indent="0">
              <a:spcBef>
                <a:spcPts val="200"/>
              </a:spcBef>
              <a:buNone/>
            </a:pPr>
            <a:r>
              <a:rPr lang="en-US" sz="1800" dirty="0">
                <a:latin typeface="Consolas" pitchFamily="49" charset="0"/>
              </a:rPr>
              <a:t> * Reports the error.</a:t>
            </a:r>
          </a:p>
          <a:p>
            <a:pPr marL="182880" lvl="1" indent="0">
              <a:spcBef>
                <a:spcPts val="200"/>
              </a:spcBef>
              <a:buNone/>
            </a:pPr>
            <a:r>
              <a:rPr lang="en-US" sz="1800" dirty="0">
                <a:latin typeface="Consolas" pitchFamily="49" charset="0"/>
              </a:rPr>
              <a:t> * @throws </a:t>
            </a:r>
            <a:r>
              <a:rPr lang="en-US" sz="1800" dirty="0" err="1">
                <a:latin typeface="Consolas" pitchFamily="49" charset="0"/>
              </a:rPr>
              <a:t>FatalException</a:t>
            </a:r>
            <a:r>
              <a:rPr lang="en-US" sz="1800" dirty="0">
                <a:latin typeface="Consolas" pitchFamily="49" charset="0"/>
              </a:rPr>
              <a:t> if the number of errors exceeds</a:t>
            </a:r>
          </a:p>
          <a:p>
            <a:pPr marL="182880" lvl="1" indent="0">
              <a:spcBef>
                <a:spcPts val="200"/>
              </a:spcBef>
              <a:buNone/>
            </a:pPr>
            <a:r>
              <a:rPr lang="en-US" sz="1800" dirty="0">
                <a:latin typeface="Consolas" pitchFamily="49" charset="0"/>
              </a:rPr>
              <a:t> *         the maximum.</a:t>
            </a:r>
          </a:p>
          <a:p>
            <a:pPr marL="182880" lvl="1" indent="0">
              <a:spcBef>
                <a:spcPts val="200"/>
              </a:spcBef>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void </a:t>
            </a:r>
            <a:r>
              <a:rPr lang="en-US" sz="1800" dirty="0" err="1">
                <a:latin typeface="Consolas" pitchFamily="49" charset="0"/>
              </a:rPr>
              <a:t>reportError</a:t>
            </a:r>
            <a:r>
              <a:rPr lang="en-US" sz="1800" dirty="0">
                <a:latin typeface="Consolas" pitchFamily="49" charset="0"/>
              </a:rPr>
              <a:t>(CompilerException e)</a:t>
            </a:r>
          </a:p>
          <a:p>
            <a:pPr marL="182880" indent="0">
              <a:spcBef>
                <a:spcPts val="200"/>
              </a:spcBef>
              <a:buFontTx/>
              <a:buNone/>
            </a:pPr>
            <a:endParaRPr lang="en-US" sz="1800" dirty="0">
              <a:latin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DF2AD8C2-2202-443F-B3D8-DD9F803F8787}"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General Approach to Error Handling</a:t>
            </a:r>
          </a:p>
        </p:txBody>
      </p:sp>
      <p:sp>
        <p:nvSpPr>
          <p:cNvPr id="9219" name="Rectangle 3"/>
          <p:cNvSpPr>
            <a:spLocks noGrp="1" noChangeArrowheads="1"/>
          </p:cNvSpPr>
          <p:nvPr>
            <p:ph idx="1"/>
          </p:nvPr>
        </p:nvSpPr>
        <p:spPr/>
        <p:txBody>
          <a:bodyPr/>
          <a:lstStyle/>
          <a:p>
            <a:r>
              <a:rPr lang="en-US" dirty="0"/>
              <a:t>Enclose the parsing code for each rule with a </a:t>
            </a:r>
            <a:r>
              <a:rPr lang="en-US" dirty="0">
                <a:latin typeface="Consolas" pitchFamily="49" charset="0"/>
              </a:rPr>
              <a:t>try/catch</a:t>
            </a:r>
            <a:r>
              <a:rPr lang="en-US" dirty="0"/>
              <a:t> block.</a:t>
            </a:r>
          </a:p>
          <a:p>
            <a:r>
              <a:rPr lang="en-US" dirty="0"/>
              <a:t>When errors are detected, an exception is thrown, and control transfers to the </a:t>
            </a:r>
            <a:r>
              <a:rPr lang="en-US" dirty="0">
                <a:latin typeface="Consolas" pitchFamily="49" charset="0"/>
              </a:rPr>
              <a:t>catch</a:t>
            </a:r>
            <a:r>
              <a:rPr lang="en-US" dirty="0"/>
              <a:t> block.</a:t>
            </a:r>
          </a:p>
          <a:p>
            <a:r>
              <a:rPr lang="en-US" dirty="0"/>
              <a:t>The </a:t>
            </a:r>
            <a:r>
              <a:rPr lang="en-US" dirty="0">
                <a:latin typeface="Consolas" pitchFamily="49" charset="0"/>
              </a:rPr>
              <a:t>catch</a:t>
            </a:r>
            <a:r>
              <a:rPr lang="en-US" dirty="0"/>
              <a:t> block will</a:t>
            </a:r>
          </a:p>
          <a:p>
            <a:pPr lvl="1"/>
            <a:r>
              <a:rPr lang="en-US" dirty="0"/>
              <a:t>report the error by calling appropriate methods in the error handler</a:t>
            </a:r>
          </a:p>
          <a:p>
            <a:pPr lvl="1"/>
            <a:r>
              <a:rPr lang="en-US" dirty="0"/>
              <a:t>skip tokens until it finds one in the follow set of the nonterminal defined by the rule</a:t>
            </a:r>
          </a:p>
          <a:p>
            <a:pPr lvl="1"/>
            <a:r>
              <a:rPr lang="en-US" dirty="0"/>
              <a:t>return from the parsing method for this rule</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4D14E515-CDF0-4AD0-BB06-C8F204A39584}"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4061</TotalTime>
  <Words>2093</Words>
  <Application>Microsoft Office PowerPoint</Application>
  <PresentationFormat>On-screen Show (4:3)</PresentationFormat>
  <Paragraphs>303</Paragraphs>
  <Slides>25</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Consolas</vt:lpstr>
      <vt:lpstr>Times New Roman</vt:lpstr>
      <vt:lpstr>SoftMoore2</vt:lpstr>
      <vt:lpstr>Error Handling/Recovery</vt:lpstr>
      <vt:lpstr>Developing a Parser for CPRL Version 2: Error Handling/Recovery</vt:lpstr>
      <vt:lpstr>Types of Compilation Errors</vt:lpstr>
      <vt:lpstr>The CPRL Exception Hierarchy</vt:lpstr>
      <vt:lpstr>Checked Versus Unchecked Exceptions</vt:lpstr>
      <vt:lpstr>Error Handling Versus Error Recovery</vt:lpstr>
      <vt:lpstr>Class ErrorHandler</vt:lpstr>
      <vt:lpstr>Two Key Methods in Class ErrorHandler</vt:lpstr>
      <vt:lpstr>General Approach to Error Handling</vt:lpstr>
      <vt:lpstr>Method recover()</vt:lpstr>
      <vt:lpstr>Example: Error Handling/Recovery</vt:lpstr>
      <vt:lpstr>Shared Follow Sets</vt:lpstr>
      <vt:lpstr>Method parseProcedureDecl() (reimplemented)</vt:lpstr>
      <vt:lpstr>Error Recovery for parseStatement()</vt:lpstr>
      <vt:lpstr>Error Recovery for parseStatement() (continued)</vt:lpstr>
      <vt:lpstr>Error Recovery for parseStatement() (continued)</vt:lpstr>
      <vt:lpstr>Error Recovery for Initial Declarations</vt:lpstr>
      <vt:lpstr>Error Recovery for Initial Declarations (continued)</vt:lpstr>
      <vt:lpstr>Error Recovery for Initial Declarations (continued)</vt:lpstr>
      <vt:lpstr>Implementing Error Recovery</vt:lpstr>
      <vt:lpstr>Implementing Error Recovery (continued)</vt:lpstr>
      <vt:lpstr>Duplicated Error Messages</vt:lpstr>
      <vt:lpstr>Additional Error Recovery Strategies</vt:lpstr>
      <vt:lpstr>Additional Error Recovery Strategies (continued)</vt:lpstr>
      <vt:lpstr>Example: Additional Recovery Strategies (in method parseAssignmentStmt())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John I. Moore, Jr.</dc:creator>
  <cp:lastModifiedBy>John Moore</cp:lastModifiedBy>
  <cp:revision>177</cp:revision>
  <cp:lastPrinted>2020-01-16T11:40:40Z</cp:lastPrinted>
  <dcterms:created xsi:type="dcterms:W3CDTF">2005-01-12T21:47:45Z</dcterms:created>
  <dcterms:modified xsi:type="dcterms:W3CDTF">2024-08-23T19:44:17Z</dcterms:modified>
</cp:coreProperties>
</file>