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2"/>
  </p:notesMasterIdLst>
  <p:handoutMasterIdLst>
    <p:handoutMasterId r:id="rId73"/>
  </p:handoutMasterIdLst>
  <p:sldIdLst>
    <p:sldId id="256" r:id="rId2"/>
    <p:sldId id="278" r:id="rId3"/>
    <p:sldId id="306" r:id="rId4"/>
    <p:sldId id="310" r:id="rId5"/>
    <p:sldId id="307" r:id="rId6"/>
    <p:sldId id="297" r:id="rId7"/>
    <p:sldId id="303" r:id="rId8"/>
    <p:sldId id="371" r:id="rId9"/>
    <p:sldId id="372" r:id="rId10"/>
    <p:sldId id="296" r:id="rId11"/>
    <p:sldId id="308" r:id="rId12"/>
    <p:sldId id="304" r:id="rId13"/>
    <p:sldId id="280" r:id="rId14"/>
    <p:sldId id="281" r:id="rId15"/>
    <p:sldId id="282" r:id="rId16"/>
    <p:sldId id="284" r:id="rId17"/>
    <p:sldId id="279" r:id="rId18"/>
    <p:sldId id="329" r:id="rId19"/>
    <p:sldId id="349" r:id="rId20"/>
    <p:sldId id="331" r:id="rId21"/>
    <p:sldId id="283" r:id="rId22"/>
    <p:sldId id="350" r:id="rId23"/>
    <p:sldId id="351" r:id="rId24"/>
    <p:sldId id="345" r:id="rId25"/>
    <p:sldId id="346" r:id="rId26"/>
    <p:sldId id="314" r:id="rId27"/>
    <p:sldId id="315" r:id="rId28"/>
    <p:sldId id="316" r:id="rId29"/>
    <p:sldId id="373" r:id="rId30"/>
    <p:sldId id="374" r:id="rId31"/>
    <p:sldId id="375" r:id="rId32"/>
    <p:sldId id="332" r:id="rId33"/>
    <p:sldId id="343" r:id="rId34"/>
    <p:sldId id="369" r:id="rId35"/>
    <p:sldId id="333" r:id="rId36"/>
    <p:sldId id="366" r:id="rId37"/>
    <p:sldId id="311" r:id="rId38"/>
    <p:sldId id="312" r:id="rId39"/>
    <p:sldId id="313" r:id="rId40"/>
    <p:sldId id="328" r:id="rId41"/>
    <p:sldId id="326" r:id="rId42"/>
    <p:sldId id="353" r:id="rId43"/>
    <p:sldId id="327" r:id="rId44"/>
    <p:sldId id="354" r:id="rId45"/>
    <p:sldId id="352" r:id="rId46"/>
    <p:sldId id="334" r:id="rId47"/>
    <p:sldId id="347" r:id="rId48"/>
    <p:sldId id="356" r:id="rId49"/>
    <p:sldId id="357" r:id="rId50"/>
    <p:sldId id="348" r:id="rId51"/>
    <p:sldId id="358" r:id="rId52"/>
    <p:sldId id="365" r:id="rId53"/>
    <p:sldId id="322" r:id="rId54"/>
    <p:sldId id="360" r:id="rId55"/>
    <p:sldId id="336" r:id="rId56"/>
    <p:sldId id="337" r:id="rId57"/>
    <p:sldId id="338" r:id="rId58"/>
    <p:sldId id="340" r:id="rId59"/>
    <p:sldId id="339" r:id="rId60"/>
    <p:sldId id="341" r:id="rId61"/>
    <p:sldId id="361" r:id="rId62"/>
    <p:sldId id="362" r:id="rId63"/>
    <p:sldId id="342" r:id="rId64"/>
    <p:sldId id="363" r:id="rId65"/>
    <p:sldId id="364" r:id="rId66"/>
    <p:sldId id="290" r:id="rId67"/>
    <p:sldId id="305" r:id="rId68"/>
    <p:sldId id="291" r:id="rId69"/>
    <p:sldId id="370" r:id="rId70"/>
    <p:sldId id="295" r:id="rId71"/>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67" d="100"/>
          <a:sy n="67" d="100"/>
        </p:scale>
        <p:origin x="67" y="55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823267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17</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22</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23</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36</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37</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38</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39</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66</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67</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68</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70</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91414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240071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br>
              <a:rPr lang="en-US" dirty="0"/>
            </a:br>
            <a:r>
              <a:rPr lang="en-US" sz="2400" dirty="0"/>
              <a:t>(continued)</a:t>
            </a:r>
            <a:endParaRPr lang="en-US" sz="20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11</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13</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14</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15</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18</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19</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20</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21</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22</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23</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24</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25</a:t>
            </a:fld>
            <a:endParaRPr lang="en-US"/>
          </a:p>
        </p:txBody>
      </p:sp>
    </p:spTree>
    <p:extLst>
      <p:ext uri="{BB962C8B-B14F-4D97-AF65-F5344CB8AC3E}">
        <p14:creationId xmlns:p14="http://schemas.microsoft.com/office/powerpoint/2010/main" val="3655652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27</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28</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p:txBody>
          <a:bodyPr/>
          <a:lstStyle/>
          <a:p>
            <a:r>
              <a:rPr lang="en-US" dirty="0"/>
              <a:t>Variables can be initialized at the point where they are declared.</a:t>
            </a:r>
          </a:p>
          <a:p>
            <a:r>
              <a:rPr lang="en-US" dirty="0"/>
              <a:t>Since composite types can be nested (e.g., an array of records), initializers for composite types can also be nested.</a:t>
            </a:r>
          </a:p>
          <a:p>
            <a:r>
              <a:rPr lang="en-US" dirty="0"/>
              <a:t>Initializers are implemented using a variant of the Composite Pattern.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3848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AST Classes Involved in Initialization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30</a:t>
            </a:fld>
            <a:endParaRPr lang="en-US" dirty="0"/>
          </a:p>
        </p:txBody>
      </p:sp>
      <p:grpSp>
        <p:nvGrpSpPr>
          <p:cNvPr id="7" name="Group 6">
            <a:extLst>
              <a:ext uri="{FF2B5EF4-FFF2-40B4-BE49-F238E27FC236}">
                <a16:creationId xmlns:a16="http://schemas.microsoft.com/office/drawing/2014/main" id="{6E1710A7-35A6-DD89-83FB-92AF0B74AB90}"/>
              </a:ext>
            </a:extLst>
          </p:cNvPr>
          <p:cNvGrpSpPr/>
          <p:nvPr/>
        </p:nvGrpSpPr>
        <p:grpSpPr>
          <a:xfrm>
            <a:off x="818056" y="1905000"/>
            <a:ext cx="7507888" cy="1722770"/>
            <a:chOff x="2759618" y="2026125"/>
            <a:chExt cx="7507888" cy="1722770"/>
          </a:xfrm>
        </p:grpSpPr>
        <p:sp>
          <p:nvSpPr>
            <p:cNvPr id="8" name="Text Box 10">
              <a:extLst>
                <a:ext uri="{FF2B5EF4-FFF2-40B4-BE49-F238E27FC236}">
                  <a16:creationId xmlns:a16="http://schemas.microsoft.com/office/drawing/2014/main" id="{29EB55AE-11E9-2319-F760-F6083E01AE9D}"/>
                </a:ext>
              </a:extLst>
            </p:cNvPr>
            <p:cNvSpPr txBox="1">
              <a:spLocks noChangeArrowheads="1"/>
            </p:cNvSpPr>
            <p:nvPr/>
          </p:nvSpPr>
          <p:spPr bwMode="auto">
            <a:xfrm>
              <a:off x="7818817" y="3409699"/>
              <a:ext cx="1973297"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CompositeInitializer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9" name="Text Box 10">
              <a:extLst>
                <a:ext uri="{FF2B5EF4-FFF2-40B4-BE49-F238E27FC236}">
                  <a16:creationId xmlns:a16="http://schemas.microsoft.com/office/drawing/2014/main" id="{AB5A33D1-A744-4963-5CF7-F4E396250375}"/>
                </a:ext>
              </a:extLst>
            </p:cNvPr>
            <p:cNvSpPr txBox="1">
              <a:spLocks noChangeArrowheads="1"/>
            </p:cNvSpPr>
            <p:nvPr/>
          </p:nvSpPr>
          <p:spPr bwMode="auto">
            <a:xfrm>
              <a:off x="2759618" y="3409699"/>
              <a:ext cx="124393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ptos" panose="020B0004020202020204" pitchFamily="34" charset="0"/>
                </a:rPr>
                <a:t>ConstValue</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10" name="Text Box 10">
              <a:extLst>
                <a:ext uri="{FF2B5EF4-FFF2-40B4-BE49-F238E27FC236}">
                  <a16:creationId xmlns:a16="http://schemas.microsoft.com/office/drawing/2014/main" id="{692B5269-BDF0-C7CC-EE9A-0277419DE5F5}"/>
                </a:ext>
              </a:extLst>
            </p:cNvPr>
            <p:cNvSpPr txBox="1">
              <a:spLocks noChangeArrowheads="1"/>
            </p:cNvSpPr>
            <p:nvPr/>
          </p:nvSpPr>
          <p:spPr bwMode="auto">
            <a:xfrm>
              <a:off x="4438002" y="3409699"/>
              <a:ext cx="936155"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ptos" panose="020B0004020202020204" pitchFamily="34" charset="0"/>
                </a:rPr>
                <a:t>Padding</a:t>
              </a:r>
            </a:p>
          </p:txBody>
        </p:sp>
        <p:sp useBgFill="1">
          <p:nvSpPr>
            <p:cNvPr id="11" name="Text Box 10">
              <a:extLst>
                <a:ext uri="{FF2B5EF4-FFF2-40B4-BE49-F238E27FC236}">
                  <a16:creationId xmlns:a16="http://schemas.microsoft.com/office/drawing/2014/main" id="{26252A7D-21DD-3B67-BFE2-B5C368923F80}"/>
                </a:ext>
              </a:extLst>
            </p:cNvPr>
            <p:cNvSpPr txBox="1">
              <a:spLocks noChangeArrowheads="1"/>
            </p:cNvSpPr>
            <p:nvPr/>
          </p:nvSpPr>
          <p:spPr bwMode="auto">
            <a:xfrm>
              <a:off x="5366963" y="2026125"/>
              <a:ext cx="1088438"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ptos" panose="020B00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ptos" panose="020B0004020202020204" pitchFamily="34" charset="0"/>
                </a:rPr>
                <a:t>Initializer</a:t>
              </a:r>
              <a:endParaRPr kumimoji="0" lang="en-US" sz="1600" b="0" i="1" u="none" strike="noStrike" kern="0" cap="none" spc="0" normalizeH="0" baseline="0" noProof="0" dirty="0">
                <a:ln>
                  <a:noFill/>
                </a:ln>
                <a:effectLst/>
                <a:uLnTx/>
                <a:uFillTx/>
                <a:latin typeface="Aptos" panose="020B0004020202020204" pitchFamily="34" charset="0"/>
              </a:endParaRPr>
            </a:p>
          </p:txBody>
        </p:sp>
        <p:sp>
          <p:nvSpPr>
            <p:cNvPr id="12" name="Isosceles Triangle 11">
              <a:extLst>
                <a:ext uri="{FF2B5EF4-FFF2-40B4-BE49-F238E27FC236}">
                  <a16:creationId xmlns:a16="http://schemas.microsoft.com/office/drawing/2014/main" id="{BB362811-E361-0BE3-D6C7-25A905A7C472}"/>
                </a:ext>
              </a:extLst>
            </p:cNvPr>
            <p:cNvSpPr/>
            <p:nvPr/>
          </p:nvSpPr>
          <p:spPr bwMode="auto">
            <a:xfrm>
              <a:off x="5828886" y="263861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ptos" panose="020B0004020202020204" pitchFamily="34" charset="0"/>
              </a:endParaRPr>
            </a:p>
          </p:txBody>
        </p:sp>
        <p:cxnSp>
          <p:nvCxnSpPr>
            <p:cNvPr id="13" name="Connector: Elbow 12">
              <a:extLst>
                <a:ext uri="{FF2B5EF4-FFF2-40B4-BE49-F238E27FC236}">
                  <a16:creationId xmlns:a16="http://schemas.microsoft.com/office/drawing/2014/main" id="{08AF6412-36A7-FE1D-6F18-1EFAA14D56B0}"/>
                </a:ext>
              </a:extLst>
            </p:cNvPr>
            <p:cNvCxnSpPr>
              <a:stCxn id="12" idx="3"/>
              <a:endCxn id="9" idx="0"/>
            </p:cNvCxnSpPr>
            <p:nvPr/>
          </p:nvCxnSpPr>
          <p:spPr>
            <a:xfrm rot="5400000">
              <a:off x="4343136" y="1841653"/>
              <a:ext cx="606494" cy="2529599"/>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6B86C04-4328-89FC-0610-CBCF2CC25A58}"/>
                </a:ext>
              </a:extLst>
            </p:cNvPr>
            <p:cNvCxnSpPr>
              <a:stCxn id="12" idx="3"/>
              <a:endCxn id="10" idx="0"/>
            </p:cNvCxnSpPr>
            <p:nvPr/>
          </p:nvCxnSpPr>
          <p:spPr>
            <a:xfrm rot="5400000">
              <a:off x="5105384" y="2603901"/>
              <a:ext cx="606494" cy="100510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Diamond 14">
              <a:extLst>
                <a:ext uri="{FF2B5EF4-FFF2-40B4-BE49-F238E27FC236}">
                  <a16:creationId xmlns:a16="http://schemas.microsoft.com/office/drawing/2014/main" id="{54962497-A527-DFD7-06E8-C51D76B565E1}"/>
                </a:ext>
              </a:extLst>
            </p:cNvPr>
            <p:cNvSpPr/>
            <p:nvPr/>
          </p:nvSpPr>
          <p:spPr>
            <a:xfrm>
              <a:off x="9804876" y="3512723"/>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16" name="TextBox 15">
              <a:extLst>
                <a:ext uri="{FF2B5EF4-FFF2-40B4-BE49-F238E27FC236}">
                  <a16:creationId xmlns:a16="http://schemas.microsoft.com/office/drawing/2014/main" id="{81AE4318-6C83-65A6-E629-8E1F02FF41CF}"/>
                </a:ext>
              </a:extLst>
            </p:cNvPr>
            <p:cNvSpPr txBox="1"/>
            <p:nvPr/>
          </p:nvSpPr>
          <p:spPr>
            <a:xfrm>
              <a:off x="6444024" y="2090609"/>
              <a:ext cx="279244"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a:t>
              </a:r>
            </a:p>
          </p:txBody>
        </p:sp>
        <p:sp>
          <p:nvSpPr>
            <p:cNvPr id="17" name="Text Box 10">
              <a:extLst>
                <a:ext uri="{FF2B5EF4-FFF2-40B4-BE49-F238E27FC236}">
                  <a16:creationId xmlns:a16="http://schemas.microsoft.com/office/drawing/2014/main" id="{2F826C74-CB69-27E9-7A6D-4EBAAB17EDD9}"/>
                </a:ext>
              </a:extLst>
            </p:cNvPr>
            <p:cNvSpPr txBox="1">
              <a:spLocks noChangeArrowheads="1"/>
            </p:cNvSpPr>
            <p:nvPr/>
          </p:nvSpPr>
          <p:spPr bwMode="auto">
            <a:xfrm>
              <a:off x="5808611" y="3409699"/>
              <a:ext cx="157575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EmptyInitializer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cxnSp>
          <p:nvCxnSpPr>
            <p:cNvPr id="18" name="Connector: Elbow 17">
              <a:extLst>
                <a:ext uri="{FF2B5EF4-FFF2-40B4-BE49-F238E27FC236}">
                  <a16:creationId xmlns:a16="http://schemas.microsoft.com/office/drawing/2014/main" id="{B5344446-F55A-7D17-296B-308DEB7D8B2F}"/>
                </a:ext>
              </a:extLst>
            </p:cNvPr>
            <p:cNvCxnSpPr>
              <a:cxnSpLocks/>
              <a:stCxn id="17" idx="0"/>
              <a:endCxn id="12" idx="3"/>
            </p:cNvCxnSpPr>
            <p:nvPr/>
          </p:nvCxnSpPr>
          <p:spPr>
            <a:xfrm rot="16200000" flipV="1">
              <a:off x="5950588" y="2763799"/>
              <a:ext cx="606494" cy="68530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A5AB3C9-0343-3D8A-DB0D-26C20FF76EF5}"/>
                </a:ext>
              </a:extLst>
            </p:cNvPr>
            <p:cNvCxnSpPr>
              <a:stCxn id="8" idx="0"/>
              <a:endCxn id="12" idx="3"/>
            </p:cNvCxnSpPr>
            <p:nvPr/>
          </p:nvCxnSpPr>
          <p:spPr>
            <a:xfrm rot="16200000" flipV="1">
              <a:off x="7055077" y="1659310"/>
              <a:ext cx="606494" cy="2894284"/>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CF4C123-39D6-A672-587B-E49D95014D29}"/>
                </a:ext>
              </a:extLst>
            </p:cNvPr>
            <p:cNvCxnSpPr>
              <a:stCxn id="15" idx="3"/>
              <a:endCxn id="11" idx="3"/>
            </p:cNvCxnSpPr>
            <p:nvPr/>
          </p:nvCxnSpPr>
          <p:spPr>
            <a:xfrm flipH="1" flipV="1">
              <a:off x="6455401" y="2323964"/>
              <a:ext cx="3578075" cy="1257339"/>
            </a:xfrm>
            <a:prstGeom prst="bentConnector3">
              <a:avLst>
                <a:gd name="adj1" fmla="val -6389"/>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7ECDA7-7047-128B-7B19-FA9267274218}"/>
                </a:ext>
              </a:extLst>
            </p:cNvPr>
            <p:cNvSpPr txBox="1"/>
            <p:nvPr/>
          </p:nvSpPr>
          <p:spPr>
            <a:xfrm>
              <a:off x="9969026" y="3292231"/>
              <a:ext cx="298480"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1</a:t>
              </a:r>
            </a:p>
          </p:txBody>
        </p:sp>
      </p:grpSp>
      <p:sp>
        <p:nvSpPr>
          <p:cNvPr id="22" name="TextBox 21">
            <a:extLst>
              <a:ext uri="{FF2B5EF4-FFF2-40B4-BE49-F238E27FC236}">
                <a16:creationId xmlns:a16="http://schemas.microsoft.com/office/drawing/2014/main" id="{1FA0467C-B86C-CB69-E4EA-BD4DF7BB6353}"/>
              </a:ext>
            </a:extLst>
          </p:cNvPr>
          <p:cNvSpPr txBox="1"/>
          <p:nvPr/>
        </p:nvSpPr>
        <p:spPr>
          <a:xfrm>
            <a:off x="1705670" y="4114800"/>
            <a:ext cx="5732660" cy="1708160"/>
          </a:xfrm>
          <a:prstGeom prst="rect">
            <a:avLst/>
          </a:prstGeom>
          <a:solidFill>
            <a:schemeClr val="bg1"/>
          </a:solidFill>
          <a:ln>
            <a:solidFill>
              <a:schemeClr val="tx1"/>
            </a:solidFill>
          </a:ln>
        </p:spPr>
        <p:txBody>
          <a:bodyPr wrap="none" rtlCol="0">
            <a:spAutoFit/>
          </a:bodyPr>
          <a:lstStyle/>
          <a:p>
            <a:pPr algn="l"/>
            <a:r>
              <a:rPr lang="en-US" sz="2000" dirty="0"/>
              <a:t>Class </a:t>
            </a:r>
            <a:r>
              <a:rPr lang="en-US" sz="2000" dirty="0">
                <a:latin typeface="Consolas" panose="020B0609020204030204" pitchFamily="49" charset="0"/>
              </a:rPr>
              <a:t>Padding</a:t>
            </a:r>
            <a:r>
              <a:rPr lang="en-US" sz="2000" dirty="0"/>
              <a:t> is used only in two special cases:</a:t>
            </a:r>
          </a:p>
          <a:p>
            <a:pPr algn="l"/>
            <a:r>
              <a:rPr lang="en-US" sz="2000" dirty="0"/>
              <a:t>–  initialization involving string literals</a:t>
            </a:r>
          </a:p>
          <a:p>
            <a:pPr algn="l"/>
            <a:r>
              <a:rPr lang="en-US" sz="2000" dirty="0"/>
              <a:t>–  passing string literals as parameters</a:t>
            </a:r>
          </a:p>
          <a:p>
            <a:pPr algn="l">
              <a:spcBef>
                <a:spcPts val="600"/>
              </a:spcBef>
            </a:pPr>
            <a:r>
              <a:rPr lang="en-US" sz="2000" dirty="0"/>
              <a:t>Padding is added only during code generation.</a:t>
            </a:r>
            <a:br>
              <a:rPr lang="en-US" sz="2000" dirty="0"/>
            </a:br>
            <a:r>
              <a:rPr lang="en-US" sz="2000" dirty="0"/>
              <a:t>We’ll ignore it for now.</a:t>
            </a:r>
          </a:p>
        </p:txBody>
      </p:sp>
    </p:spTree>
    <p:extLst>
      <p:ext uri="{BB962C8B-B14F-4D97-AF65-F5344CB8AC3E}">
        <p14:creationId xmlns:p14="http://schemas.microsoft.com/office/powerpoint/2010/main" val="664924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Parsing Methods for 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a:xfrm>
            <a:off x="381000" y="1363663"/>
            <a:ext cx="8595360" cy="4935537"/>
          </a:xfrm>
        </p:spPr>
        <p:txBody>
          <a:bodyPr/>
          <a:lstStyle/>
          <a:p>
            <a:pPr marL="0" indent="0">
              <a:spcBef>
                <a:spcPts val="200"/>
              </a:spcBef>
              <a:buNone/>
            </a:pPr>
            <a:r>
              <a:rPr lang="en-US" sz="1800" dirty="0">
                <a:latin typeface="Consolas" panose="020B0609020204030204" pitchFamily="49" charset="0"/>
              </a:rPr>
              <a:t>// initializer = </a:t>
            </a:r>
            <a:r>
              <a:rPr lang="en-US" sz="1800" dirty="0" err="1">
                <a:latin typeface="Consolas" panose="020B0609020204030204" pitchFamily="49" charset="0"/>
              </a:rPr>
              <a:t>constValue</a:t>
            </a:r>
            <a:r>
              <a:rPr lang="en-US" sz="1800" dirty="0">
                <a:latin typeface="Consolas" panose="020B0609020204030204" pitchFamily="49" charset="0"/>
              </a:rPr>
              <a:t> | </a:t>
            </a:r>
            <a:r>
              <a:rPr lang="en-US" sz="1800" dirty="0" err="1">
                <a:latin typeface="Consolas" panose="020B0609020204030204" pitchFamily="49" charset="0"/>
              </a:rPr>
              <a:t>compositeInitializer</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Initializer </a:t>
            </a:r>
            <a:r>
              <a:rPr lang="en-US" sz="1800" dirty="0" err="1">
                <a:latin typeface="Consolas" panose="020B0609020204030204" pitchFamily="49" charset="0"/>
              </a:rPr>
              <a:t>parseInitializer</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compositeInitializer</a:t>
            </a:r>
            <a:r>
              <a:rPr lang="en-US" sz="1800" dirty="0">
                <a:latin typeface="Consolas" panose="020B0609020204030204" pitchFamily="49" charset="0"/>
              </a:rPr>
              <a:t> = "{" initializer { "," initializer } "}" .</a:t>
            </a:r>
          </a:p>
          <a:p>
            <a:pPr marL="0" indent="0">
              <a:spcBef>
                <a:spcPts val="200"/>
              </a:spcBef>
              <a:buNone/>
            </a:pPr>
            <a:r>
              <a:rPr lang="en-US" sz="1800" dirty="0">
                <a:latin typeface="Consolas" panose="020B0609020204030204" pitchFamily="49" charset="0"/>
              </a:rPr>
              <a:t>private </a:t>
            </a:r>
            <a:r>
              <a:rPr lang="en-US" sz="1800" dirty="0" err="1">
                <a:latin typeface="Consolas" panose="020B0609020204030204" pitchFamily="49" charset="0"/>
              </a:rPr>
              <a:t>CompositeInitializer</a:t>
            </a:r>
            <a:r>
              <a:rPr lang="en-US" sz="1800" dirty="0">
                <a:latin typeface="Consolas" panose="020B0609020204030204" pitchFamily="49" charset="0"/>
              </a:rPr>
              <a:t> </a:t>
            </a:r>
            <a:r>
              <a:rPr lang="en-US" sz="1800" dirty="0" err="1">
                <a:latin typeface="Consolas" panose="020B0609020204030204" pitchFamily="49" charset="0"/>
              </a:rPr>
              <a:t>parseCompositeInitializer</a:t>
            </a:r>
            <a:r>
              <a:rPr lang="en-US" sz="1800" dirty="0">
                <a:latin typeface="Consolas" panose="020B0609020204030204" pitchFamily="49" charset="0"/>
              </a:rPr>
              <a:t>() throws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 ( [ "-" ] literal ) | </a:t>
            </a:r>
            <a:r>
              <a:rPr lang="en-US" sz="1800" dirty="0" err="1">
                <a:latin typeface="Consolas" panose="020B0609020204030204" pitchFamily="49" charset="0"/>
              </a:rPr>
              <a:t>constId</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a:t>
            </a:r>
            <a:r>
              <a:rPr lang="en-US" sz="1800" dirty="0" err="1">
                <a:latin typeface="Consolas" panose="020B0609020204030204" pitchFamily="49" charset="0"/>
              </a:rPr>
              <a:t>ConstValue</a:t>
            </a:r>
            <a:r>
              <a:rPr lang="en-US" sz="1800" dirty="0">
                <a:latin typeface="Consolas" panose="020B0609020204030204" pitchFamily="49" charset="0"/>
              </a:rPr>
              <a:t> </a:t>
            </a:r>
            <a:r>
              <a:rPr lang="en-US" sz="1800" dirty="0" err="1">
                <a:latin typeface="Consolas" panose="020B0609020204030204" pitchFamily="49" charset="0"/>
              </a:rPr>
              <a:t>parseIntConstValue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31</a:t>
            </a:fld>
            <a:endParaRPr lang="en-US" dirty="0"/>
          </a:p>
        </p:txBody>
      </p:sp>
    </p:spTree>
    <p:extLst>
      <p:ext uri="{BB962C8B-B14F-4D97-AF65-F5344CB8AC3E}">
        <p14:creationId xmlns:p14="http://schemas.microsoft.com/office/powerpoint/2010/main" val="18554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32</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type();</a:t>
            </a:r>
          </a:p>
          <a:p>
            <a:pPr marL="457200" lvl="1" indent="0">
              <a:spcBef>
                <a:spcPts val="300"/>
              </a:spcBef>
              <a:buNone/>
            </a:pPr>
            <a:r>
              <a:rPr lang="en-US" sz="1800" dirty="0">
                <a:latin typeface="Consolas" panose="020B0609020204030204" pitchFamily="49" charset="0"/>
              </a:rPr>
              <a:t>public int size();</a:t>
            </a:r>
          </a:p>
          <a:p>
            <a:pPr marL="457200" lvl="1" indent="0">
              <a:spcBef>
                <a:spcPts val="300"/>
              </a:spcBef>
              <a:buNone/>
            </a:pPr>
            <a:r>
              <a:rPr lang="en-US" sz="1800" dirty="0">
                <a:latin typeface="Consolas" panose="020B0609020204030204" pitchFamily="49" charset="0"/>
              </a:rPr>
              <a:t>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33</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idTable.get(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return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35</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36</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a:t>
            </a:r>
            <a:r>
              <a:rPr lang="en-US" sz="1800" dirty="0" err="1">
                <a:latin typeface="Consolas" panose="020B0609020204030204" pitchFamily="49" charset="0"/>
              </a:rPr>
              <a:t>scanner.token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constDecl</a:t>
            </a:r>
            <a:r>
              <a:rPr lang="en-US" sz="1800" dirty="0">
                <a:latin typeface="Consolas" panose="020B0609020204030204" pitchFamily="49" charset="0"/>
              </a:rPr>
              <a:t>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37</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39</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idTable.get(idToken);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122AE54E-E120-8B0E-9DE1-A50C88440716}"/>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CB74BE53-C748-4AFA-91BE-1F4920C1CBEA}"/>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CFEF7B28-67C3-DC20-AA25-41219CBEE9F1}"/>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41</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spcBef>
                <a:spcPts val="400"/>
              </a:spcBef>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spcBef>
                <a:spcPts val="400"/>
              </a:spcBef>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42</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43</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44</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45</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a:t>
            </a:r>
            <a:r>
              <a:rPr lang="en-US" sz="1800" dirty="0" err="1">
                <a:latin typeface="Consolas" pitchFamily="49" charset="0"/>
              </a:rPr>
              <a:t>scanner.token</a:t>
            </a:r>
            <a:r>
              <a:rPr lang="en-US" sz="1800" dirty="0">
                <a:latin typeface="Consolas" pitchFamily="49" charset="0"/>
              </a:rPr>
              <a:t>();</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46</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47</a:t>
            </a:fld>
            <a:endParaRPr lang="en-US"/>
          </a:p>
        </p:txBody>
      </p:sp>
    </p:spTree>
    <p:extLst>
      <p:ext uri="{BB962C8B-B14F-4D97-AF65-F5344CB8AC3E}">
        <p14:creationId xmlns:p14="http://schemas.microsoft.com/office/powerpoint/2010/main" val="72060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48</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49</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(used only 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50</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51</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52</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Tree>
    <p:extLst>
      <p:ext uri="{BB962C8B-B14F-4D97-AF65-F5344CB8AC3E}">
        <p14:creationId xmlns:p14="http://schemas.microsoft.com/office/powerpoint/2010/main" val="146425912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493296" y="3602420"/>
            <a:ext cx="2194560"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err="1"/>
              <a:t>scopeLevel</a:t>
            </a:r>
            <a:r>
              <a:rPr lang="en-US" sz="1600" dirty="0"/>
              <a:t> : </a:t>
            </a:r>
            <a:r>
              <a:rPr lang="en-US" sz="1600" dirty="0">
                <a:latin typeface="Consolas" panose="020B0609020204030204" pitchFamily="49" charset="0"/>
              </a:rPr>
              <a:t>PROGRAM</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56260" y="668271"/>
            <a:ext cx="347246" cy="2278613"/>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90576" y="4679638"/>
            <a:ext cx="6041475" cy="1231764"/>
          </a:xfrm>
          <a:prstGeom prst="bentConnector4">
            <a:avLst>
              <a:gd name="adj1" fmla="val -19267"/>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90576" y="4679638"/>
            <a:ext cx="131154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44593"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90576"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41991"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90576" y="3130364"/>
            <a:ext cx="0" cy="472056"/>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75857454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a:latin typeface="Consolas" panose="020B0609020204030204" pitchFamily="49" charset="0"/>
              </a:rPr>
              <a:t>loop</a:t>
            </a:r>
            <a:r>
              <a:rPr lang="en-US" dirty="0"/>
              <a:t>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60</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61</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62</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6425" cy="4935537"/>
          </a:xfrm>
        </p:spPr>
        <p:txBody>
          <a:bodyPr/>
          <a:lstStyle/>
          <a:p>
            <a:r>
              <a:rPr lang="en-US" sz="1800" dirty="0"/>
              <a:t>Selector expressions in method </a:t>
            </a:r>
            <a:r>
              <a:rPr lang="en-US" sz="1800" dirty="0">
                <a:latin typeface="Consolas" panose="020B0609020204030204" pitchFamily="49" charset="0"/>
              </a:rPr>
              <a:t>checkConstraints()</a:t>
            </a:r>
            <a:r>
              <a:rPr lang="en-US" sz="1800"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63</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64</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 loop., 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66</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a:t>
            </a:r>
            <a:r>
              <a:rPr lang="en-US" sz="1800" dirty="0" err="1">
                <a:latin typeface="Consolas" pitchFamily="49" charset="0"/>
              </a:rPr>
              <a:t>LoopStmt</a:t>
            </a:r>
            <a:r>
              <a:rPr lang="en-US" sz="1800" dirty="0">
                <a:latin typeface="Consolas" pitchFamily="49" charset="0"/>
              </a:rPr>
              <a:t>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67</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subprogramDecl</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err="1">
                <a:latin typeface="Consolas" pitchFamily="49" charset="0"/>
                <a:cs typeface="Consolas" pitchFamily="49" charset="0"/>
              </a:rPr>
              <a:t>stmt.setStatement</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69</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6" name="TextBox 5">
            <a:extLst>
              <a:ext uri="{FF2B5EF4-FFF2-40B4-BE49-F238E27FC236}">
                <a16:creationId xmlns:a16="http://schemas.microsoft.com/office/drawing/2014/main" id="{2020EE0D-3A86-58A3-2FAC-20F4698FEEB3}"/>
              </a:ext>
            </a:extLst>
          </p:cNvPr>
          <p:cNvSpPr txBox="1"/>
          <p:nvPr/>
        </p:nvSpPr>
        <p:spPr>
          <a:xfrm>
            <a:off x="855278" y="3505200"/>
            <a:ext cx="743344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a:t>
            </a:r>
            <a:br>
              <a:rPr lang="en-US" sz="2000" dirty="0"/>
            </a:br>
            <a:r>
              <a:rPr lang="en-US" sz="2000" dirty="0" err="1"/>
              <a:t>boolean</a:t>
            </a:r>
            <a:r>
              <a:rPr lang="en-US" sz="2000" dirty="0"/>
              <a:t> 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instance of </a:t>
            </a:r>
            <a:r>
              <a:rPr lang="en-US" sz="2000" dirty="0" err="1">
                <a:latin typeface="Consolas" panose="020B0609020204030204" pitchFamily="49" charset="0"/>
              </a:rPr>
              <a:t>EmptyStatement</a:t>
            </a:r>
            <a:r>
              <a:rPr lang="en-US" sz="2000" dirty="0"/>
              <a:t>,</a:t>
            </a:r>
            <a:br>
              <a:rPr lang="en-US" sz="2000" dirty="0"/>
            </a:br>
            <a:r>
              <a:rPr lang="en-US" sz="2000" dirty="0"/>
              <a:t>which is a subclass of </a:t>
            </a:r>
            <a:r>
              <a:rPr lang="en-US" sz="2000" dirty="0">
                <a:latin typeface="Consolas" panose="020B0609020204030204" pitchFamily="49" charset="0"/>
              </a:rPr>
              <a:t>Statement</a:t>
            </a:r>
            <a:r>
              <a:rPr lang="en-US" sz="2000" dirty="0"/>
              <a:t> that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Class </a:t>
            </a:r>
            <a:r>
              <a:rPr lang="en-US" sz="2000" dirty="0" err="1">
                <a:latin typeface="Consolas" panose="020B0609020204030204" pitchFamily="49" charset="0"/>
              </a:rPr>
              <a:t>LoopStmt</a:t>
            </a:r>
            <a:r>
              <a:rPr lang="en-US" sz="2000" dirty="0"/>
              <a:t> provides </a:t>
            </a:r>
            <a:r>
              <a:rPr lang="en-US" sz="2000" dirty="0">
                <a:latin typeface="Consolas" panose="020B0609020204030204" pitchFamily="49" charset="0"/>
              </a:rPr>
              <a:t>set…</a:t>
            </a:r>
            <a:r>
              <a:rPr lang="en-US" sz="2000" dirty="0"/>
              <a:t> methods that the parser uses</a:t>
            </a:r>
            <a:br>
              <a:rPr lang="en-US" sz="2000" dirty="0"/>
            </a:br>
            <a:r>
              <a:rPr lang="en-US" sz="2000" dirty="0"/>
              <a:t>to assign values to these two fields during parsing.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70</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For now, 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miscellaneous errors will not yet be rejected.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3</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err="1">
                <a:latin typeface="Consolas" panose="020B0609020204030204" pitchFamily="49" charset="0"/>
              </a:rPr>
              <a:t>forLoop</a:t>
            </a:r>
            <a:r>
              <a:rPr lang="en-US" dirty="0"/>
              <a:t> statement.</a:t>
            </a:r>
          </a:p>
          <a:p>
            <a:pPr marL="457200" lvl="1" indent="0">
              <a:spcBef>
                <a:spcPts val="1200"/>
              </a:spcBef>
              <a:buNone/>
            </a:pPr>
            <a:r>
              <a:rPr lang="en-US" sz="1900" dirty="0" err="1">
                <a:latin typeface="Consolas" pitchFamily="49" charset="0"/>
                <a:cs typeface="Consolas" pitchFamily="49" charset="0"/>
              </a:rPr>
              <a:t>forLoopStmt</a:t>
            </a:r>
            <a:r>
              <a:rPr lang="en-US" sz="1900" dirty="0">
                <a:latin typeface="Consolas" pitchFamily="49" charset="0"/>
                <a:cs typeface="Consolas" pitchFamily="49" charset="0"/>
              </a:rPr>
              <a:t> = "for" </a:t>
            </a:r>
            <a:r>
              <a:rPr lang="en-US" sz="1900" dirty="0" err="1">
                <a:latin typeface="Consolas" pitchFamily="49" charset="0"/>
                <a:cs typeface="Consolas" pitchFamily="49" charset="0"/>
              </a:rPr>
              <a:t>varId</a:t>
            </a:r>
            <a:r>
              <a:rPr lang="en-US" sz="1900" dirty="0">
                <a:latin typeface="Consolas" pitchFamily="49" charset="0"/>
                <a:cs typeface="Consolas" pitchFamily="49" charset="0"/>
              </a:rPr>
              <a:t> "in" </a:t>
            </a:r>
            <a:r>
              <a:rPr lang="en-US" sz="1900" dirty="0" err="1">
                <a:latin typeface="Consolas" pitchFamily="49" charset="0"/>
                <a:cs typeface="Consolas" pitchFamily="49" charset="0"/>
              </a:rPr>
              <a:t>intExpr</a:t>
            </a:r>
            <a:r>
              <a:rPr lang="en-US" sz="1900" dirty="0">
                <a:latin typeface="Consolas" pitchFamily="49" charset="0"/>
                <a:cs typeface="Consolas" pitchFamily="49" charset="0"/>
              </a:rPr>
              <a:t> ".." </a:t>
            </a:r>
            <a:r>
              <a:rPr lang="en-US" sz="1900" dirty="0" err="1">
                <a:latin typeface="Consolas" pitchFamily="49" charset="0"/>
                <a:cs typeface="Consolas" pitchFamily="49" charset="0"/>
              </a:rPr>
              <a:t>intExpr</a:t>
            </a:r>
            <a:br>
              <a:rPr lang="en-US" sz="1900" dirty="0">
                <a:latin typeface="Consolas" pitchFamily="49" charset="0"/>
                <a:cs typeface="Consolas" pitchFamily="49" charset="0"/>
              </a:rPr>
            </a:br>
            <a:r>
              <a:rPr lang="en-US" sz="1900" dirty="0">
                <a:latin typeface="Consolas" pitchFamily="49" charset="0"/>
                <a:cs typeface="Consolas" pitchFamily="49" charset="0"/>
              </a:rPr>
              <a:t>              "loop" statement .</a:t>
            </a:r>
            <a:endParaRPr lang="en-US" sz="1900" dirty="0"/>
          </a:p>
          <a:p>
            <a:r>
              <a:rPr lang="en-US" dirty="0"/>
              <a:t>Class </a:t>
            </a:r>
            <a:r>
              <a:rPr lang="en-US" dirty="0" err="1">
                <a:latin typeface="Consolas" panose="020B0609020204030204" pitchFamily="49" charset="0"/>
              </a:rPr>
              <a:t>ForLoopStmt</a:t>
            </a:r>
            <a:r>
              <a:rPr lang="en-US" dirty="0"/>
              <a:t> is implemented as a subclass of </a:t>
            </a:r>
            <a:r>
              <a:rPr lang="en-US" dirty="0" err="1">
                <a:latin typeface="Consolas" panose="020B0609020204030204" pitchFamily="49" charset="0"/>
              </a:rPr>
              <a:t>LoopStmt</a:t>
            </a:r>
            <a:r>
              <a:rPr lang="en-US" dirty="0"/>
              <a:t>; the loop variable is implicitly declared.</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8</a:t>
            </a:fld>
            <a:endParaRPr lang="en-US" dirty="0"/>
          </a:p>
        </p:txBody>
      </p:sp>
      <p:grpSp>
        <p:nvGrpSpPr>
          <p:cNvPr id="36" name="Group 35">
            <a:extLst>
              <a:ext uri="{FF2B5EF4-FFF2-40B4-BE49-F238E27FC236}">
                <a16:creationId xmlns:a16="http://schemas.microsoft.com/office/drawing/2014/main" id="{12658FF9-886D-C92B-0948-FBFCA6B153E5}"/>
              </a:ext>
            </a:extLst>
          </p:cNvPr>
          <p:cNvGrpSpPr/>
          <p:nvPr/>
        </p:nvGrpSpPr>
        <p:grpSpPr>
          <a:xfrm>
            <a:off x="2123746" y="3581400"/>
            <a:ext cx="6182054" cy="2246553"/>
            <a:chOff x="1828800" y="3620847"/>
            <a:chExt cx="6182054" cy="2246553"/>
          </a:xfrm>
        </p:grpSpPr>
        <p:sp>
          <p:nvSpPr>
            <p:cNvPr id="3" name="Text Box 1028">
              <a:extLst>
                <a:ext uri="{FF2B5EF4-FFF2-40B4-BE49-F238E27FC236}">
                  <a16:creationId xmlns:a16="http://schemas.microsoft.com/office/drawing/2014/main" id="{ED259683-CECE-CEB5-DD59-E80ED7C4F75C}"/>
                </a:ext>
              </a:extLst>
            </p:cNvPr>
            <p:cNvSpPr txBox="1">
              <a:spLocks noChangeArrowheads="1"/>
            </p:cNvSpPr>
            <p:nvPr/>
          </p:nvSpPr>
          <p:spPr bwMode="auto">
            <a:xfrm>
              <a:off x="3187950" y="4469089"/>
              <a:ext cx="1372171" cy="339196"/>
            </a:xfrm>
            <a:prstGeom prst="rect">
              <a:avLst/>
            </a:prstGeom>
            <a:noFill/>
            <a:ln w="9525">
              <a:solidFill>
                <a:schemeClr val="tx1"/>
              </a:solidFill>
              <a:miter lim="800000"/>
              <a:headEnd/>
              <a:tailEnd/>
            </a:ln>
          </p:spPr>
          <p:txBody>
            <a:bodyPr wrap="square" lIns="92075" tIns="46038" rIns="92075" bIns="46038">
              <a:spAutoFit/>
            </a:bodyPr>
            <a:lstStyle/>
            <a:p>
              <a:r>
                <a:rPr lang="en-US" sz="1600" dirty="0" err="1">
                  <a:latin typeface="Arial" panose="020B0604020202020204" pitchFamily="34" charset="0"/>
                  <a:cs typeface="Arial" panose="020B0604020202020204" pitchFamily="34" charset="0"/>
                </a:rPr>
                <a:t>ForLoopStmt</a:t>
              </a:r>
              <a:endParaRPr lang="en-US" sz="1600" dirty="0">
                <a:latin typeface="Arial" panose="020B0604020202020204" pitchFamily="34" charset="0"/>
                <a:cs typeface="Arial" panose="020B0604020202020204" pitchFamily="34" charset="0"/>
              </a:endParaRPr>
            </a:p>
          </p:txBody>
        </p:sp>
        <p:sp>
          <p:nvSpPr>
            <p:cNvPr id="4" name="Text Box 1029">
              <a:extLst>
                <a:ext uri="{FF2B5EF4-FFF2-40B4-BE49-F238E27FC236}">
                  <a16:creationId xmlns:a16="http://schemas.microsoft.com/office/drawing/2014/main" id="{3A9C5B4D-5A7F-4246-F67D-E7CF6C805384}"/>
                </a:ext>
              </a:extLst>
            </p:cNvPr>
            <p:cNvSpPr txBox="1">
              <a:spLocks noChangeArrowheads="1"/>
            </p:cNvSpPr>
            <p:nvPr/>
          </p:nvSpPr>
          <p:spPr bwMode="auto">
            <a:xfrm>
              <a:off x="3274512"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cxnSp>
          <p:nvCxnSpPr>
            <p:cNvPr id="5" name="AutoShape 1031">
              <a:extLst>
                <a:ext uri="{FF2B5EF4-FFF2-40B4-BE49-F238E27FC236}">
                  <a16:creationId xmlns:a16="http://schemas.microsoft.com/office/drawing/2014/main" id="{D45EFB8C-ABFE-705B-C392-406679140093}"/>
                </a:ext>
              </a:extLst>
            </p:cNvPr>
            <p:cNvCxnSpPr>
              <a:cxnSpLocks noChangeShapeType="1"/>
              <a:stCxn id="6" idx="2"/>
              <a:endCxn id="4" idx="0"/>
            </p:cNvCxnSpPr>
            <p:nvPr/>
          </p:nvCxnSpPr>
          <p:spPr bwMode="auto">
            <a:xfrm rot="5400000">
              <a:off x="3609069" y="5263236"/>
              <a:ext cx="529935" cy="1"/>
            </a:xfrm>
            <a:prstGeom prst="bentConnector3">
              <a:avLst>
                <a:gd name="adj1" fmla="val 50000"/>
              </a:avLst>
            </a:prstGeom>
            <a:noFill/>
            <a:ln w="9525">
              <a:solidFill>
                <a:schemeClr val="tx1"/>
              </a:solidFill>
              <a:miter lim="800000"/>
              <a:headEnd type="none" w="lg" len="lg"/>
              <a:tailEnd type="none" w="lg" len="lg"/>
            </a:ln>
          </p:spPr>
        </p:cxnSp>
        <p:sp>
          <p:nvSpPr>
            <p:cNvPr id="6" name="AutoShape 1033">
              <a:extLst>
                <a:ext uri="{FF2B5EF4-FFF2-40B4-BE49-F238E27FC236}">
                  <a16:creationId xmlns:a16="http://schemas.microsoft.com/office/drawing/2014/main" id="{081D65DF-E9AE-FF72-976C-14A98ECB1F7A}"/>
                </a:ext>
              </a:extLst>
            </p:cNvPr>
            <p:cNvSpPr>
              <a:spLocks noChangeArrowheads="1"/>
            </p:cNvSpPr>
            <p:nvPr/>
          </p:nvSpPr>
          <p:spPr bwMode="auto">
            <a:xfrm>
              <a:off x="3805773" y="4815706"/>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37B51F-EBFA-FB09-0B03-B0AB6F2E784D}"/>
                </a:ext>
              </a:extLst>
            </p:cNvPr>
            <p:cNvSpPr txBox="1"/>
            <p:nvPr/>
          </p:nvSpPr>
          <p:spPr>
            <a:xfrm>
              <a:off x="5588100"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8" name="Text Box 1028">
              <a:extLst>
                <a:ext uri="{FF2B5EF4-FFF2-40B4-BE49-F238E27FC236}">
                  <a16:creationId xmlns:a16="http://schemas.microsoft.com/office/drawing/2014/main" id="{F02D1825-6A0E-C1A9-5A05-5A511F70BD40}"/>
                </a:ext>
              </a:extLst>
            </p:cNvPr>
            <p:cNvSpPr txBox="1">
              <a:spLocks noChangeArrowheads="1"/>
            </p:cNvSpPr>
            <p:nvPr/>
          </p:nvSpPr>
          <p:spPr bwMode="auto">
            <a:xfrm>
              <a:off x="3336757" y="362084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9" name="Text Box 1029">
              <a:extLst>
                <a:ext uri="{FF2B5EF4-FFF2-40B4-BE49-F238E27FC236}">
                  <a16:creationId xmlns:a16="http://schemas.microsoft.com/office/drawing/2014/main" id="{BD5C8A1E-92E9-2A9C-1C45-DBC5A003574C}"/>
                </a:ext>
              </a:extLst>
            </p:cNvPr>
            <p:cNvSpPr txBox="1">
              <a:spLocks noChangeArrowheads="1"/>
            </p:cNvSpPr>
            <p:nvPr/>
          </p:nvSpPr>
          <p:spPr bwMode="auto">
            <a:xfrm>
              <a:off x="1828800" y="5528204"/>
              <a:ext cx="92852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Variable</a:t>
              </a:r>
            </a:p>
          </p:txBody>
        </p:sp>
        <p:sp>
          <p:nvSpPr>
            <p:cNvPr id="10" name="Text Box 1029">
              <a:extLst>
                <a:ext uri="{FF2B5EF4-FFF2-40B4-BE49-F238E27FC236}">
                  <a16:creationId xmlns:a16="http://schemas.microsoft.com/office/drawing/2014/main" id="{132BF104-FA0A-BE44-7F35-7F5CE08773E4}"/>
                </a:ext>
              </a:extLst>
            </p:cNvPr>
            <p:cNvSpPr txBox="1">
              <a:spLocks noChangeArrowheads="1"/>
            </p:cNvSpPr>
            <p:nvPr/>
          </p:nvSpPr>
          <p:spPr bwMode="auto">
            <a:xfrm>
              <a:off x="4990746"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1" name="Isosceles Triangle 10">
              <a:extLst>
                <a:ext uri="{FF2B5EF4-FFF2-40B4-BE49-F238E27FC236}">
                  <a16:creationId xmlns:a16="http://schemas.microsoft.com/office/drawing/2014/main" id="{56295C06-C2EF-9925-A838-51834BEF4745}"/>
                </a:ext>
              </a:extLst>
            </p:cNvPr>
            <p:cNvSpPr/>
            <p:nvPr/>
          </p:nvSpPr>
          <p:spPr bwMode="auto">
            <a:xfrm>
              <a:off x="3786658" y="396711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2" name="Straight Arrow Connector 11">
              <a:extLst>
                <a:ext uri="{FF2B5EF4-FFF2-40B4-BE49-F238E27FC236}">
                  <a16:creationId xmlns:a16="http://schemas.microsoft.com/office/drawing/2014/main" id="{B1D131CF-319B-0C76-E611-62C5531349B4}"/>
                </a:ext>
              </a:extLst>
            </p:cNvPr>
            <p:cNvCxnSpPr>
              <a:stCxn id="11" idx="3"/>
              <a:endCxn id="3" idx="0"/>
            </p:cNvCxnSpPr>
            <p:nvPr/>
          </p:nvCxnSpPr>
          <p:spPr>
            <a:xfrm>
              <a:off x="3868954" y="4131702"/>
              <a:ext cx="5082" cy="337387"/>
            </a:xfrm>
            <a:prstGeom prst="straightConnector1">
              <a:avLst/>
            </a:prstGeom>
            <a:noFill/>
            <a:ln w="9525">
              <a:solidFill>
                <a:schemeClr val="tx1"/>
              </a:solidFill>
              <a:miter lim="800000"/>
              <a:headEnd type="none" w="lg" len="lg"/>
              <a:tailEnd type="none" w="lg" len="lg"/>
            </a:ln>
          </p:spPr>
        </p:cxnSp>
        <p:cxnSp>
          <p:nvCxnSpPr>
            <p:cNvPr id="13" name="Connector: Elbow 12">
              <a:extLst>
                <a:ext uri="{FF2B5EF4-FFF2-40B4-BE49-F238E27FC236}">
                  <a16:creationId xmlns:a16="http://schemas.microsoft.com/office/drawing/2014/main" id="{ABD0BA70-6D3A-AF05-E996-C39740F2FBB6}"/>
                </a:ext>
              </a:extLst>
            </p:cNvPr>
            <p:cNvCxnSpPr>
              <a:stCxn id="6" idx="2"/>
              <a:endCxn id="9" idx="0"/>
            </p:cNvCxnSpPr>
            <p:nvPr/>
          </p:nvCxnSpPr>
          <p:spPr>
            <a:xfrm rot="5400000">
              <a:off x="2818582" y="4472749"/>
              <a:ext cx="529935" cy="1580974"/>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C4770E-4772-7C82-4510-C3FF95C363CB}"/>
                </a:ext>
              </a:extLst>
            </p:cNvPr>
            <p:cNvCxnSpPr>
              <a:stCxn id="6" idx="2"/>
              <a:endCxn id="10" idx="0"/>
            </p:cNvCxnSpPr>
            <p:nvPr/>
          </p:nvCxnSpPr>
          <p:spPr>
            <a:xfrm rot="16200000" flipH="1">
              <a:off x="4467185" y="4405119"/>
              <a:ext cx="529935" cy="1716233"/>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AD586D-5CC8-7E6E-3AC3-C0A6CE075F04}"/>
                </a:ext>
              </a:extLst>
            </p:cNvPr>
            <p:cNvSpPr txBox="1"/>
            <p:nvPr/>
          </p:nvSpPr>
          <p:spPr>
            <a:xfrm>
              <a:off x="3883704"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3D454258-6018-BFD7-F51B-DE368F7CE7DC}"/>
                </a:ext>
              </a:extLst>
            </p:cNvPr>
            <p:cNvSpPr txBox="1"/>
            <p:nvPr/>
          </p:nvSpPr>
          <p:spPr>
            <a:xfrm>
              <a:off x="2306842"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nvGrpSpPr>
            <p:cNvPr id="35" name="Group 34">
              <a:extLst>
                <a:ext uri="{FF2B5EF4-FFF2-40B4-BE49-F238E27FC236}">
                  <a16:creationId xmlns:a16="http://schemas.microsoft.com/office/drawing/2014/main" id="{2CC99388-D831-F442-141A-FC64A491D989}"/>
                </a:ext>
              </a:extLst>
            </p:cNvPr>
            <p:cNvGrpSpPr/>
            <p:nvPr/>
          </p:nvGrpSpPr>
          <p:grpSpPr>
            <a:xfrm>
              <a:off x="5267654" y="4246126"/>
              <a:ext cx="2743200" cy="762000"/>
              <a:chOff x="5267654" y="4246126"/>
              <a:chExt cx="2743200" cy="762000"/>
            </a:xfrm>
          </p:grpSpPr>
          <p:grpSp>
            <p:nvGrpSpPr>
              <p:cNvPr id="28" name="Group 24">
                <a:extLst>
                  <a:ext uri="{FF2B5EF4-FFF2-40B4-BE49-F238E27FC236}">
                    <a16:creationId xmlns:a16="http://schemas.microsoft.com/office/drawing/2014/main" id="{E4CB02DB-19B3-3AC6-543D-4E937CC21EAD}"/>
                  </a:ext>
                </a:extLst>
              </p:cNvPr>
              <p:cNvGrpSpPr>
                <a:grpSpLocks/>
              </p:cNvGrpSpPr>
              <p:nvPr/>
            </p:nvGrpSpPr>
            <p:grpSpPr bwMode="auto">
              <a:xfrm>
                <a:off x="5267654" y="4246126"/>
                <a:ext cx="2743200" cy="762000"/>
                <a:chOff x="1680" y="2201"/>
                <a:chExt cx="2361" cy="693"/>
              </a:xfrm>
            </p:grpSpPr>
            <p:sp>
              <p:nvSpPr>
                <p:cNvPr id="30" name="AutoShape 9">
                  <a:extLst>
                    <a:ext uri="{FF2B5EF4-FFF2-40B4-BE49-F238E27FC236}">
                      <a16:creationId xmlns:a16="http://schemas.microsoft.com/office/drawing/2014/main" id="{EEC3B0BA-F9F2-5C6B-BEB0-642D2C0ED043}"/>
                    </a:ext>
                  </a:extLst>
                </p:cNvPr>
                <p:cNvSpPr>
                  <a:spLocks noChangeArrowheads="1"/>
                </p:cNvSpPr>
                <p:nvPr/>
              </p:nvSpPr>
              <p:spPr bwMode="gray">
                <a:xfrm>
                  <a:off x="3811" y="2201"/>
                  <a:ext cx="230" cy="230"/>
                </a:xfrm>
                <a:prstGeom prst="rtTriangl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a:defRPr sz="2400">
                      <a:solidFill>
                        <a:schemeClr val="tx1"/>
                      </a:solidFill>
                      <a:latin typeface="Arial" panose="020B0604020202020204" pitchFamily="34" charset="0"/>
                    </a:defRPr>
                  </a:lvl1pPr>
                  <a:lvl2pPr marL="742950" indent="-285750" defTabSz="912813">
                    <a:defRPr sz="2400">
                      <a:solidFill>
                        <a:schemeClr val="tx1"/>
                      </a:solidFill>
                      <a:latin typeface="Arial" panose="020B0604020202020204" pitchFamily="34" charset="0"/>
                    </a:defRPr>
                  </a:lvl2pPr>
                  <a:lvl3pPr marL="1143000" indent="-228600" defTabSz="912813">
                    <a:defRPr sz="2400">
                      <a:solidFill>
                        <a:schemeClr val="tx1"/>
                      </a:solidFill>
                      <a:latin typeface="Arial" panose="020B0604020202020204" pitchFamily="34" charset="0"/>
                    </a:defRPr>
                  </a:lvl3pPr>
                  <a:lvl4pPr marL="1600200" indent="-228600" defTabSz="912813">
                    <a:defRPr sz="2400">
                      <a:solidFill>
                        <a:schemeClr val="tx1"/>
                      </a:solidFill>
                      <a:latin typeface="Arial" panose="020B0604020202020204" pitchFamily="34" charset="0"/>
                    </a:defRPr>
                  </a:lvl4pPr>
                  <a:lvl5pPr marL="2057400" indent="-228600" defTabSz="912813">
                    <a:defRPr sz="2400">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1" name="Line 19">
                  <a:extLst>
                    <a:ext uri="{FF2B5EF4-FFF2-40B4-BE49-F238E27FC236}">
                      <a16:creationId xmlns:a16="http://schemas.microsoft.com/office/drawing/2014/main" id="{B2502F72-E721-3976-E675-B82E3635822C}"/>
                    </a:ext>
                  </a:extLst>
                </p:cNvPr>
                <p:cNvSpPr>
                  <a:spLocks noChangeShapeType="1"/>
                </p:cNvSpPr>
                <p:nvPr/>
              </p:nvSpPr>
              <p:spPr bwMode="gray">
                <a:xfrm>
                  <a:off x="1680" y="2203"/>
                  <a:ext cx="0" cy="69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2" name="Line 20">
                  <a:extLst>
                    <a:ext uri="{FF2B5EF4-FFF2-40B4-BE49-F238E27FC236}">
                      <a16:creationId xmlns:a16="http://schemas.microsoft.com/office/drawing/2014/main" id="{7D8F10DF-34B0-9410-83D6-79A021AA0626}"/>
                    </a:ext>
                  </a:extLst>
                </p:cNvPr>
                <p:cNvSpPr>
                  <a:spLocks noChangeShapeType="1"/>
                </p:cNvSpPr>
                <p:nvPr/>
              </p:nvSpPr>
              <p:spPr bwMode="gray">
                <a:xfrm>
                  <a:off x="1680" y="2894"/>
                  <a:ext cx="236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3" name="Line 21">
                  <a:extLst>
                    <a:ext uri="{FF2B5EF4-FFF2-40B4-BE49-F238E27FC236}">
                      <a16:creationId xmlns:a16="http://schemas.microsoft.com/office/drawing/2014/main" id="{488F261C-D840-92BB-9A5F-2E26D302DE53}"/>
                    </a:ext>
                  </a:extLst>
                </p:cNvPr>
                <p:cNvSpPr>
                  <a:spLocks noChangeShapeType="1"/>
                </p:cNvSpPr>
                <p:nvPr/>
              </p:nvSpPr>
              <p:spPr bwMode="gray">
                <a:xfrm>
                  <a:off x="1680" y="2201"/>
                  <a:ext cx="213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34" name="Line 22">
                  <a:extLst>
                    <a:ext uri="{FF2B5EF4-FFF2-40B4-BE49-F238E27FC236}">
                      <a16:creationId xmlns:a16="http://schemas.microsoft.com/office/drawing/2014/main" id="{6F25BEE3-79A4-26B4-4DE5-9C3251031BFB}"/>
                    </a:ext>
                  </a:extLst>
                </p:cNvPr>
                <p:cNvSpPr>
                  <a:spLocks noChangeShapeType="1"/>
                </p:cNvSpPr>
                <p:nvPr/>
              </p:nvSpPr>
              <p:spPr bwMode="gray">
                <a:xfrm>
                  <a:off x="4041" y="2433"/>
                  <a:ext cx="0" cy="46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9" name="TextBox 28">
                <a:extLst>
                  <a:ext uri="{FF2B5EF4-FFF2-40B4-BE49-F238E27FC236}">
                    <a16:creationId xmlns:a16="http://schemas.microsoft.com/office/drawing/2014/main" id="{4936451E-7D65-72EF-5C5B-7F62157B3A19}"/>
                  </a:ext>
                </a:extLst>
              </p:cNvPr>
              <p:cNvSpPr txBox="1"/>
              <p:nvPr/>
            </p:nvSpPr>
            <p:spPr>
              <a:xfrm>
                <a:off x="5334000" y="4360989"/>
                <a:ext cx="2377440" cy="569387"/>
              </a:xfrm>
              <a:prstGeom prst="rect">
                <a:avLst/>
              </a:prstGeom>
              <a:noFill/>
            </p:spPr>
            <p:txBody>
              <a:bodyPr wrap="none" rtlCol="0">
                <a:spAutoFit/>
              </a:bodyPr>
              <a:lstStyle/>
              <a:p>
                <a:r>
                  <a:rPr lang="en-US" sz="1500" dirty="0">
                    <a:latin typeface="Arial" panose="020B0604020202020204" pitchFamily="34" charset="0"/>
                    <a:cs typeface="Arial" panose="020B0604020202020204" pitchFamily="34" charset="0"/>
                  </a:rPr>
                  <a:t>inherits an instance of class</a:t>
                </a:r>
              </a:p>
              <a:p>
                <a:r>
                  <a:rPr lang="en-US" sz="1500" dirty="0">
                    <a:latin typeface="Consolas" panose="020B0609020204030204" pitchFamily="49" charset="0"/>
                    <a:cs typeface="Arial" panose="020B0604020202020204" pitchFamily="34" charset="0"/>
                  </a:rPr>
                  <a:t>Statement</a:t>
                </a:r>
                <a:r>
                  <a:rPr lang="en-US" sz="1500" dirty="0">
                    <a:latin typeface="Arial" panose="020B0604020202020204" pitchFamily="34" charset="0"/>
                    <a:cs typeface="Arial" panose="020B0604020202020204" pitchFamily="34" charset="0"/>
                  </a:rPr>
                  <a:t> from </a:t>
                </a:r>
                <a:r>
                  <a:rPr lang="en-US" sz="1500" dirty="0" err="1">
                    <a:latin typeface="Consolas" panose="020B0609020204030204" pitchFamily="49" charset="0"/>
                    <a:cs typeface="Arial" panose="020B0604020202020204" pitchFamily="34" charset="0"/>
                  </a:rPr>
                  <a:t>LoopStmt</a:t>
                </a:r>
                <a:endParaRPr lang="en-US" sz="1500" dirty="0">
                  <a:latin typeface="Consolas" panose="020B0609020204030204" pitchFamily="49" charset="0"/>
                  <a:cs typeface="Arial" panose="020B0604020202020204" pitchFamily="34" charset="0"/>
                </a:endParaRPr>
              </a:p>
            </p:txBody>
          </p:sp>
        </p:grpSp>
        <p:cxnSp>
          <p:nvCxnSpPr>
            <p:cNvPr id="27" name="Straight Connector 26">
              <a:extLst>
                <a:ext uri="{FF2B5EF4-FFF2-40B4-BE49-F238E27FC236}">
                  <a16:creationId xmlns:a16="http://schemas.microsoft.com/office/drawing/2014/main" id="{6F7DAB47-4F74-C064-9075-4B8861B0701C}"/>
                </a:ext>
              </a:extLst>
            </p:cNvPr>
            <p:cNvCxnSpPr>
              <a:cxnSpLocks/>
              <a:stCxn id="3" idx="3"/>
            </p:cNvCxnSpPr>
            <p:nvPr/>
          </p:nvCxnSpPr>
          <p:spPr>
            <a:xfrm>
              <a:off x="4560120" y="4638687"/>
              <a:ext cx="731520"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21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ForLoopStmt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321040" cy="4935537"/>
          </a:xfrm>
        </p:spPr>
        <p:txBody>
          <a:bodyPr lIns="182880" tIns="91440"/>
          <a:lstStyle/>
          <a:p>
            <a:pPr marL="182880" indent="0">
              <a:spcBef>
                <a:spcPts val="200"/>
              </a:spcBef>
              <a:buNone/>
            </a:pPr>
            <a:r>
              <a:rPr lang="en-US" sz="1800" dirty="0">
                <a:latin typeface="Consolas" pitchFamily="49" charset="0"/>
                <a:cs typeface="Consolas" pitchFamily="49" charset="0"/>
              </a:rPr>
              <a:t>public class </a:t>
            </a: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extends </a:t>
            </a:r>
            <a:r>
              <a:rPr lang="en-US" sz="1800" dirty="0" err="1">
                <a:latin typeface="Consolas" pitchFamily="49" charset="0"/>
                <a:cs typeface="Consolas" pitchFamily="49" charset="0"/>
              </a:rPr>
              <a:t>LoopStmt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private Variable   </a:t>
            </a:r>
            <a:r>
              <a:rPr lang="en-US" sz="1800" dirty="0" err="1">
                <a:latin typeface="Consolas" pitchFamily="49" charset="0"/>
                <a:cs typeface="Consolas" pitchFamily="49" charset="0"/>
              </a:rPr>
              <a:t>loopVar</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rangeStart</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rangeEnd</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9</a:t>
            </a:fld>
            <a:endParaRPr lang="en-US" dirty="0"/>
          </a:p>
        </p:txBody>
      </p:sp>
    </p:spTree>
    <p:extLst>
      <p:ext uri="{BB962C8B-B14F-4D97-AF65-F5344CB8AC3E}">
        <p14:creationId xmlns:p14="http://schemas.microsoft.com/office/powerpoint/2010/main" val="270404315"/>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8043</TotalTime>
  <Words>5807</Words>
  <Application>Microsoft Office PowerPoint</Application>
  <PresentationFormat>On-screen Show (4:3)</PresentationFormat>
  <Paragraphs>925</Paragraphs>
  <Slides>70</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Aptos</vt: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Class ForLoopStmt</vt:lpstr>
      <vt:lpstr>Abstract Syntax Trees: Example 4</vt:lpstr>
      <vt:lpstr>Abstract Syntax Trees: Example 4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Initializers</vt:lpstr>
      <vt:lpstr>AST Classes Involved in Initialization</vt:lpstr>
      <vt:lpstr>Parsing Methods for Initializers</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411</cp:revision>
  <cp:lastPrinted>2020-08-26T14:35:11Z</cp:lastPrinted>
  <dcterms:created xsi:type="dcterms:W3CDTF">2005-01-12T21:47:45Z</dcterms:created>
  <dcterms:modified xsi:type="dcterms:W3CDTF">2024-08-25T20:58:09Z</dcterms:modified>
</cp:coreProperties>
</file>