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6"/>
  </p:notesMasterIdLst>
  <p:handoutMasterIdLst>
    <p:handoutMasterId r:id="rId67"/>
  </p:handoutMasterIdLst>
  <p:sldIdLst>
    <p:sldId id="256" r:id="rId2"/>
    <p:sldId id="290" r:id="rId3"/>
    <p:sldId id="274" r:id="rId4"/>
    <p:sldId id="293" r:id="rId5"/>
    <p:sldId id="286" r:id="rId6"/>
    <p:sldId id="326" r:id="rId7"/>
    <p:sldId id="368" r:id="rId8"/>
    <p:sldId id="327" r:id="rId9"/>
    <p:sldId id="281" r:id="rId10"/>
    <p:sldId id="294" r:id="rId11"/>
    <p:sldId id="328" r:id="rId12"/>
    <p:sldId id="329" r:id="rId13"/>
    <p:sldId id="333" r:id="rId14"/>
    <p:sldId id="369" r:id="rId15"/>
    <p:sldId id="332" r:id="rId16"/>
    <p:sldId id="377" r:id="rId17"/>
    <p:sldId id="334" r:id="rId18"/>
    <p:sldId id="370" r:id="rId19"/>
    <p:sldId id="371" r:id="rId20"/>
    <p:sldId id="388" r:id="rId21"/>
    <p:sldId id="265" r:id="rId22"/>
    <p:sldId id="295" r:id="rId23"/>
    <p:sldId id="296" r:id="rId24"/>
    <p:sldId id="372" r:id="rId25"/>
    <p:sldId id="337" r:id="rId26"/>
    <p:sldId id="338" r:id="rId27"/>
    <p:sldId id="344" r:id="rId28"/>
    <p:sldId id="335" r:id="rId29"/>
    <p:sldId id="345" r:id="rId30"/>
    <p:sldId id="362" r:id="rId31"/>
    <p:sldId id="363" r:id="rId32"/>
    <p:sldId id="364" r:id="rId33"/>
    <p:sldId id="365" r:id="rId34"/>
    <p:sldId id="366" r:id="rId35"/>
    <p:sldId id="367" r:id="rId36"/>
    <p:sldId id="266" r:id="rId37"/>
    <p:sldId id="268" r:id="rId38"/>
    <p:sldId id="330" r:id="rId39"/>
    <p:sldId id="331" r:id="rId40"/>
    <p:sldId id="271" r:id="rId41"/>
    <p:sldId id="311" r:id="rId42"/>
    <p:sldId id="312" r:id="rId43"/>
    <p:sldId id="313" r:id="rId44"/>
    <p:sldId id="321" r:id="rId45"/>
    <p:sldId id="320" r:id="rId46"/>
    <p:sldId id="267" r:id="rId47"/>
    <p:sldId id="317" r:id="rId48"/>
    <p:sldId id="269" r:id="rId49"/>
    <p:sldId id="316" r:id="rId50"/>
    <p:sldId id="373" r:id="rId51"/>
    <p:sldId id="374" r:id="rId52"/>
    <p:sldId id="375" r:id="rId53"/>
    <p:sldId id="376" r:id="rId54"/>
    <p:sldId id="387" r:id="rId55"/>
    <p:sldId id="305" r:id="rId56"/>
    <p:sldId id="307" r:id="rId57"/>
    <p:sldId id="339" r:id="rId58"/>
    <p:sldId id="340" r:id="rId59"/>
    <p:sldId id="308" r:id="rId60"/>
    <p:sldId id="309" r:id="rId61"/>
    <p:sldId id="341" r:id="rId62"/>
    <p:sldId id="342" r:id="rId63"/>
    <p:sldId id="343" r:id="rId64"/>
    <p:sldId id="310" r:id="rId6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33" autoAdjust="0"/>
    <p:restoredTop sz="93759" autoAdjust="0"/>
  </p:normalViewPr>
  <p:slideViewPr>
    <p:cSldViewPr>
      <p:cViewPr varScale="1">
        <p:scale>
          <a:sx n="66" d="100"/>
          <a:sy n="66" d="100"/>
        </p:scale>
        <p:origin x="53" y="4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dirty="0"/>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56</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57</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58</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60</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61</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62</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64</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6</a:t>
            </a:fld>
            <a:endParaRPr lang="en-US"/>
          </a:p>
        </p:txBody>
      </p:sp>
    </p:spTree>
    <p:extLst>
      <p:ext uri="{BB962C8B-B14F-4D97-AF65-F5344CB8AC3E}">
        <p14:creationId xmlns:p14="http://schemas.microsoft.com/office/powerpoint/2010/main" val="3213793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Subprograms</a:t>
            </a:r>
          </a:p>
        </p:txBody>
      </p:sp>
      <p:sp>
        <p:nvSpPr>
          <p:cNvPr id="5" name="Slide Number Placeholder 4"/>
          <p:cNvSpPr>
            <a:spLocks noGrp="1"/>
          </p:cNvSpPr>
          <p:nvPr>
            <p:ph type="sldNum" sz="quarter" idx="5"/>
          </p:nvPr>
        </p:nvSpPr>
        <p:spPr/>
        <p:txBody>
          <a:bodyPr/>
          <a:lstStyle/>
          <a:p>
            <a:pPr>
              <a:defRPr/>
            </a:pPr>
            <a:fld id="{F210BF87-E27C-4C1A-9442-4417E7FF324F}" type="slidenum">
              <a:rPr lang="en-US" smtClean="0"/>
              <a:pPr>
                <a:defRPr/>
              </a:pPr>
              <a:t>7</a:t>
            </a:fld>
            <a:endParaRPr lang="en-US"/>
          </a:p>
        </p:txBody>
      </p:sp>
    </p:spTree>
    <p:extLst>
      <p:ext uri="{BB962C8B-B14F-4D97-AF65-F5344CB8AC3E}">
        <p14:creationId xmlns:p14="http://schemas.microsoft.com/office/powerpoint/2010/main" val="10921208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identifiers declared at </a:t>
            </a:r>
            <a:r>
              <a:rPr lang="en-US" dirty="0">
                <a:latin typeface="Consolas" panose="020B0609020204030204" pitchFamily="49" charset="0"/>
              </a:rPr>
              <a:t>LOCAL</a:t>
            </a:r>
            <a:r>
              <a:rPr lang="en-US" dirty="0"/>
              <a:t> scope) and then within the enclosing scope, which is usually the map under the top containing all identifiers declared at </a:t>
            </a:r>
            <a:r>
              <a:rPr lang="en-US" dirty="0">
                <a:latin typeface="Consolas" panose="020B0609020204030204" pitchFamily="49" charset="0"/>
              </a:rPr>
              <a:t>GLOBAL</a:t>
            </a:r>
            <a:r>
              <a:rPr lang="en-US" dirty="0"/>
              <a:t> scope.  (But the enclosing scope could be another local scope if the current scope was opened for a </a:t>
            </a:r>
            <a:r>
              <a:rPr lang="en-US" dirty="0" err="1">
                <a:latin typeface="Consolas" panose="020B0609020204030204" pitchFamily="49" charset="0"/>
              </a:rPr>
              <a:t>forLoop</a:t>
            </a:r>
            <a:r>
              <a:rPr lang="en-US" dirty="0"/>
              <a:t>.)</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
        <p:nvSpPr>
          <p:cNvPr id="6" name="TextBox 5">
            <a:extLst>
              <a:ext uri="{FF2B5EF4-FFF2-40B4-BE49-F238E27FC236}">
                <a16:creationId xmlns:a16="http://schemas.microsoft.com/office/drawing/2014/main" id="{C65FA996-E692-477E-8CB0-D491030851D6}"/>
              </a:ext>
            </a:extLst>
          </p:cNvPr>
          <p:cNvSpPr txBox="1"/>
          <p:nvPr/>
        </p:nvSpPr>
        <p:spPr>
          <a:xfrm>
            <a:off x="5779376" y="2286000"/>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
        <p:nvSpPr>
          <p:cNvPr id="7" name="Diamond 6">
            <a:extLst>
              <a:ext uri="{FF2B5EF4-FFF2-40B4-BE49-F238E27FC236}">
                <a16:creationId xmlns:a16="http://schemas.microsoft.com/office/drawing/2014/main" id="{54D2FBF8-47E5-42A2-9028-FA3EE27E6DEF}"/>
              </a:ext>
            </a:extLst>
          </p:cNvPr>
          <p:cNvSpPr/>
          <p:nvPr/>
        </p:nvSpPr>
        <p:spPr bwMode="auto">
          <a:xfrm>
            <a:off x="2164773" y="2462645"/>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62320C38-430B-4FAB-96BF-AFD327EF7DC4}"/>
              </a:ext>
            </a:extLst>
          </p:cNvPr>
          <p:cNvCxnSpPr>
            <a:stCxn id="6" idx="1"/>
            <a:endCxn id="7" idx="2"/>
          </p:cNvCxnSpPr>
          <p:nvPr/>
        </p:nvCxnSpPr>
        <p:spPr bwMode="auto">
          <a:xfrm rot="10800000">
            <a:off x="2240974" y="2615046"/>
            <a:ext cx="3538403" cy="332675"/>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709065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22830861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pPr marL="914400" lvl="2" indent="0">
              <a:buNone/>
            </a:pPr>
            <a:r>
              <a:rPr lang="en-US" dirty="0"/>
              <a:t>This rule should be much stronger – the declared function should guarantee that it will always execute a return statement.  CPRL requires only the weaker rule since it is easier to implement.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Type Rule: If the statement returns a value for a function, then the type of expression being returned must be the same as the function return type.</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extLst>
      <p:ext uri="{BB962C8B-B14F-4D97-AF65-F5344CB8AC3E}">
        <p14:creationId xmlns:p14="http://schemas.microsoft.com/office/powerpoint/2010/main" val="2791442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endParaRPr lang="en-US" dirty="0"/>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
        <p:nvSpPr>
          <p:cNvPr id="2" name="TextBox 1">
            <a:extLst>
              <a:ext uri="{FF2B5EF4-FFF2-40B4-BE49-F238E27FC236}">
                <a16:creationId xmlns:a16="http://schemas.microsoft.com/office/drawing/2014/main" id="{AE277FB1-B8F7-3259-B8FB-3C67F9A8A2C4}"/>
              </a:ext>
            </a:extLst>
          </p:cNvPr>
          <p:cNvSpPr txBox="1"/>
          <p:nvPr/>
        </p:nvSpPr>
        <p:spPr>
          <a:xfrm>
            <a:off x="5652424" y="3170162"/>
            <a:ext cx="3190297" cy="707886"/>
          </a:xfrm>
          <a:prstGeom prst="rect">
            <a:avLst/>
          </a:prstGeom>
          <a:noFill/>
        </p:spPr>
        <p:txBody>
          <a:bodyPr wrap="none" rtlCol="0">
            <a:spAutoFit/>
          </a:bodyPr>
          <a:lstStyle/>
          <a:p>
            <a:r>
              <a:rPr lang="en-US" sz="2000" dirty="0"/>
              <a:t>load relative addresses for</a:t>
            </a:r>
          </a:p>
          <a:p>
            <a:r>
              <a:rPr lang="en-US" sz="2000" dirty="0"/>
              <a:t>variables and parameters</a:t>
            </a:r>
          </a:p>
        </p:txBody>
      </p:sp>
      <p:sp>
        <p:nvSpPr>
          <p:cNvPr id="3" name="Right Brace 2">
            <a:extLst>
              <a:ext uri="{FF2B5EF4-FFF2-40B4-BE49-F238E27FC236}">
                <a16:creationId xmlns:a16="http://schemas.microsoft.com/office/drawing/2014/main" id="{C722D776-7816-B12E-0765-A028AC66E0E6}"/>
              </a:ext>
            </a:extLst>
          </p:cNvPr>
          <p:cNvSpPr/>
          <p:nvPr/>
        </p:nvSpPr>
        <p:spPr bwMode="auto">
          <a:xfrm>
            <a:off x="5486400" y="3112625"/>
            <a:ext cx="18288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 or x64)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a:t>
            </a:r>
            <a:r>
              <a:rPr lang="en-US"/>
              <a:t>the remaining effort </a:t>
            </a:r>
            <a:r>
              <a:rPr lang="en-US" dirty="0"/>
              <a:t>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When the subprogram returns, the allocated stack space is released</a:t>
            </a:r>
          </a:p>
          <a:p>
            <a:r>
              <a:rPr lang="en-US" dirty="0"/>
              <a:t>For functions, we also need to allocate space on the run-time stack for the return value, but this stack space is not released when the function returns – the return value remains on the stack. </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5490534"/>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 + </a:t>
            </a:r>
            <a:r>
              <a:rPr lang="en-US" sz="1800" dirty="0" err="1">
                <a:latin typeface="Consolas" pitchFamily="49" charset="0"/>
                <a:cs typeface="Consolas" pitchFamily="49" charset="0"/>
              </a:rPr>
              <a:t>funDecl.type</a:t>
            </a:r>
            <a:r>
              <a:rPr lang="en-US" sz="1800" dirty="0">
                <a:latin typeface="Consolas" pitchFamily="49" charset="0"/>
                <a:cs typeface="Consolas" pitchFamily="49" charset="0"/>
              </a:rPr>
              <a:t>().size());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 as described in Chapter 10.</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grpSp>
        <p:nvGrpSpPr>
          <p:cNvPr id="3" name="Group 2">
            <a:extLst>
              <a:ext uri="{FF2B5EF4-FFF2-40B4-BE49-F238E27FC236}">
                <a16:creationId xmlns:a16="http://schemas.microsoft.com/office/drawing/2014/main" id="{82939E24-5033-4979-BBE1-84706131FB70}"/>
              </a:ext>
            </a:extLst>
          </p:cNvPr>
          <p:cNvGrpSpPr/>
          <p:nvPr/>
        </p:nvGrpSpPr>
        <p:grpSpPr>
          <a:xfrm>
            <a:off x="1676400" y="1981200"/>
            <a:ext cx="6152252" cy="4090987"/>
            <a:chOff x="1676400" y="1981200"/>
            <a:chExt cx="6152252" cy="4090987"/>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grpSp>
    </p:spTree>
    <p:extLst>
      <p:ext uri="{BB962C8B-B14F-4D97-AF65-F5344CB8AC3E}">
        <p14:creationId xmlns:p14="http://schemas.microsoft.com/office/powerpoint/2010/main" val="2878476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p:txBody>
          <a:bodyPr/>
          <a:lstStyle/>
          <a:p>
            <a:pPr marL="525780">
              <a:spcBef>
                <a:spcPts val="1200"/>
              </a:spcBef>
            </a:pPr>
            <a:r>
              <a:rPr lang="en-US" sz="1900" dirty="0">
                <a:latin typeface="Consolas" pitchFamily="49" charset="0"/>
                <a:cs typeface="Consolas" pitchFamily="49" charset="0"/>
              </a:rPr>
              <a:t>private List&lt;SubprogramDecl&gt;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SubprogramDecl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  </a:t>
            </a:r>
            <a:r>
              <a:rPr lang="en-US" sz="1900" dirty="0" err="1">
                <a:latin typeface="Consolas" pitchFamily="49" charset="0"/>
                <a:cs typeface="Consolas" pitchFamily="49" charset="0"/>
              </a:rPr>
              <a:t>parseParameterDecls</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List&lt;Expression&gt;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525780">
              <a:spcBef>
                <a:spcPts val="1200"/>
              </a:spcBef>
            </a:pPr>
            <a:r>
              <a:rPr lang="en-US" sz="1900" dirty="0">
                <a:latin typeface="Consolas" pitchFamily="49" charset="0"/>
                <a:cs typeface="Consolas" pitchFamily="49" charset="0"/>
              </a:rPr>
              <a:t>private Statement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a:t>
            </a:r>
          </a:p>
          <a:p>
            <a:pPr marL="525780">
              <a:spcBef>
                <a:spcPts val="1200"/>
              </a:spcBef>
            </a:pPr>
            <a:r>
              <a:rPr lang="en-US" sz="1900" dirty="0">
                <a:latin typeface="Consolas" pitchFamily="49" charset="0"/>
                <a:cs typeface="Consolas" pitchFamily="49" charset="0"/>
              </a:rPr>
              <a:t>private Expression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grpSp>
        <p:nvGrpSpPr>
          <p:cNvPr id="7" name="Group 6">
            <a:extLst>
              <a:ext uri="{FF2B5EF4-FFF2-40B4-BE49-F238E27FC236}">
                <a16:creationId xmlns:a16="http://schemas.microsoft.com/office/drawing/2014/main" id="{5571216A-BE98-42F5-895A-543A6430EEDE}"/>
              </a:ext>
            </a:extLst>
          </p:cNvPr>
          <p:cNvGrpSpPr/>
          <p:nvPr/>
        </p:nvGrpSpPr>
        <p:grpSpPr>
          <a:xfrm>
            <a:off x="1676400" y="1981200"/>
            <a:ext cx="6019800" cy="4023360"/>
            <a:chOff x="1676400" y="1981200"/>
            <a:chExt cx="60198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42627708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 name="Group 2">
            <a:extLst>
              <a:ext uri="{FF2B5EF4-FFF2-40B4-BE49-F238E27FC236}">
                <a16:creationId xmlns:a16="http://schemas.microsoft.com/office/drawing/2014/main" id="{966224CD-9441-4F9F-BFE4-70E2C4FF99F8}"/>
              </a:ext>
            </a:extLst>
          </p:cNvPr>
          <p:cNvGrpSpPr/>
          <p:nvPr/>
        </p:nvGrpSpPr>
        <p:grpSpPr>
          <a:xfrm>
            <a:off x="1676400" y="1981200"/>
            <a:ext cx="6019800" cy="4023360"/>
            <a:chOff x="1676400" y="1981200"/>
            <a:chExt cx="6019800" cy="4023360"/>
          </a:xfrm>
        </p:grpSpPr>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8472666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7" name="Group 6">
            <a:extLst>
              <a:ext uri="{FF2B5EF4-FFF2-40B4-BE49-F238E27FC236}">
                <a16:creationId xmlns:a16="http://schemas.microsoft.com/office/drawing/2014/main" id="{B0F559EF-C36A-4E2F-8339-57602F3D67AC}"/>
              </a:ext>
            </a:extLst>
          </p:cNvPr>
          <p:cNvGrpSpPr/>
          <p:nvPr/>
        </p:nvGrpSpPr>
        <p:grpSpPr>
          <a:xfrm>
            <a:off x="1676400" y="1981200"/>
            <a:ext cx="6019800" cy="4023360"/>
            <a:chOff x="1676400" y="1981200"/>
            <a:chExt cx="6019800" cy="4023360"/>
          </a:xfrm>
        </p:grpSpPr>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26940850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3" name="Group 2">
            <a:extLst>
              <a:ext uri="{FF2B5EF4-FFF2-40B4-BE49-F238E27FC236}">
                <a16:creationId xmlns:a16="http://schemas.microsoft.com/office/drawing/2014/main" id="{0A0ECD9A-7242-45E1-8A0A-C4BE27495EA2}"/>
              </a:ext>
            </a:extLst>
          </p:cNvPr>
          <p:cNvGrpSpPr/>
          <p:nvPr/>
        </p:nvGrpSpPr>
        <p:grpSpPr>
          <a:xfrm>
            <a:off x="1676400" y="1981200"/>
            <a:ext cx="6019800" cy="4023360"/>
            <a:chOff x="1676400" y="1981200"/>
            <a:chExt cx="6019800" cy="4023360"/>
          </a:xfrm>
        </p:grpSpPr>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664445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3" name="Group 2">
            <a:extLst>
              <a:ext uri="{FF2B5EF4-FFF2-40B4-BE49-F238E27FC236}">
                <a16:creationId xmlns:a16="http://schemas.microsoft.com/office/drawing/2014/main" id="{894303BC-12DE-4B26-8E80-5364FC5EEC3C}"/>
              </a:ext>
            </a:extLst>
          </p:cNvPr>
          <p:cNvGrpSpPr/>
          <p:nvPr/>
        </p:nvGrpSpPr>
        <p:grpSpPr>
          <a:xfrm>
            <a:off x="1676400" y="1981200"/>
            <a:ext cx="6019800" cy="4023360"/>
            <a:chOff x="1676400" y="1981200"/>
            <a:chExt cx="6019800" cy="4023360"/>
          </a:xfrm>
        </p:grpSpPr>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grpSp>
    </p:spTree>
    <p:extLst>
      <p:ext uri="{BB962C8B-B14F-4D97-AF65-F5344CB8AC3E}">
        <p14:creationId xmlns:p14="http://schemas.microsoft.com/office/powerpoint/2010/main" val="3937826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grpSp>
        <p:nvGrpSpPr>
          <p:cNvPr id="3" name="Group 2">
            <a:extLst>
              <a:ext uri="{FF2B5EF4-FFF2-40B4-BE49-F238E27FC236}">
                <a16:creationId xmlns:a16="http://schemas.microsoft.com/office/drawing/2014/main" id="{BF11AF20-B056-4B6E-B5EC-908814E17B73}"/>
              </a:ext>
            </a:extLst>
          </p:cNvPr>
          <p:cNvGrpSpPr/>
          <p:nvPr/>
        </p:nvGrpSpPr>
        <p:grpSpPr>
          <a:xfrm>
            <a:off x="1676400" y="1981200"/>
            <a:ext cx="6113780" cy="4023360"/>
            <a:chOff x="1676400" y="1981200"/>
            <a:chExt cx="611378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477000"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grpSp>
    </p:spTree>
    <p:extLst>
      <p:ext uri="{BB962C8B-B14F-4D97-AF65-F5344CB8AC3E}">
        <p14:creationId xmlns:p14="http://schemas.microsoft.com/office/powerpoint/2010/main" val="23203541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248946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325495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394554"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92910" y="1396115"/>
              <a:ext cx="510279" cy="2676504"/>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925245" y="2240284"/>
              <a:ext cx="510279" cy="988166"/>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147795" y="1017734"/>
              <a:ext cx="510279" cy="3433266"/>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597562"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for (int i = 0;  i &lt; </a:t>
            </a:r>
            <a:r>
              <a:rPr lang="en-US" sz="1800" dirty="0" err="1">
                <a:latin typeface="Consolas" pitchFamily="49" charset="0"/>
                <a:cs typeface="Consolas" pitchFamily="49" charset="0"/>
              </a:rPr>
              <a:t>actualParams.size</a:t>
            </a:r>
            <a:r>
              <a:rPr lang="en-US" sz="1800" dirty="0">
                <a:latin typeface="Consolas" pitchFamily="49" charset="0"/>
                <a:cs typeface="Consolas" pitchFamily="49" charset="0"/>
              </a:rPr>
              <a:t>();  ++i)</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a:t>
            </a:r>
            <a:r>
              <a:rPr lang="en-US" sz="1800" dirty="0" err="1">
                <a:latin typeface="Consolas" pitchFamily="49" charset="0"/>
                <a:cs typeface="Consolas" pitchFamily="49" charset="0"/>
              </a:rPr>
              <a:t>actualParams.get</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var param = </a:t>
            </a:r>
            <a:r>
              <a:rPr lang="en-US" sz="1800" dirty="0" err="1">
                <a:latin typeface="Consolas" pitchFamily="49" charset="0"/>
                <a:cs typeface="Consolas" pitchFamily="49" charset="0"/>
              </a:rPr>
              <a:t>formalParams.get</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807989" y="1447800"/>
            <a:ext cx="7528023" cy="430887"/>
          </a:xfrm>
          <a:prstGeom prst="rect">
            <a:avLst/>
          </a:prstGeom>
          <a:noFill/>
          <a:ln>
            <a:solidFill>
              <a:schemeClr val="tx1"/>
            </a:solidFill>
          </a:ln>
        </p:spPr>
        <p:txBody>
          <a:bodyPr wrap="none" rtlCol="0">
            <a:spAutoFit/>
          </a:bodyPr>
          <a:lstStyle/>
          <a:p>
            <a:r>
              <a:rPr lang="en-US" sz="2200" dirty="0">
                <a:latin typeface="+mn-lt"/>
                <a:cs typeface="Consolas" pitchFamily="49" charset="0"/>
              </a:rPr>
              <a:t>(in method </a:t>
            </a:r>
            <a:r>
              <a:rPr lang="en-US" sz="2200" dirty="0">
                <a:latin typeface="Consolas" panose="020B0609020204030204" pitchFamily="49" charset="0"/>
                <a:cs typeface="Consolas" pitchFamily="49" charset="0"/>
              </a:rPr>
              <a:t>checkConstraints()</a:t>
            </a:r>
            <a:r>
              <a:rPr lang="en-US" sz="2200" dirty="0">
                <a:latin typeface="+mn-lt"/>
                <a:cs typeface="Consolas" pitchFamily="49" charset="0"/>
              </a:rPr>
              <a:t> of </a:t>
            </a:r>
            <a:r>
              <a:rPr lang="en-US" sz="2200" dirty="0">
                <a:latin typeface="Consolas" panose="020B0609020204030204" pitchFamily="49" charset="0"/>
                <a:cs typeface="Consolas" pitchFamily="49" charset="0"/>
              </a:rPr>
              <a:t>ProcedureCallStmt</a:t>
            </a:r>
            <a:r>
              <a:rPr lang="en-US" sz="2200" dirty="0">
                <a:latin typeface="+mn-lt"/>
                <a:cs typeface="Consolas" pitchFamily="49" charset="0"/>
              </a:rPr>
              <a:t>)</a:t>
            </a:r>
          </a:p>
        </p:txBody>
      </p:sp>
      <p:sp>
        <p:nvSpPr>
          <p:cNvPr id="7" name="TextBox 6">
            <a:extLst>
              <a:ext uri="{FF2B5EF4-FFF2-40B4-BE49-F238E27FC236}">
                <a16:creationId xmlns:a16="http://schemas.microsoft.com/office/drawing/2014/main" id="{21951CA7-B3A8-98C7-D032-8C998A72A0D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11480" y="1363663"/>
            <a:ext cx="8503920" cy="4935537"/>
          </a:xfrm>
        </p:spPr>
        <p:txBody>
          <a:bodyPr tIns="91440"/>
          <a:lstStyle/>
          <a:p>
            <a:pPr marL="0" indent="0">
              <a:spcBef>
                <a:spcPts val="100"/>
              </a:spcBef>
              <a:buNone/>
            </a:pPr>
            <a:r>
              <a:rPr lang="en-US" sz="1800" dirty="0">
                <a:latin typeface="Consolas" pitchFamily="49" charset="0"/>
                <a:cs typeface="Consolas" pitchFamily="49" charset="0"/>
              </a:rPr>
              <a:t>// check that variable expressions are being passed for var params</a:t>
            </a:r>
          </a:p>
          <a:p>
            <a:pPr marL="0" indent="0">
              <a:spcBef>
                <a:spcPts val="100"/>
              </a:spcBef>
              <a:buNone/>
            </a:pPr>
            <a:r>
              <a:rPr lang="en-US" sz="1800" dirty="0">
                <a:latin typeface="Consolas" pitchFamily="49" charset="0"/>
                <a:cs typeface="Consolas" pitchFamily="49" charset="0"/>
              </a:rPr>
              <a:t>if (</a:t>
            </a:r>
            <a:r>
              <a:rPr lang="en-US" sz="1800" dirty="0" err="1">
                <a:latin typeface="Consolas" pitchFamily="49" charset="0"/>
                <a:cs typeface="Consolas" pitchFamily="49" charset="0"/>
              </a:rPr>
              <a:t>param.isVarParam</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if (expr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 replace </a:t>
            </a:r>
            <a:r>
              <a:rPr lang="en-US" sz="1800" dirty="0" err="1">
                <a:latin typeface="Consolas" pitchFamily="49" charset="0"/>
                <a:cs typeface="Consolas" pitchFamily="49" charset="0"/>
              </a:rPr>
              <a:t>variale</a:t>
            </a:r>
            <a:r>
              <a:rPr lang="en-US" sz="1800" dirty="0">
                <a:latin typeface="Consolas" pitchFamily="49" charset="0"/>
                <a:cs typeface="Consolas" pitchFamily="49" charset="0"/>
              </a:rPr>
              <a:t> expression by a variable</a:t>
            </a:r>
          </a:p>
          <a:p>
            <a:pPr marL="0" indent="0">
              <a:spcBef>
                <a:spcPts val="100"/>
              </a:spcBef>
              <a:buNone/>
            </a:pPr>
            <a:r>
              <a:rPr lang="en-US" sz="1800" dirty="0">
                <a:latin typeface="Consolas" pitchFamily="49" charset="0"/>
                <a:cs typeface="Consolas" pitchFamily="49" charset="0"/>
              </a:rPr>
              <a:t>        expr = new Variable((</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expr);</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actualParams.set</a:t>
            </a:r>
            <a:r>
              <a:rPr lang="en-US" sz="1800" dirty="0">
                <a:latin typeface="Consolas" pitchFamily="49" charset="0"/>
                <a:cs typeface="Consolas" pitchFamily="49" charset="0"/>
              </a:rPr>
              <a:t>(i, expr);</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else</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var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 = "Expression for a var parameter "</a:t>
            </a:r>
          </a:p>
          <a:p>
            <a:pPr marL="0" indent="0">
              <a:spcBef>
                <a:spcPts val="100"/>
              </a:spcBef>
              <a:buNone/>
            </a:pPr>
            <a:r>
              <a:rPr lang="en-US" sz="1800" dirty="0">
                <a:latin typeface="Consolas" pitchFamily="49" charset="0"/>
                <a:cs typeface="Consolas" pitchFamily="49" charset="0"/>
              </a:rPr>
              <a:t>                     + "must be a variable.";</a:t>
            </a:r>
          </a:p>
          <a:p>
            <a:pPr marL="0" indent="0">
              <a:spcBef>
                <a:spcPts val="1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expr.position</a:t>
            </a:r>
            <a:r>
              <a:rPr lang="en-US" sz="1800" dirty="0">
                <a:latin typeface="Consolas" pitchFamily="49" charset="0"/>
                <a:cs typeface="Consolas" pitchFamily="49" charset="0"/>
              </a:rPr>
              <a:t>(), </a:t>
            </a:r>
            <a:r>
              <a:rPr lang="en-US" sz="1800" dirty="0" err="1">
                <a:latin typeface="Consolas" pitchFamily="49" charset="0"/>
                <a:cs typeface="Consolas" pitchFamily="49" charset="0"/>
              </a:rPr>
              <a:t>errorMsg</a:t>
            </a: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the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the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50B6C-30A0-8EB5-46D2-FB0305F0B474}"/>
              </a:ext>
            </a:extLst>
          </p:cNvPr>
          <p:cNvSpPr>
            <a:spLocks noGrp="1"/>
          </p:cNvSpPr>
          <p:nvPr>
            <p:ph type="title"/>
          </p:nvPr>
        </p:nvSpPr>
        <p:spPr/>
        <p:txBody>
          <a:bodyPr/>
          <a:lstStyle/>
          <a:p>
            <a:r>
              <a:rPr lang="en-US" dirty="0"/>
              <a:t>Relative Address of a Function</a:t>
            </a:r>
          </a:p>
        </p:txBody>
      </p:sp>
      <p:sp>
        <p:nvSpPr>
          <p:cNvPr id="3" name="Content Placeholder 2">
            <a:extLst>
              <a:ext uri="{FF2B5EF4-FFF2-40B4-BE49-F238E27FC236}">
                <a16:creationId xmlns:a16="http://schemas.microsoft.com/office/drawing/2014/main" id="{E788432B-920F-42A4-72AA-5C7C161A475D}"/>
              </a:ext>
            </a:extLst>
          </p:cNvPr>
          <p:cNvSpPr>
            <a:spLocks noGrp="1"/>
          </p:cNvSpPr>
          <p:nvPr>
            <p:ph idx="1"/>
          </p:nvPr>
        </p:nvSpPr>
        <p:spPr>
          <a:xfrm>
            <a:off x="458788" y="1363663"/>
            <a:ext cx="8321040" cy="4935537"/>
          </a:xfrm>
        </p:spPr>
        <p:txBody>
          <a:bodyPr/>
          <a:lstStyle/>
          <a:p>
            <a:r>
              <a:rPr lang="en-US" dirty="0"/>
              <a:t>The relative address of a function is simply the relative address of the return value within the activation record.</a:t>
            </a:r>
          </a:p>
          <a:p>
            <a:r>
              <a:rPr lang="en-US" dirty="0"/>
              <a:t>Since the space for the return value is allocated before any parameters are pushed onto the stack, the return value is above all parameters.</a:t>
            </a:r>
          </a:p>
          <a:p>
            <a:r>
              <a:rPr lang="en-US" dirty="0"/>
              <a:t>Computing the relative address for a function</a:t>
            </a:r>
          </a:p>
          <a:p>
            <a:pPr marL="457200" lvl="1" indent="0">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 Returns the relative address of the function return value.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return -type().size() - </a:t>
            </a:r>
            <a:r>
              <a:rPr lang="en-US" sz="1800" dirty="0" err="1">
                <a:latin typeface="Consolas" panose="020B0609020204030204" pitchFamily="49" charset="0"/>
              </a:rPr>
              <a:t>paramLength</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endParaRPr lang="en-US" dirty="0"/>
          </a:p>
        </p:txBody>
      </p:sp>
      <p:sp>
        <p:nvSpPr>
          <p:cNvPr id="4" name="Footer Placeholder 3">
            <a:extLst>
              <a:ext uri="{FF2B5EF4-FFF2-40B4-BE49-F238E27FC236}">
                <a16:creationId xmlns:a16="http://schemas.microsoft.com/office/drawing/2014/main" id="{C8273E28-F5E3-6C29-E287-3882F92882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3747908-A111-7D7A-649E-EAE1A6C3725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extLst>
      <p:ext uri="{BB962C8B-B14F-4D97-AF65-F5344CB8AC3E}">
        <p14:creationId xmlns:p14="http://schemas.microsoft.com/office/powerpoint/2010/main" val="3435061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run-time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57</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 := 5;</a:t>
            </a:r>
          </a:p>
          <a:p>
            <a:pPr marL="274320" indent="0">
              <a:spcBef>
                <a:spcPts val="100"/>
              </a:spcBef>
              <a:buFontTx/>
              <a:buNone/>
            </a:pPr>
            <a:r>
              <a:rPr lang="en-US" sz="1800" dirty="0">
                <a:latin typeface="Consolas" pitchFamily="49" charset="0"/>
              </a:rPr>
              <a:t>    </a:t>
            </a:r>
            <a:r>
              <a:rPr lang="en-US" sz="1800" dirty="0" err="1">
                <a:latin typeface="Consolas" pitchFamily="49" charset="0"/>
              </a:rPr>
              <a:t>writeln</a:t>
            </a:r>
            <a:r>
              <a:rPr lang="en-US" sz="1800" dirty="0">
                <a:latin typeface="Consolas" pitchFamily="49" charset="0"/>
              </a:rPr>
              <a:t> "max = ", max(n, 10);</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fun max(x : Integer, y : Integer)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result : Integer;</a:t>
            </a:r>
          </a:p>
          <a:p>
            <a:pPr marL="274320" indent="0">
              <a:spcBef>
                <a:spcPts val="100"/>
              </a:spcBef>
              <a:buFontTx/>
              <a:buNone/>
            </a:pPr>
            <a:r>
              <a:rPr lang="en-US" sz="1800" dirty="0">
                <a:latin typeface="Consolas" pitchFamily="49" charset="0"/>
              </a:rPr>
              <a:t>    if x &gt;= y then</a:t>
            </a:r>
          </a:p>
          <a:p>
            <a:pPr marL="274320" indent="0">
              <a:spcBef>
                <a:spcPts val="100"/>
              </a:spcBef>
              <a:buFontTx/>
              <a:buNone/>
            </a:pPr>
            <a:r>
              <a:rPr lang="en-US" sz="1800" dirty="0">
                <a:latin typeface="Consolas" pitchFamily="49" charset="0"/>
              </a:rPr>
              <a:t>        result := x;</a:t>
            </a:r>
          </a:p>
          <a:p>
            <a:pPr marL="274320" indent="0">
              <a:spcBef>
                <a:spcPts val="100"/>
              </a:spcBef>
              <a:buFontTx/>
              <a:buNone/>
            </a:pPr>
            <a:r>
              <a:rPr lang="en-US" sz="1800" dirty="0">
                <a:latin typeface="Consolas" pitchFamily="49" charset="0"/>
              </a:rPr>
              <a:t>    else</a:t>
            </a:r>
          </a:p>
          <a:p>
            <a:pPr marL="274320" indent="0">
              <a:spcBef>
                <a:spcPts val="100"/>
              </a:spcBef>
              <a:buFontTx/>
              <a:buNone/>
            </a:pPr>
            <a:r>
              <a:rPr lang="en-US" sz="1800" dirty="0">
                <a:latin typeface="Consolas" pitchFamily="49" charset="0"/>
              </a:rPr>
              <a:t>        result := y;</a:t>
            </a:r>
          </a:p>
          <a:p>
            <a:pPr marL="274320" indent="0">
              <a:spcBef>
                <a:spcPts val="100"/>
              </a:spcBef>
              <a:buFontTx/>
              <a:buNone/>
            </a:pPr>
            <a:r>
              <a:rPr lang="en-US" sz="1800" dirty="0">
                <a:latin typeface="Consolas" pitchFamily="49" charset="0"/>
              </a:rPr>
              <a:t>    return result;</a:t>
            </a:r>
          </a:p>
          <a:p>
            <a:pPr marL="274320" indent="0">
              <a:spcBef>
                <a:spcPts val="100"/>
              </a:spcBef>
              <a:buFontTx/>
              <a:buNone/>
            </a:pPr>
            <a:r>
              <a:rPr lang="en-US" sz="1800" dirty="0">
                <a:latin typeface="Consolas" pitchFamily="49" charset="0"/>
              </a:rPr>
              <a:t>  }</a:t>
            </a:r>
          </a:p>
        </p:txBody>
      </p:sp>
    </p:spTree>
    <p:extLst>
      <p:ext uri="{BB962C8B-B14F-4D97-AF65-F5344CB8AC3E}">
        <p14:creationId xmlns:p14="http://schemas.microsoft.com/office/powerpoint/2010/main" val="203449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58</a:t>
            </a:fld>
            <a:endParaRPr lang="en-US"/>
          </a:p>
        </p:txBody>
      </p:sp>
      <p:sp>
        <p:nvSpPr>
          <p:cNvPr id="25604" name="Rectangle 2"/>
          <p:cNvSpPr>
            <a:spLocks noGrp="1" noChangeArrowheads="1"/>
          </p:cNvSpPr>
          <p:nvPr>
            <p:ph type="title"/>
          </p:nvPr>
        </p:nvSpPr>
        <p:spPr/>
        <p:txBody>
          <a:bodyPr/>
          <a:lstStyle/>
          <a:p>
            <a:r>
              <a:rPr lang="en-US" dirty="0"/>
              <a:t>Activation Record for Function </a:t>
            </a:r>
            <a:r>
              <a:rPr lang="en-US" dirty="0">
                <a:latin typeface="Consolas" panose="020B0609020204030204" pitchFamily="49" charset="0"/>
              </a:rPr>
              <a:t>max()</a:t>
            </a:r>
          </a:p>
        </p:txBody>
      </p:sp>
      <p:grpSp>
        <p:nvGrpSpPr>
          <p:cNvPr id="3" name="Group 2">
            <a:extLst>
              <a:ext uri="{FF2B5EF4-FFF2-40B4-BE49-F238E27FC236}">
                <a16:creationId xmlns:a16="http://schemas.microsoft.com/office/drawing/2014/main" id="{A1417D12-EDB0-37ED-C40D-824EDD220657}"/>
              </a:ext>
            </a:extLst>
          </p:cNvPr>
          <p:cNvGrpSpPr/>
          <p:nvPr/>
        </p:nvGrpSpPr>
        <p:grpSpPr>
          <a:xfrm>
            <a:off x="1371600" y="1143000"/>
            <a:ext cx="5833595" cy="5222577"/>
            <a:chOff x="2915258" y="469012"/>
            <a:chExt cx="5833595" cy="5222577"/>
          </a:xfrm>
        </p:grpSpPr>
        <p:sp>
          <p:nvSpPr>
            <p:cNvPr id="5" name="Rectangle 4">
              <a:extLst>
                <a:ext uri="{FF2B5EF4-FFF2-40B4-BE49-F238E27FC236}">
                  <a16:creationId xmlns:a16="http://schemas.microsoft.com/office/drawing/2014/main" id="{21694D25-2AE2-F561-EFFF-D58BEBC8E26E}"/>
                </a:ext>
              </a:extLst>
            </p:cNvPr>
            <p:cNvSpPr>
              <a:spLocks noChangeArrowheads="1"/>
            </p:cNvSpPr>
            <p:nvPr/>
          </p:nvSpPr>
          <p:spPr bwMode="auto">
            <a:xfrm>
              <a:off x="4448989" y="602673"/>
              <a:ext cx="1096962" cy="5064475"/>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effectLst/>
                <a:uLnTx/>
                <a:uFillTx/>
                <a:latin typeface="Arial" charset="0"/>
              </a:endParaRPr>
            </a:p>
          </p:txBody>
        </p:sp>
        <p:sp>
          <p:nvSpPr>
            <p:cNvPr id="6" name="Line 5">
              <a:extLst>
                <a:ext uri="{FF2B5EF4-FFF2-40B4-BE49-F238E27FC236}">
                  <a16:creationId xmlns:a16="http://schemas.microsoft.com/office/drawing/2014/main" id="{DAD4860C-2EAB-23EF-DA06-D780E3299702}"/>
                </a:ext>
              </a:extLst>
            </p:cNvPr>
            <p:cNvSpPr>
              <a:spLocks noChangeShapeType="1"/>
            </p:cNvSpPr>
            <p:nvPr/>
          </p:nvSpPr>
          <p:spPr bwMode="auto">
            <a:xfrm>
              <a:off x="4448989" y="163837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7" name="Line 6">
              <a:extLst>
                <a:ext uri="{FF2B5EF4-FFF2-40B4-BE49-F238E27FC236}">
                  <a16:creationId xmlns:a16="http://schemas.microsoft.com/office/drawing/2014/main" id="{39D93791-DF3C-5E76-5048-1D8323B072B6}"/>
                </a:ext>
              </a:extLst>
            </p:cNvPr>
            <p:cNvSpPr>
              <a:spLocks noChangeShapeType="1"/>
            </p:cNvSpPr>
            <p:nvPr/>
          </p:nvSpPr>
          <p:spPr bwMode="auto">
            <a:xfrm>
              <a:off x="4448989" y="180581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8" name="Line 7">
              <a:extLst>
                <a:ext uri="{FF2B5EF4-FFF2-40B4-BE49-F238E27FC236}">
                  <a16:creationId xmlns:a16="http://schemas.microsoft.com/office/drawing/2014/main" id="{5102B367-9E55-F338-6BD3-FFBCE9E750C3}"/>
                </a:ext>
              </a:extLst>
            </p:cNvPr>
            <p:cNvSpPr>
              <a:spLocks noChangeShapeType="1"/>
            </p:cNvSpPr>
            <p:nvPr/>
          </p:nvSpPr>
          <p:spPr bwMode="auto">
            <a:xfrm>
              <a:off x="4448989" y="14709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9" name="Line 8">
              <a:extLst>
                <a:ext uri="{FF2B5EF4-FFF2-40B4-BE49-F238E27FC236}">
                  <a16:creationId xmlns:a16="http://schemas.microsoft.com/office/drawing/2014/main" id="{94060ED1-193F-DA7E-D780-4446577B58AD}"/>
                </a:ext>
              </a:extLst>
            </p:cNvPr>
            <p:cNvSpPr>
              <a:spLocks noChangeShapeType="1"/>
            </p:cNvSpPr>
            <p:nvPr/>
          </p:nvSpPr>
          <p:spPr bwMode="auto">
            <a:xfrm>
              <a:off x="4448989" y="197324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0" name="Line 9">
              <a:extLst>
                <a:ext uri="{FF2B5EF4-FFF2-40B4-BE49-F238E27FC236}">
                  <a16:creationId xmlns:a16="http://schemas.microsoft.com/office/drawing/2014/main" id="{3897D3A1-5C78-CE4D-0403-6A9A4E3A2822}"/>
                </a:ext>
              </a:extLst>
            </p:cNvPr>
            <p:cNvSpPr>
              <a:spLocks noChangeShapeType="1"/>
            </p:cNvSpPr>
            <p:nvPr/>
          </p:nvSpPr>
          <p:spPr bwMode="auto">
            <a:xfrm>
              <a:off x="4448989" y="214067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1" name="Line 10">
              <a:extLst>
                <a:ext uri="{FF2B5EF4-FFF2-40B4-BE49-F238E27FC236}">
                  <a16:creationId xmlns:a16="http://schemas.microsoft.com/office/drawing/2014/main" id="{6704E9FC-0FEF-E73B-ADBA-CFC1FE336CBC}"/>
                </a:ext>
              </a:extLst>
            </p:cNvPr>
            <p:cNvSpPr>
              <a:spLocks noChangeShapeType="1"/>
            </p:cNvSpPr>
            <p:nvPr/>
          </p:nvSpPr>
          <p:spPr bwMode="auto">
            <a:xfrm>
              <a:off x="4448989" y="230811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2" name="Line 11">
              <a:extLst>
                <a:ext uri="{FF2B5EF4-FFF2-40B4-BE49-F238E27FC236}">
                  <a16:creationId xmlns:a16="http://schemas.microsoft.com/office/drawing/2014/main" id="{41DA95F4-CCA6-D9D8-D506-73E286BE7BE4}"/>
                </a:ext>
              </a:extLst>
            </p:cNvPr>
            <p:cNvSpPr>
              <a:spLocks noChangeShapeType="1"/>
            </p:cNvSpPr>
            <p:nvPr/>
          </p:nvSpPr>
          <p:spPr bwMode="auto">
            <a:xfrm>
              <a:off x="4448989" y="247554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3" name="Line 12">
              <a:extLst>
                <a:ext uri="{FF2B5EF4-FFF2-40B4-BE49-F238E27FC236}">
                  <a16:creationId xmlns:a16="http://schemas.microsoft.com/office/drawing/2014/main" id="{6DCF3424-AAA5-BFCC-835E-810FF03264B1}"/>
                </a:ext>
              </a:extLst>
            </p:cNvPr>
            <p:cNvSpPr>
              <a:spLocks noChangeShapeType="1"/>
            </p:cNvSpPr>
            <p:nvPr/>
          </p:nvSpPr>
          <p:spPr bwMode="auto">
            <a:xfrm>
              <a:off x="4448989" y="264297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4" name="Line 13">
              <a:extLst>
                <a:ext uri="{FF2B5EF4-FFF2-40B4-BE49-F238E27FC236}">
                  <a16:creationId xmlns:a16="http://schemas.microsoft.com/office/drawing/2014/main" id="{B59A0BF3-D7B2-B73A-45D4-B9EF5EEE6441}"/>
                </a:ext>
              </a:extLst>
            </p:cNvPr>
            <p:cNvSpPr>
              <a:spLocks noChangeShapeType="1"/>
            </p:cNvSpPr>
            <p:nvPr/>
          </p:nvSpPr>
          <p:spPr bwMode="auto">
            <a:xfrm>
              <a:off x="4448989" y="28104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5" name="Line 14">
              <a:extLst>
                <a:ext uri="{FF2B5EF4-FFF2-40B4-BE49-F238E27FC236}">
                  <a16:creationId xmlns:a16="http://schemas.microsoft.com/office/drawing/2014/main" id="{E8C5FCBD-7E0B-3AAC-D216-001C806254C9}"/>
                </a:ext>
              </a:extLst>
            </p:cNvPr>
            <p:cNvSpPr>
              <a:spLocks noChangeShapeType="1"/>
            </p:cNvSpPr>
            <p:nvPr/>
          </p:nvSpPr>
          <p:spPr bwMode="auto">
            <a:xfrm>
              <a:off x="4448989" y="297784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6" name="Line 15">
              <a:extLst>
                <a:ext uri="{FF2B5EF4-FFF2-40B4-BE49-F238E27FC236}">
                  <a16:creationId xmlns:a16="http://schemas.microsoft.com/office/drawing/2014/main" id="{FBEA5277-C951-0950-DD9A-B44C4349299D}"/>
                </a:ext>
              </a:extLst>
            </p:cNvPr>
            <p:cNvSpPr>
              <a:spLocks noChangeShapeType="1"/>
            </p:cNvSpPr>
            <p:nvPr/>
          </p:nvSpPr>
          <p:spPr bwMode="auto">
            <a:xfrm>
              <a:off x="4448989" y="314527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Line 16">
              <a:extLst>
                <a:ext uri="{FF2B5EF4-FFF2-40B4-BE49-F238E27FC236}">
                  <a16:creationId xmlns:a16="http://schemas.microsoft.com/office/drawing/2014/main" id="{CA3D61D7-EE4D-84EC-77F4-ED5A35BD6D0E}"/>
                </a:ext>
              </a:extLst>
            </p:cNvPr>
            <p:cNvSpPr>
              <a:spLocks noChangeShapeType="1"/>
            </p:cNvSpPr>
            <p:nvPr/>
          </p:nvSpPr>
          <p:spPr bwMode="auto">
            <a:xfrm>
              <a:off x="4448989" y="331270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Line 17">
              <a:extLst>
                <a:ext uri="{FF2B5EF4-FFF2-40B4-BE49-F238E27FC236}">
                  <a16:creationId xmlns:a16="http://schemas.microsoft.com/office/drawing/2014/main" id="{539E9033-BF0D-414A-AEC5-ADF013B6E678}"/>
                </a:ext>
              </a:extLst>
            </p:cNvPr>
            <p:cNvSpPr>
              <a:spLocks noChangeShapeType="1"/>
            </p:cNvSpPr>
            <p:nvPr/>
          </p:nvSpPr>
          <p:spPr bwMode="auto">
            <a:xfrm>
              <a:off x="4448989" y="34801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Line 18">
              <a:extLst>
                <a:ext uri="{FF2B5EF4-FFF2-40B4-BE49-F238E27FC236}">
                  <a16:creationId xmlns:a16="http://schemas.microsoft.com/office/drawing/2014/main" id="{320B1637-D8CB-DB31-ABF1-E665A69E2381}"/>
                </a:ext>
              </a:extLst>
            </p:cNvPr>
            <p:cNvSpPr>
              <a:spLocks noChangeShapeType="1"/>
            </p:cNvSpPr>
            <p:nvPr/>
          </p:nvSpPr>
          <p:spPr bwMode="auto">
            <a:xfrm>
              <a:off x="4448989" y="364757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Line 19">
              <a:extLst>
                <a:ext uri="{FF2B5EF4-FFF2-40B4-BE49-F238E27FC236}">
                  <a16:creationId xmlns:a16="http://schemas.microsoft.com/office/drawing/2014/main" id="{97927AF1-DC0B-0142-BE29-816D4CF3869E}"/>
                </a:ext>
              </a:extLst>
            </p:cNvPr>
            <p:cNvSpPr>
              <a:spLocks noChangeShapeType="1"/>
            </p:cNvSpPr>
            <p:nvPr/>
          </p:nvSpPr>
          <p:spPr bwMode="auto">
            <a:xfrm>
              <a:off x="4448989" y="381500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Line 20">
              <a:extLst>
                <a:ext uri="{FF2B5EF4-FFF2-40B4-BE49-F238E27FC236}">
                  <a16:creationId xmlns:a16="http://schemas.microsoft.com/office/drawing/2014/main" id="{2F674F5A-2561-C867-D3E9-0C336BC5F4EB}"/>
                </a:ext>
              </a:extLst>
            </p:cNvPr>
            <p:cNvSpPr>
              <a:spLocks noChangeShapeType="1"/>
            </p:cNvSpPr>
            <p:nvPr/>
          </p:nvSpPr>
          <p:spPr bwMode="auto">
            <a:xfrm>
              <a:off x="4448989" y="398244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Line 21">
              <a:extLst>
                <a:ext uri="{FF2B5EF4-FFF2-40B4-BE49-F238E27FC236}">
                  <a16:creationId xmlns:a16="http://schemas.microsoft.com/office/drawing/2014/main" id="{FA13AE8D-404C-F532-DB66-6C551DA229A0}"/>
                </a:ext>
              </a:extLst>
            </p:cNvPr>
            <p:cNvSpPr>
              <a:spLocks noChangeShapeType="1"/>
            </p:cNvSpPr>
            <p:nvPr/>
          </p:nvSpPr>
          <p:spPr bwMode="auto">
            <a:xfrm>
              <a:off x="4448989" y="41498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Line 22">
              <a:extLst>
                <a:ext uri="{FF2B5EF4-FFF2-40B4-BE49-F238E27FC236}">
                  <a16:creationId xmlns:a16="http://schemas.microsoft.com/office/drawing/2014/main" id="{465071D8-5C5C-8475-AF92-2833A528CDAC}"/>
                </a:ext>
              </a:extLst>
            </p:cNvPr>
            <p:cNvSpPr>
              <a:spLocks noChangeShapeType="1"/>
            </p:cNvSpPr>
            <p:nvPr/>
          </p:nvSpPr>
          <p:spPr bwMode="auto">
            <a:xfrm>
              <a:off x="4448989" y="431730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Line 23">
              <a:extLst>
                <a:ext uri="{FF2B5EF4-FFF2-40B4-BE49-F238E27FC236}">
                  <a16:creationId xmlns:a16="http://schemas.microsoft.com/office/drawing/2014/main" id="{D444FA26-490F-076D-7F71-6E5BFCFAFF4A}"/>
                </a:ext>
              </a:extLst>
            </p:cNvPr>
            <p:cNvSpPr>
              <a:spLocks noChangeShapeType="1"/>
            </p:cNvSpPr>
            <p:nvPr/>
          </p:nvSpPr>
          <p:spPr bwMode="auto">
            <a:xfrm>
              <a:off x="4448989" y="448474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Line 24">
              <a:extLst>
                <a:ext uri="{FF2B5EF4-FFF2-40B4-BE49-F238E27FC236}">
                  <a16:creationId xmlns:a16="http://schemas.microsoft.com/office/drawing/2014/main" id="{A0B31CF5-BA9B-3935-09E3-116DA72C93FD}"/>
                </a:ext>
              </a:extLst>
            </p:cNvPr>
            <p:cNvSpPr>
              <a:spLocks noChangeShapeType="1"/>
            </p:cNvSpPr>
            <p:nvPr/>
          </p:nvSpPr>
          <p:spPr bwMode="auto">
            <a:xfrm>
              <a:off x="4448989" y="465217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6" name="Line 25">
              <a:extLst>
                <a:ext uri="{FF2B5EF4-FFF2-40B4-BE49-F238E27FC236}">
                  <a16:creationId xmlns:a16="http://schemas.microsoft.com/office/drawing/2014/main" id="{BC30BC5E-F03E-109C-3194-F38425F8ECD3}"/>
                </a:ext>
              </a:extLst>
            </p:cNvPr>
            <p:cNvSpPr>
              <a:spLocks noChangeShapeType="1"/>
            </p:cNvSpPr>
            <p:nvPr/>
          </p:nvSpPr>
          <p:spPr bwMode="auto">
            <a:xfrm>
              <a:off x="4448989" y="481960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7" name="Line 26">
              <a:extLst>
                <a:ext uri="{FF2B5EF4-FFF2-40B4-BE49-F238E27FC236}">
                  <a16:creationId xmlns:a16="http://schemas.microsoft.com/office/drawing/2014/main" id="{F8886BE9-301D-FBD2-D06D-4D20D60C2BDD}"/>
                </a:ext>
              </a:extLst>
            </p:cNvPr>
            <p:cNvSpPr>
              <a:spLocks noChangeShapeType="1"/>
            </p:cNvSpPr>
            <p:nvPr/>
          </p:nvSpPr>
          <p:spPr bwMode="auto">
            <a:xfrm>
              <a:off x="4448989" y="498703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8" name="Line 27">
              <a:extLst>
                <a:ext uri="{FF2B5EF4-FFF2-40B4-BE49-F238E27FC236}">
                  <a16:creationId xmlns:a16="http://schemas.microsoft.com/office/drawing/2014/main" id="{F38C6518-52A2-A6A6-8F3A-7FD95DC2B20C}"/>
                </a:ext>
              </a:extLst>
            </p:cNvPr>
            <p:cNvSpPr>
              <a:spLocks noChangeShapeType="1"/>
            </p:cNvSpPr>
            <p:nvPr/>
          </p:nvSpPr>
          <p:spPr bwMode="auto">
            <a:xfrm>
              <a:off x="4448989" y="515447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Line 28">
              <a:extLst>
                <a:ext uri="{FF2B5EF4-FFF2-40B4-BE49-F238E27FC236}">
                  <a16:creationId xmlns:a16="http://schemas.microsoft.com/office/drawing/2014/main" id="{1AE767A3-3DCF-07F0-D8DD-228578E795E2}"/>
                </a:ext>
              </a:extLst>
            </p:cNvPr>
            <p:cNvSpPr>
              <a:spLocks noChangeShapeType="1"/>
            </p:cNvSpPr>
            <p:nvPr/>
          </p:nvSpPr>
          <p:spPr bwMode="auto">
            <a:xfrm>
              <a:off x="4448989" y="53219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0" name="Line 29">
              <a:extLst>
                <a:ext uri="{FF2B5EF4-FFF2-40B4-BE49-F238E27FC236}">
                  <a16:creationId xmlns:a16="http://schemas.microsoft.com/office/drawing/2014/main" id="{8B978C43-3027-0EF4-DB29-1FA360AEC57F}"/>
                </a:ext>
              </a:extLst>
            </p:cNvPr>
            <p:cNvSpPr>
              <a:spLocks noChangeShapeType="1"/>
            </p:cNvSpPr>
            <p:nvPr/>
          </p:nvSpPr>
          <p:spPr bwMode="auto">
            <a:xfrm>
              <a:off x="4448989" y="548934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1" name="AutoShape 32">
              <a:extLst>
                <a:ext uri="{FF2B5EF4-FFF2-40B4-BE49-F238E27FC236}">
                  <a16:creationId xmlns:a16="http://schemas.microsoft.com/office/drawing/2014/main" id="{B949C194-C260-CD98-CAD1-0ABCBB464B9E}"/>
                </a:ext>
              </a:extLst>
            </p:cNvPr>
            <p:cNvSpPr>
              <a:spLocks/>
            </p:cNvSpPr>
            <p:nvPr/>
          </p:nvSpPr>
          <p:spPr bwMode="auto">
            <a:xfrm>
              <a:off x="5637483" y="288584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2" name="AutoShape 33">
              <a:extLst>
                <a:ext uri="{FF2B5EF4-FFF2-40B4-BE49-F238E27FC236}">
                  <a16:creationId xmlns:a16="http://schemas.microsoft.com/office/drawing/2014/main" id="{05950A43-15A4-0390-A644-B7B5C59842E6}"/>
                </a:ext>
              </a:extLst>
            </p:cNvPr>
            <p:cNvSpPr>
              <a:spLocks/>
            </p:cNvSpPr>
            <p:nvPr/>
          </p:nvSpPr>
          <p:spPr bwMode="auto">
            <a:xfrm>
              <a:off x="5635896" y="353493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3" name="AutoShape 30">
              <a:extLst>
                <a:ext uri="{FF2B5EF4-FFF2-40B4-BE49-F238E27FC236}">
                  <a16:creationId xmlns:a16="http://schemas.microsoft.com/office/drawing/2014/main" id="{7F52B183-778A-0BB2-8C38-88E4631F9921}"/>
                </a:ext>
              </a:extLst>
            </p:cNvPr>
            <p:cNvSpPr>
              <a:spLocks/>
            </p:cNvSpPr>
            <p:nvPr/>
          </p:nvSpPr>
          <p:spPr bwMode="auto">
            <a:xfrm>
              <a:off x="5637483" y="150330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4" name="Text Box 36">
              <a:extLst>
                <a:ext uri="{FF2B5EF4-FFF2-40B4-BE49-F238E27FC236}">
                  <a16:creationId xmlns:a16="http://schemas.microsoft.com/office/drawing/2014/main" id="{C092FF90-03E4-0304-9C16-92BB96B08F26}"/>
                </a:ext>
              </a:extLst>
            </p:cNvPr>
            <p:cNvSpPr txBox="1">
              <a:spLocks noChangeArrowheads="1"/>
            </p:cNvSpPr>
            <p:nvPr/>
          </p:nvSpPr>
          <p:spPr bwMode="auto">
            <a:xfrm>
              <a:off x="5769031" y="1630566"/>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x</a:t>
              </a:r>
              <a:endParaRPr kumimoji="0" lang="en-US" sz="1600" b="0" i="0" u="none" strike="noStrike" kern="0" cap="none" spc="0" normalizeH="0" baseline="0" noProof="0" dirty="0">
                <a:ln>
                  <a:noFill/>
                </a:ln>
                <a:effectLst/>
                <a:uLnTx/>
                <a:uFillTx/>
                <a:latin typeface="Arial" charset="0"/>
              </a:endParaRPr>
            </a:p>
          </p:txBody>
        </p:sp>
        <p:sp>
          <p:nvSpPr>
            <p:cNvPr id="35" name="AutoShape 31">
              <a:extLst>
                <a:ext uri="{FF2B5EF4-FFF2-40B4-BE49-F238E27FC236}">
                  <a16:creationId xmlns:a16="http://schemas.microsoft.com/office/drawing/2014/main" id="{868A9F50-8B83-C41F-1DED-9B5A0E208C1A}"/>
                </a:ext>
              </a:extLst>
            </p:cNvPr>
            <p:cNvSpPr>
              <a:spLocks/>
            </p:cNvSpPr>
            <p:nvPr/>
          </p:nvSpPr>
          <p:spPr bwMode="auto">
            <a:xfrm>
              <a:off x="5637483" y="21799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6" name="Text Box 37">
              <a:extLst>
                <a:ext uri="{FF2B5EF4-FFF2-40B4-BE49-F238E27FC236}">
                  <a16:creationId xmlns:a16="http://schemas.microsoft.com/office/drawing/2014/main" id="{850C0AD0-2D0E-BDC8-9A8B-D6F27BFE42F5}"/>
                </a:ext>
              </a:extLst>
            </p:cNvPr>
            <p:cNvSpPr txBox="1">
              <a:spLocks noChangeArrowheads="1"/>
            </p:cNvSpPr>
            <p:nvPr/>
          </p:nvSpPr>
          <p:spPr bwMode="auto">
            <a:xfrm>
              <a:off x="5769031" y="2307247"/>
              <a:ext cx="28854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y</a:t>
              </a:r>
              <a:endParaRPr kumimoji="0" lang="en-US" sz="1600" b="0" i="0" u="none" strike="noStrike" kern="0" cap="none" spc="0" normalizeH="0" baseline="0" noProof="0" dirty="0">
                <a:ln>
                  <a:noFill/>
                </a:ln>
                <a:effectLst/>
                <a:uLnTx/>
                <a:uFillTx/>
                <a:latin typeface="Arial" charset="0"/>
              </a:endParaRPr>
            </a:p>
          </p:txBody>
        </p:sp>
        <p:sp>
          <p:nvSpPr>
            <p:cNvPr id="37" name="Text Box 39">
              <a:extLst>
                <a:ext uri="{FF2B5EF4-FFF2-40B4-BE49-F238E27FC236}">
                  <a16:creationId xmlns:a16="http://schemas.microsoft.com/office/drawing/2014/main" id="{732C3C51-8F1D-66B9-A1C2-E3104D15C10C}"/>
                </a:ext>
              </a:extLst>
            </p:cNvPr>
            <p:cNvSpPr txBox="1">
              <a:spLocks noChangeArrowheads="1"/>
            </p:cNvSpPr>
            <p:nvPr/>
          </p:nvSpPr>
          <p:spPr bwMode="auto">
            <a:xfrm>
              <a:off x="4540270" y="1535838"/>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5</a:t>
              </a:r>
              <a:endParaRPr kumimoji="0" lang="en-US" sz="1600" b="0" i="0" u="none" strike="noStrike" kern="0" cap="none" spc="0" normalizeH="0" baseline="0" noProof="0" dirty="0">
                <a:ln>
                  <a:noFill/>
                </a:ln>
                <a:effectLst/>
                <a:uLnTx/>
                <a:uFillTx/>
                <a:latin typeface="Arial" charset="0"/>
              </a:endParaRPr>
            </a:p>
          </p:txBody>
        </p:sp>
        <p:sp>
          <p:nvSpPr>
            <p:cNvPr id="38" name="Text Box 40">
              <a:extLst>
                <a:ext uri="{FF2B5EF4-FFF2-40B4-BE49-F238E27FC236}">
                  <a16:creationId xmlns:a16="http://schemas.microsoft.com/office/drawing/2014/main" id="{8F635B74-0E85-0110-6545-1224AD425D77}"/>
                </a:ext>
              </a:extLst>
            </p:cNvPr>
            <p:cNvSpPr txBox="1">
              <a:spLocks noChangeArrowheads="1"/>
            </p:cNvSpPr>
            <p:nvPr/>
          </p:nvSpPr>
          <p:spPr bwMode="auto">
            <a:xfrm>
              <a:off x="4540270" y="352360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p:txBody>
        </p:sp>
        <p:sp>
          <p:nvSpPr>
            <p:cNvPr id="39" name="AutoShape 34">
              <a:extLst>
                <a:ext uri="{FF2B5EF4-FFF2-40B4-BE49-F238E27FC236}">
                  <a16:creationId xmlns:a16="http://schemas.microsoft.com/office/drawing/2014/main" id="{94272F89-D0B5-5859-D888-15C44F10EB14}"/>
                </a:ext>
              </a:extLst>
            </p:cNvPr>
            <p:cNvSpPr>
              <a:spLocks/>
            </p:cNvSpPr>
            <p:nvPr/>
          </p:nvSpPr>
          <p:spPr bwMode="auto">
            <a:xfrm>
              <a:off x="5635896" y="4188652"/>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Text Box 41">
              <a:extLst>
                <a:ext uri="{FF2B5EF4-FFF2-40B4-BE49-F238E27FC236}">
                  <a16:creationId xmlns:a16="http://schemas.microsoft.com/office/drawing/2014/main" id="{AAD336AD-80D5-536D-E520-AA0EC6D8A41C}"/>
                </a:ext>
              </a:extLst>
            </p:cNvPr>
            <p:cNvSpPr txBox="1">
              <a:spLocks noChangeArrowheads="1"/>
            </p:cNvSpPr>
            <p:nvPr/>
          </p:nvSpPr>
          <p:spPr bwMode="auto">
            <a:xfrm>
              <a:off x="5769031" y="4301955"/>
              <a:ext cx="68768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result</a:t>
              </a:r>
              <a:endParaRPr kumimoji="0" lang="en-US" sz="1600" b="0" i="0" u="none" strike="noStrike" kern="0" cap="none" spc="0" normalizeH="0" baseline="0" noProof="0" dirty="0">
                <a:ln>
                  <a:noFill/>
                </a:ln>
                <a:effectLst/>
                <a:uLnTx/>
                <a:uFillTx/>
                <a:latin typeface="Arial" charset="0"/>
              </a:endParaRPr>
            </a:p>
          </p:txBody>
        </p:sp>
        <p:sp>
          <p:nvSpPr>
            <p:cNvPr id="41" name="Text Box 42">
              <a:extLst>
                <a:ext uri="{FF2B5EF4-FFF2-40B4-BE49-F238E27FC236}">
                  <a16:creationId xmlns:a16="http://schemas.microsoft.com/office/drawing/2014/main" id="{2D79D525-FAF9-C7CC-7D57-E14F68E31F65}"/>
                </a:ext>
              </a:extLst>
            </p:cNvPr>
            <p:cNvSpPr txBox="1">
              <a:spLocks noChangeArrowheads="1"/>
            </p:cNvSpPr>
            <p:nvPr/>
          </p:nvSpPr>
          <p:spPr bwMode="auto">
            <a:xfrm>
              <a:off x="4020492" y="1387415"/>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2" name="Text Box 43">
              <a:extLst>
                <a:ext uri="{FF2B5EF4-FFF2-40B4-BE49-F238E27FC236}">
                  <a16:creationId xmlns:a16="http://schemas.microsoft.com/office/drawing/2014/main" id="{1FDD21AC-7D4B-B519-FB7F-D7F776F582EE}"/>
                </a:ext>
              </a:extLst>
            </p:cNvPr>
            <p:cNvSpPr txBox="1">
              <a:spLocks noChangeArrowheads="1"/>
            </p:cNvSpPr>
            <p:nvPr/>
          </p:nvSpPr>
          <p:spPr bwMode="auto">
            <a:xfrm>
              <a:off x="4020492" y="2062711"/>
              <a:ext cx="368691"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3" name="Text Box 44">
              <a:extLst>
                <a:ext uri="{FF2B5EF4-FFF2-40B4-BE49-F238E27FC236}">
                  <a16:creationId xmlns:a16="http://schemas.microsoft.com/office/drawing/2014/main" id="{0EDFBA2C-7374-0B58-ABB9-A96474B19D17}"/>
                </a:ext>
              </a:extLst>
            </p:cNvPr>
            <p:cNvSpPr txBox="1">
              <a:spLocks noChangeArrowheads="1"/>
            </p:cNvSpPr>
            <p:nvPr/>
          </p:nvSpPr>
          <p:spPr bwMode="auto">
            <a:xfrm>
              <a:off x="4089421" y="2737805"/>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0</a:t>
              </a:r>
            </a:p>
          </p:txBody>
        </p:sp>
        <p:sp>
          <p:nvSpPr>
            <p:cNvPr id="44" name="Text Box 45">
              <a:extLst>
                <a:ext uri="{FF2B5EF4-FFF2-40B4-BE49-F238E27FC236}">
                  <a16:creationId xmlns:a16="http://schemas.microsoft.com/office/drawing/2014/main" id="{D262EF06-B9FD-D0A5-5197-CA9BCDE3C288}"/>
                </a:ext>
              </a:extLst>
            </p:cNvPr>
            <p:cNvSpPr txBox="1">
              <a:spLocks noChangeArrowheads="1"/>
            </p:cNvSpPr>
            <p:nvPr/>
          </p:nvSpPr>
          <p:spPr bwMode="auto">
            <a:xfrm>
              <a:off x="4089421" y="3411311"/>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4</a:t>
              </a:r>
            </a:p>
          </p:txBody>
        </p:sp>
        <p:sp>
          <p:nvSpPr>
            <p:cNvPr id="45" name="Text Box 46">
              <a:extLst>
                <a:ext uri="{FF2B5EF4-FFF2-40B4-BE49-F238E27FC236}">
                  <a16:creationId xmlns:a16="http://schemas.microsoft.com/office/drawing/2014/main" id="{F18EDAD5-02BA-71D8-5F10-6EB2BAC041DA}"/>
                </a:ext>
              </a:extLst>
            </p:cNvPr>
            <p:cNvSpPr txBox="1">
              <a:spLocks noChangeArrowheads="1"/>
            </p:cNvSpPr>
            <p:nvPr/>
          </p:nvSpPr>
          <p:spPr bwMode="auto">
            <a:xfrm>
              <a:off x="4089421" y="4076473"/>
              <a:ext cx="299762"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8</a:t>
              </a:r>
            </a:p>
          </p:txBody>
        </p:sp>
        <p:sp>
          <p:nvSpPr>
            <p:cNvPr id="46" name="Text Box 47">
              <a:extLst>
                <a:ext uri="{FF2B5EF4-FFF2-40B4-BE49-F238E27FC236}">
                  <a16:creationId xmlns:a16="http://schemas.microsoft.com/office/drawing/2014/main" id="{6C9A89BF-99E4-9FF1-E35B-40C49330D142}"/>
                </a:ext>
              </a:extLst>
            </p:cNvPr>
            <p:cNvSpPr txBox="1">
              <a:spLocks noChangeArrowheads="1"/>
            </p:cNvSpPr>
            <p:nvPr/>
          </p:nvSpPr>
          <p:spPr bwMode="auto">
            <a:xfrm>
              <a:off x="3975608" y="4732314"/>
              <a:ext cx="413575"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sp>
          <p:nvSpPr>
            <p:cNvPr id="47" name="Text Box 48">
              <a:extLst>
                <a:ext uri="{FF2B5EF4-FFF2-40B4-BE49-F238E27FC236}">
                  <a16:creationId xmlns:a16="http://schemas.microsoft.com/office/drawing/2014/main" id="{050CA009-E1CF-94EF-54D0-86FA790A4B62}"/>
                </a:ext>
              </a:extLst>
            </p:cNvPr>
            <p:cNvSpPr txBox="1">
              <a:spLocks noChangeArrowheads="1"/>
            </p:cNvSpPr>
            <p:nvPr/>
          </p:nvSpPr>
          <p:spPr bwMode="auto">
            <a:xfrm>
              <a:off x="2915258" y="2444523"/>
              <a:ext cx="915314" cy="831639"/>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address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relative</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 BP</a:t>
              </a:r>
            </a:p>
          </p:txBody>
        </p:sp>
        <p:sp>
          <p:nvSpPr>
            <p:cNvPr id="48" name="AutoShape 50">
              <a:extLst>
                <a:ext uri="{FF2B5EF4-FFF2-40B4-BE49-F238E27FC236}">
                  <a16:creationId xmlns:a16="http://schemas.microsoft.com/office/drawing/2014/main" id="{AC7669D1-7E4D-AC48-B79C-740E288209FD}"/>
                </a:ext>
              </a:extLst>
            </p:cNvPr>
            <p:cNvSpPr>
              <a:spLocks/>
            </p:cNvSpPr>
            <p:nvPr/>
          </p:nvSpPr>
          <p:spPr bwMode="auto">
            <a:xfrm>
              <a:off x="6790601" y="1523164"/>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AutoShape 51">
              <a:extLst>
                <a:ext uri="{FF2B5EF4-FFF2-40B4-BE49-F238E27FC236}">
                  <a16:creationId xmlns:a16="http://schemas.microsoft.com/office/drawing/2014/main" id="{FAA7B7FA-A405-B7FB-9771-E3066415765D}"/>
                </a:ext>
              </a:extLst>
            </p:cNvPr>
            <p:cNvSpPr>
              <a:spLocks/>
            </p:cNvSpPr>
            <p:nvPr/>
          </p:nvSpPr>
          <p:spPr bwMode="auto">
            <a:xfrm>
              <a:off x="6790601" y="419288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0" name="AutoShape 52">
              <a:extLst>
                <a:ext uri="{FF2B5EF4-FFF2-40B4-BE49-F238E27FC236}">
                  <a16:creationId xmlns:a16="http://schemas.microsoft.com/office/drawing/2014/main" id="{61213E9A-B60D-964D-EEBD-CB6D2EBE8654}"/>
                </a:ext>
              </a:extLst>
            </p:cNvPr>
            <p:cNvSpPr>
              <a:spLocks/>
            </p:cNvSpPr>
            <p:nvPr/>
          </p:nvSpPr>
          <p:spPr bwMode="auto">
            <a:xfrm>
              <a:off x="6790601" y="286563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53">
              <a:extLst>
                <a:ext uri="{FF2B5EF4-FFF2-40B4-BE49-F238E27FC236}">
                  <a16:creationId xmlns:a16="http://schemas.microsoft.com/office/drawing/2014/main" id="{B8545F3F-98CE-A1F7-C11D-DDA3A656527A}"/>
                </a:ext>
              </a:extLst>
            </p:cNvPr>
            <p:cNvSpPr txBox="1">
              <a:spLocks noChangeArrowheads="1"/>
            </p:cNvSpPr>
            <p:nvPr/>
          </p:nvSpPr>
          <p:spPr bwMode="auto">
            <a:xfrm>
              <a:off x="6956696" y="1993328"/>
              <a:ext cx="1534074"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parameter part</a:t>
              </a:r>
            </a:p>
          </p:txBody>
        </p:sp>
        <p:sp>
          <p:nvSpPr>
            <p:cNvPr id="52" name="Text Box 55">
              <a:extLst>
                <a:ext uri="{FF2B5EF4-FFF2-40B4-BE49-F238E27FC236}">
                  <a16:creationId xmlns:a16="http://schemas.microsoft.com/office/drawing/2014/main" id="{E3226517-019F-53EF-F272-EB4B481534C8}"/>
                </a:ext>
              </a:extLst>
            </p:cNvPr>
            <p:cNvSpPr txBox="1">
              <a:spLocks noChangeArrowheads="1"/>
            </p:cNvSpPr>
            <p:nvPr/>
          </p:nvSpPr>
          <p:spPr bwMode="auto">
            <a:xfrm>
              <a:off x="6956696" y="3335797"/>
              <a:ext cx="1259960"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context part</a:t>
              </a:r>
            </a:p>
          </p:txBody>
        </p:sp>
        <p:sp>
          <p:nvSpPr>
            <p:cNvPr id="53" name="Text Box 56">
              <a:extLst>
                <a:ext uri="{FF2B5EF4-FFF2-40B4-BE49-F238E27FC236}">
                  <a16:creationId xmlns:a16="http://schemas.microsoft.com/office/drawing/2014/main" id="{7A14ACD3-3F4B-33E5-843B-B38046F7F71F}"/>
                </a:ext>
              </a:extLst>
            </p:cNvPr>
            <p:cNvSpPr txBox="1">
              <a:spLocks noChangeArrowheads="1"/>
            </p:cNvSpPr>
            <p:nvPr/>
          </p:nvSpPr>
          <p:spPr bwMode="auto">
            <a:xfrm>
              <a:off x="6956696" y="4320149"/>
              <a:ext cx="1792157"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local variable part</a:t>
              </a:r>
            </a:p>
          </p:txBody>
        </p:sp>
        <p:grpSp>
          <p:nvGrpSpPr>
            <p:cNvPr id="54" name="Group 53">
              <a:extLst>
                <a:ext uri="{FF2B5EF4-FFF2-40B4-BE49-F238E27FC236}">
                  <a16:creationId xmlns:a16="http://schemas.microsoft.com/office/drawing/2014/main" id="{0125A988-786D-1D16-227B-6C2D1778F317}"/>
                </a:ext>
              </a:extLst>
            </p:cNvPr>
            <p:cNvGrpSpPr/>
            <p:nvPr/>
          </p:nvGrpSpPr>
          <p:grpSpPr>
            <a:xfrm>
              <a:off x="5516833" y="2750441"/>
              <a:ext cx="1122273" cy="323165"/>
              <a:chOff x="5516833" y="2750441"/>
              <a:chExt cx="1122273" cy="323165"/>
            </a:xfrm>
          </p:grpSpPr>
          <p:sp>
            <p:nvSpPr>
              <p:cNvPr id="73" name="Rectangle 57">
                <a:extLst>
                  <a:ext uri="{FF2B5EF4-FFF2-40B4-BE49-F238E27FC236}">
                    <a16:creationId xmlns:a16="http://schemas.microsoft.com/office/drawing/2014/main" id="{6B45AF5E-E89A-9343-23C1-9D6D123A3761}"/>
                  </a:ext>
                </a:extLst>
              </p:cNvPr>
              <p:cNvSpPr>
                <a:spLocks noChangeArrowheads="1"/>
              </p:cNvSpPr>
              <p:nvPr/>
            </p:nvSpPr>
            <p:spPr bwMode="auto">
              <a:xfrm>
                <a:off x="6197960" y="2750441"/>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BP</a:t>
                </a:r>
              </a:p>
            </p:txBody>
          </p:sp>
          <p:sp>
            <p:nvSpPr>
              <p:cNvPr id="74" name="AutoShape 58">
                <a:extLst>
                  <a:ext uri="{FF2B5EF4-FFF2-40B4-BE49-F238E27FC236}">
                    <a16:creationId xmlns:a16="http://schemas.microsoft.com/office/drawing/2014/main" id="{C8A37D5E-4E84-41C3-8FB4-1956BC89B31E}"/>
                  </a:ext>
                </a:extLst>
              </p:cNvPr>
              <p:cNvSpPr>
                <a:spLocks noChangeArrowheads="1"/>
              </p:cNvSpPr>
              <p:nvPr/>
            </p:nvSpPr>
            <p:spPr bwMode="auto">
              <a:xfrm>
                <a:off x="5516833" y="2792961"/>
                <a:ext cx="182563" cy="182563"/>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5" name="AutoShape 59">
                <a:extLst>
                  <a:ext uri="{FF2B5EF4-FFF2-40B4-BE49-F238E27FC236}">
                    <a16:creationId xmlns:a16="http://schemas.microsoft.com/office/drawing/2014/main" id="{5C508AB6-6C0C-114C-DBB8-99D466D9ACD8}"/>
                  </a:ext>
                </a:extLst>
              </p:cNvPr>
              <p:cNvCxnSpPr>
                <a:cxnSpLocks noChangeShapeType="1"/>
                <a:stCxn id="73" idx="1"/>
              </p:cNvCxnSpPr>
              <p:nvPr/>
            </p:nvCxnSpPr>
            <p:spPr bwMode="auto">
              <a:xfrm flipH="1">
                <a:off x="5699397" y="2912024"/>
                <a:ext cx="498563" cy="0"/>
              </a:xfrm>
              <a:prstGeom prst="straightConnector1">
                <a:avLst/>
              </a:prstGeom>
              <a:noFill/>
              <a:ln w="9525">
                <a:solidFill>
                  <a:schemeClr val="tx1"/>
                </a:solidFill>
                <a:round/>
                <a:headEnd/>
                <a:tailEnd type="triangle" w="med" len="med"/>
              </a:ln>
            </p:spPr>
          </p:cxnSp>
        </p:grpSp>
        <p:grpSp>
          <p:nvGrpSpPr>
            <p:cNvPr id="55" name="Group 54">
              <a:extLst>
                <a:ext uri="{FF2B5EF4-FFF2-40B4-BE49-F238E27FC236}">
                  <a16:creationId xmlns:a16="http://schemas.microsoft.com/office/drawing/2014/main" id="{AD62C922-E4FB-EB8E-E653-04A578AF0B5B}"/>
                </a:ext>
              </a:extLst>
            </p:cNvPr>
            <p:cNvGrpSpPr/>
            <p:nvPr/>
          </p:nvGrpSpPr>
          <p:grpSpPr>
            <a:xfrm>
              <a:off x="5537471" y="4571180"/>
              <a:ext cx="1122273" cy="323165"/>
              <a:chOff x="5537471" y="4566947"/>
              <a:chExt cx="1122273" cy="323165"/>
            </a:xfrm>
          </p:grpSpPr>
          <p:sp>
            <p:nvSpPr>
              <p:cNvPr id="70" name="Rectangle 62">
                <a:extLst>
                  <a:ext uri="{FF2B5EF4-FFF2-40B4-BE49-F238E27FC236}">
                    <a16:creationId xmlns:a16="http://schemas.microsoft.com/office/drawing/2014/main" id="{6AE7DD1B-750A-32E0-3A81-692D1A4D15BF}"/>
                  </a:ext>
                </a:extLst>
              </p:cNvPr>
              <p:cNvSpPr>
                <a:spLocks noChangeArrowheads="1"/>
              </p:cNvSpPr>
              <p:nvPr/>
            </p:nvSpPr>
            <p:spPr bwMode="auto">
              <a:xfrm>
                <a:off x="6218598" y="4566947"/>
                <a:ext cx="441146" cy="323165"/>
              </a:xfrm>
              <a:prstGeom prst="rect">
                <a:avLst/>
              </a:prstGeom>
              <a:noFill/>
              <a:ln w="9525">
                <a:solidFill>
                  <a:schemeClr val="tx1"/>
                </a:solidFill>
                <a:miter lim="800000"/>
                <a:headEnd/>
                <a:tailEnd/>
              </a:ln>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SP</a:t>
                </a:r>
              </a:p>
            </p:txBody>
          </p:sp>
          <p:sp>
            <p:nvSpPr>
              <p:cNvPr id="71" name="AutoShape 63">
                <a:extLst>
                  <a:ext uri="{FF2B5EF4-FFF2-40B4-BE49-F238E27FC236}">
                    <a16:creationId xmlns:a16="http://schemas.microsoft.com/office/drawing/2014/main" id="{55A3FB80-C6EC-600F-41E8-C2D40A3045B1}"/>
                  </a:ext>
                </a:extLst>
              </p:cNvPr>
              <p:cNvSpPr>
                <a:spLocks noChangeArrowheads="1"/>
              </p:cNvSpPr>
              <p:nvPr/>
            </p:nvSpPr>
            <p:spPr bwMode="auto">
              <a:xfrm>
                <a:off x="5537471" y="4637249"/>
                <a:ext cx="182562" cy="182562"/>
              </a:xfrm>
              <a:prstGeom prst="diamond">
                <a:avLst/>
              </a:prstGeom>
              <a:noFill/>
              <a:ln w="9525">
                <a:noFill/>
                <a:miter lim="800000"/>
                <a:headEnd/>
                <a:tailEnd/>
              </a:ln>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72" name="AutoShape 64">
                <a:extLst>
                  <a:ext uri="{FF2B5EF4-FFF2-40B4-BE49-F238E27FC236}">
                    <a16:creationId xmlns:a16="http://schemas.microsoft.com/office/drawing/2014/main" id="{67C947CC-E257-646B-A829-344D0A5B765F}"/>
                  </a:ext>
                </a:extLst>
              </p:cNvPr>
              <p:cNvCxnSpPr>
                <a:cxnSpLocks noChangeShapeType="1"/>
                <a:stCxn id="70" idx="1"/>
                <a:endCxn id="71" idx="3"/>
              </p:cNvCxnSpPr>
              <p:nvPr/>
            </p:nvCxnSpPr>
            <p:spPr bwMode="auto">
              <a:xfrm flipH="1">
                <a:off x="5720033" y="4728530"/>
                <a:ext cx="498565" cy="0"/>
              </a:xfrm>
              <a:prstGeom prst="straightConnector1">
                <a:avLst/>
              </a:prstGeom>
              <a:noFill/>
              <a:ln w="9525">
                <a:solidFill>
                  <a:schemeClr val="tx1"/>
                </a:solidFill>
                <a:round/>
                <a:headEnd/>
                <a:tailEnd type="triangle" w="med" len="med"/>
              </a:ln>
            </p:spPr>
          </p:cxnSp>
        </p:grpSp>
        <p:sp>
          <p:nvSpPr>
            <p:cNvPr id="56" name="Text Box 39">
              <a:extLst>
                <a:ext uri="{FF2B5EF4-FFF2-40B4-BE49-F238E27FC236}">
                  <a16:creationId xmlns:a16="http://schemas.microsoft.com/office/drawing/2014/main" id="{713A9C1F-BBA4-FABB-411B-535A7960538B}"/>
                </a:ext>
              </a:extLst>
            </p:cNvPr>
            <p:cNvSpPr txBox="1">
              <a:spLocks noChangeArrowheads="1"/>
            </p:cNvSpPr>
            <p:nvPr/>
          </p:nvSpPr>
          <p:spPr bwMode="auto">
            <a:xfrm>
              <a:off x="4540270" y="2203223"/>
              <a:ext cx="914400" cy="549275"/>
            </a:xfrm>
            <a:prstGeom prst="rect">
              <a:avLst/>
            </a:prstGeom>
            <a:solidFill>
              <a:srgbClr val="FFFFFF"/>
            </a:solid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10</a:t>
              </a:r>
              <a:endParaRPr kumimoji="0" lang="en-US" sz="1600" b="0" i="0" u="none" strike="noStrike" kern="0" cap="none" spc="0" normalizeH="0" baseline="0" noProof="0" dirty="0">
                <a:ln>
                  <a:noFill/>
                </a:ln>
                <a:effectLst/>
                <a:uLnTx/>
                <a:uFillTx/>
                <a:latin typeface="Arial" charset="0"/>
              </a:endParaRPr>
            </a:p>
          </p:txBody>
        </p:sp>
        <p:sp>
          <p:nvSpPr>
            <p:cNvPr id="57" name="Text Box 39">
              <a:extLst>
                <a:ext uri="{FF2B5EF4-FFF2-40B4-BE49-F238E27FC236}">
                  <a16:creationId xmlns:a16="http://schemas.microsoft.com/office/drawing/2014/main" id="{70E819E0-7A2B-FD71-73E3-D4496259AA0D}"/>
                </a:ext>
              </a:extLst>
            </p:cNvPr>
            <p:cNvSpPr txBox="1">
              <a:spLocks noChangeArrowheads="1"/>
            </p:cNvSpPr>
            <p:nvPr/>
          </p:nvSpPr>
          <p:spPr bwMode="auto">
            <a:xfrm>
              <a:off x="4522981" y="2853263"/>
              <a:ext cx="948978" cy="585418"/>
            </a:xfrm>
            <a:prstGeom prst="rect">
              <a:avLst/>
            </a:prstGeom>
            <a:solidFill>
              <a:srgbClr val="FFFFFF"/>
            </a:solid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dynamic</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link</a:t>
              </a:r>
            </a:p>
          </p:txBody>
        </p:sp>
        <p:sp>
          <p:nvSpPr>
            <p:cNvPr id="58" name="AutoShape 51">
              <a:extLst>
                <a:ext uri="{FF2B5EF4-FFF2-40B4-BE49-F238E27FC236}">
                  <a16:creationId xmlns:a16="http://schemas.microsoft.com/office/drawing/2014/main" id="{0E25B090-A57E-3507-B918-B758B834C75F}"/>
                </a:ext>
              </a:extLst>
            </p:cNvPr>
            <p:cNvSpPr>
              <a:spLocks/>
            </p:cNvSpPr>
            <p:nvPr/>
          </p:nvSpPr>
          <p:spPr bwMode="auto">
            <a:xfrm>
              <a:off x="6790601" y="483558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9" name="Text Box 56">
              <a:extLst>
                <a:ext uri="{FF2B5EF4-FFF2-40B4-BE49-F238E27FC236}">
                  <a16:creationId xmlns:a16="http://schemas.microsoft.com/office/drawing/2014/main" id="{A6422B90-04B4-0E54-F1C0-53A9B5A450FE}"/>
                </a:ext>
              </a:extLst>
            </p:cNvPr>
            <p:cNvSpPr txBox="1">
              <a:spLocks noChangeArrowheads="1"/>
            </p:cNvSpPr>
            <p:nvPr/>
          </p:nvSpPr>
          <p:spPr bwMode="auto">
            <a:xfrm>
              <a:off x="6956696" y="5077468"/>
              <a:ext cx="1522853"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temporary part</a:t>
              </a:r>
            </a:p>
          </p:txBody>
        </p:sp>
        <p:sp>
          <p:nvSpPr>
            <p:cNvPr id="60" name="TextBox 59">
              <a:extLst>
                <a:ext uri="{FF2B5EF4-FFF2-40B4-BE49-F238E27FC236}">
                  <a16:creationId xmlns:a16="http://schemas.microsoft.com/office/drawing/2014/main" id="{26D85FE3-4EDE-72DE-5C13-4371AB68A232}"/>
                </a:ext>
              </a:extLst>
            </p:cNvPr>
            <p:cNvSpPr txBox="1"/>
            <p:nvPr/>
          </p:nvSpPr>
          <p:spPr>
            <a:xfrm>
              <a:off x="4802545" y="5353035"/>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61" name="Text Box 53">
              <a:extLst>
                <a:ext uri="{FF2B5EF4-FFF2-40B4-BE49-F238E27FC236}">
                  <a16:creationId xmlns:a16="http://schemas.microsoft.com/office/drawing/2014/main" id="{E535F395-5861-F206-20A6-10DF780E040A}"/>
                </a:ext>
              </a:extLst>
            </p:cNvPr>
            <p:cNvSpPr txBox="1">
              <a:spLocks noChangeArrowheads="1"/>
            </p:cNvSpPr>
            <p:nvPr/>
          </p:nvSpPr>
          <p:spPr bwMode="auto">
            <a:xfrm>
              <a:off x="6956696" y="966344"/>
              <a:ext cx="1681551" cy="339196"/>
            </a:xfrm>
            <a:prstGeom prst="rect">
              <a:avLst/>
            </a:prstGeom>
            <a:noFill/>
            <a:ln w="9525">
              <a:noFill/>
              <a:miter lim="800000"/>
              <a:headEnd/>
              <a:tailEnd/>
            </a:ln>
          </p:spPr>
          <p:txBody>
            <a:bodyPr wrap="none" lIns="92075" tIns="46038" rIns="92075" bIns="46038">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 value part</a:t>
              </a:r>
            </a:p>
          </p:txBody>
        </p:sp>
        <p:sp>
          <p:nvSpPr>
            <p:cNvPr id="25600" name="TextBox 25599">
              <a:extLst>
                <a:ext uri="{FF2B5EF4-FFF2-40B4-BE49-F238E27FC236}">
                  <a16:creationId xmlns:a16="http://schemas.microsoft.com/office/drawing/2014/main" id="{B7E30446-92BB-6A19-A6FD-FD98DB9EEBA4}"/>
                </a:ext>
              </a:extLst>
            </p:cNvPr>
            <p:cNvSpPr txBox="1"/>
            <p:nvPr/>
          </p:nvSpPr>
          <p:spPr>
            <a:xfrm>
              <a:off x="4802545" y="469012"/>
              <a:ext cx="389850" cy="338554"/>
            </a:xfrm>
            <a:prstGeom prst="rect">
              <a:avLst/>
            </a:prstGeom>
            <a:noFill/>
          </p:spPr>
          <p:txBody>
            <a:bodyPr wrap="non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sp>
          <p:nvSpPr>
            <p:cNvPr id="25601" name="Line 25">
              <a:extLst>
                <a:ext uri="{FF2B5EF4-FFF2-40B4-BE49-F238E27FC236}">
                  <a16:creationId xmlns:a16="http://schemas.microsoft.com/office/drawing/2014/main" id="{663C0EAC-BC5E-FFFA-52D4-D4E698EFB9A2}"/>
                </a:ext>
              </a:extLst>
            </p:cNvPr>
            <p:cNvSpPr>
              <a:spLocks noChangeShapeType="1"/>
            </p:cNvSpPr>
            <p:nvPr/>
          </p:nvSpPr>
          <p:spPr bwMode="auto">
            <a:xfrm>
              <a:off x="4448989" y="1303513"/>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2" name="Line 25">
              <a:extLst>
                <a:ext uri="{FF2B5EF4-FFF2-40B4-BE49-F238E27FC236}">
                  <a16:creationId xmlns:a16="http://schemas.microsoft.com/office/drawing/2014/main" id="{389BB2F4-EEFF-978D-C46E-2B1AE3CA1084}"/>
                </a:ext>
              </a:extLst>
            </p:cNvPr>
            <p:cNvSpPr>
              <a:spLocks noChangeShapeType="1"/>
            </p:cNvSpPr>
            <p:nvPr/>
          </p:nvSpPr>
          <p:spPr bwMode="auto">
            <a:xfrm>
              <a:off x="4448989" y="113608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663" name="Line 25">
              <a:extLst>
                <a:ext uri="{FF2B5EF4-FFF2-40B4-BE49-F238E27FC236}">
                  <a16:creationId xmlns:a16="http://schemas.microsoft.com/office/drawing/2014/main" id="{086BFB89-3DF7-6070-7A6D-00398C488F33}"/>
                </a:ext>
              </a:extLst>
            </p:cNvPr>
            <p:cNvSpPr>
              <a:spLocks noChangeShapeType="1"/>
            </p:cNvSpPr>
            <p:nvPr/>
          </p:nvSpPr>
          <p:spPr bwMode="auto">
            <a:xfrm>
              <a:off x="4448989" y="96864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4" name="Line 25">
              <a:extLst>
                <a:ext uri="{FF2B5EF4-FFF2-40B4-BE49-F238E27FC236}">
                  <a16:creationId xmlns:a16="http://schemas.microsoft.com/office/drawing/2014/main" id="{EDB18CF4-0F74-4383-3E08-3B44685D5434}"/>
                </a:ext>
              </a:extLst>
            </p:cNvPr>
            <p:cNvSpPr>
              <a:spLocks noChangeShapeType="1"/>
            </p:cNvSpPr>
            <p:nvPr/>
          </p:nvSpPr>
          <p:spPr bwMode="auto">
            <a:xfrm>
              <a:off x="4448989" y="80121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7" name="Text Box 40">
              <a:extLst>
                <a:ext uri="{FF2B5EF4-FFF2-40B4-BE49-F238E27FC236}">
                  <a16:creationId xmlns:a16="http://schemas.microsoft.com/office/drawing/2014/main" id="{2377D9BA-4CB5-5EE3-B69A-93B8F4984143}"/>
                </a:ext>
              </a:extLst>
            </p:cNvPr>
            <p:cNvSpPr txBox="1">
              <a:spLocks noChangeArrowheads="1"/>
            </p:cNvSpPr>
            <p:nvPr/>
          </p:nvSpPr>
          <p:spPr bwMode="auto">
            <a:xfrm>
              <a:off x="4540270" y="836285"/>
              <a:ext cx="914400" cy="594360"/>
            </a:xfrm>
            <a:prstGeom prst="rect">
              <a:avLst/>
            </a:prstGeom>
            <a:solidFill>
              <a:srgbClr val="FFFFFF"/>
            </a:solidFill>
            <a:ln w="9525">
              <a:noFill/>
              <a:miter lim="800000"/>
              <a:headEnd/>
              <a:tailEnd/>
            </a:ln>
          </p:spPr>
          <p:txBody>
            <a:bodyPr wrap="none" lIns="92075" tIns="46038" rIns="92075" bIns="46038"/>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return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value</a:t>
              </a:r>
              <a:endParaRPr kumimoji="0" lang="en-US" sz="1600" b="0" i="0" u="none" strike="noStrike" kern="0" cap="none" spc="0" normalizeH="0" baseline="0" noProof="0" dirty="0">
                <a:ln>
                  <a:noFill/>
                </a:ln>
                <a:effectLst/>
                <a:uLnTx/>
                <a:uFillTx/>
                <a:latin typeface="Arial" charset="0"/>
              </a:endParaRPr>
            </a:p>
          </p:txBody>
        </p:sp>
        <p:sp>
          <p:nvSpPr>
            <p:cNvPr id="68" name="AutoShape 51">
              <a:extLst>
                <a:ext uri="{FF2B5EF4-FFF2-40B4-BE49-F238E27FC236}">
                  <a16:creationId xmlns:a16="http://schemas.microsoft.com/office/drawing/2014/main" id="{284554EB-9B89-3AE7-E868-AD699917097D}"/>
                </a:ext>
              </a:extLst>
            </p:cNvPr>
            <p:cNvSpPr>
              <a:spLocks/>
            </p:cNvSpPr>
            <p:nvPr/>
          </p:nvSpPr>
          <p:spPr bwMode="auto">
            <a:xfrm>
              <a:off x="6790601" y="83908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9" name="Text Box 42">
              <a:extLst>
                <a:ext uri="{FF2B5EF4-FFF2-40B4-BE49-F238E27FC236}">
                  <a16:creationId xmlns:a16="http://schemas.microsoft.com/office/drawing/2014/main" id="{B7B4F80F-9B0F-61FA-F38A-D9A321EED508}"/>
                </a:ext>
              </a:extLst>
            </p:cNvPr>
            <p:cNvSpPr txBox="1">
              <a:spLocks noChangeArrowheads="1"/>
            </p:cNvSpPr>
            <p:nvPr/>
          </p:nvSpPr>
          <p:spPr bwMode="auto">
            <a:xfrm>
              <a:off x="3906680" y="712962"/>
              <a:ext cx="482503"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-12</a:t>
              </a:r>
            </a:p>
          </p:txBody>
        </p:sp>
      </p:grpSp>
    </p:spTree>
    <p:extLst>
      <p:ext uri="{BB962C8B-B14F-4D97-AF65-F5344CB8AC3E}">
        <p14:creationId xmlns:p14="http://schemas.microsoft.com/office/powerpoint/2010/main" val="22737855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for Function </a:t>
            </a:r>
            <a:r>
              <a:rPr lang="en-US" dirty="0">
                <a:latin typeface="Consolas" panose="020B0609020204030204" pitchFamily="49" charset="0"/>
              </a:rPr>
              <a:t>max()</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LDDADDR -12</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71600"/>
            <a:ext cx="4378122" cy="769441"/>
          </a:xfrm>
          <a:prstGeom prst="rect">
            <a:avLst/>
          </a:prstGeom>
          <a:noFill/>
        </p:spPr>
        <p:txBody>
          <a:bodyPr wrap="none" rtlCol="0">
            <a:spAutoFit/>
          </a:bodyPr>
          <a:lstStyle/>
          <a:p>
            <a:pPr algn="l"/>
            <a:r>
              <a:rPr lang="en-US" sz="2200" dirty="0"/>
              <a:t>loads (pushes) the address of the</a:t>
            </a:r>
          </a:p>
          <a:p>
            <a:pPr algn="l"/>
            <a:r>
              <a:rPr lang="en-US" sz="2200" dirty="0"/>
              <a:t>return value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19036"/>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rPr>
              <a:t>x</a:t>
            </a:r>
            <a:r>
              <a:rPr lang="en-US" sz="22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066472"/>
            <a:ext cx="4203395" cy="769441"/>
          </a:xfrm>
          <a:prstGeom prst="rect">
            <a:avLst/>
          </a:prstGeom>
          <a:noFill/>
        </p:spPr>
        <p:txBody>
          <a:bodyPr wrap="none" rtlCol="0">
            <a:spAutoFit/>
          </a:bodyPr>
          <a:lstStyle/>
          <a:p>
            <a:pPr algn="l"/>
            <a:r>
              <a:rPr lang="en-US" sz="2200" dirty="0"/>
              <a:t>loads (pushes) the address of</a:t>
            </a:r>
          </a:p>
          <a:p>
            <a:pPr algn="l"/>
            <a:r>
              <a:rPr lang="en-US" sz="2200" dirty="0"/>
              <a:t>local parameter </a:t>
            </a:r>
            <a:r>
              <a:rPr lang="en-US" sz="2200" dirty="0">
                <a:latin typeface="Consolas" panose="020B0609020204030204" pitchFamily="49" charset="0"/>
              </a:rPr>
              <a:t>y</a:t>
            </a:r>
            <a:r>
              <a:rPr lang="en-US" sz="22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3962400"/>
            <a:ext cx="4681090"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rPr>
              <a:t>result</a:t>
            </a:r>
            <a:r>
              <a:rPr lang="en-US" sz="2200" dirty="0"/>
              <a:t> onto the stack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method named </a:t>
            </a:r>
            <a:r>
              <a:rPr lang="en-US" dirty="0" err="1">
                <a:latin typeface="Consolas" panose="020B0609020204030204" pitchFamily="49" charset="0"/>
              </a:rPr>
              <a:t>scopeLevel</a:t>
            </a:r>
            <a:r>
              <a:rPr lang="en-US" dirty="0">
                <a:latin typeface="Consolas" panose="020B0609020204030204" pitchFamily="49" charset="0"/>
              </a:rPr>
              <a:t>()</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61</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
        <p:nvSpPr>
          <p:cNvPr id="2" name="TextBox 1">
            <a:extLst>
              <a:ext uri="{FF2B5EF4-FFF2-40B4-BE49-F238E27FC236}">
                <a16:creationId xmlns:a16="http://schemas.microsoft.com/office/drawing/2014/main" id="{E8A4E526-F682-40FF-A694-927405367C26}"/>
              </a:ext>
            </a:extLst>
          </p:cNvPr>
          <p:cNvSpPr txBox="1"/>
          <p:nvPr/>
        </p:nvSpPr>
        <p:spPr>
          <a:xfrm>
            <a:off x="763110" y="54864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62</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90682" y="309351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8563"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11320" y="4890563"/>
              <a:ext cx="441146" cy="323165"/>
            </a:xfrm>
            <a:prstGeom prst="rect">
              <a:avLst/>
            </a:prstGeom>
            <a:noFill/>
            <a:ln w="9525">
              <a:solidFill>
                <a:schemeClr val="tx1"/>
              </a:solidFill>
              <a:miter lim="800000"/>
              <a:headEnd/>
              <a:tailEnd/>
            </a:ln>
          </p:spPr>
          <p:txBody>
            <a:bodyPr wrap="none" anchor="ctr">
              <a:spAutoFit/>
            </a:bodyPr>
            <a:lstStyle/>
            <a:p>
              <a:pPr eaLnBrk="1" hangingPunct="1"/>
              <a:r>
                <a:rPr lang="en-US" sz="15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8565"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250" dirty="0">
                <a:latin typeface="Consolas" panose="020B0609020204030204" pitchFamily="49" charset="0"/>
              </a:rPr>
              <a:t>LDLADDR -8</a:t>
            </a:r>
            <a:br>
              <a:rPr lang="en-US" sz="2250" dirty="0">
                <a:latin typeface="Consolas" panose="020B0609020204030204" pitchFamily="49" charset="0"/>
              </a:rPr>
            </a:br>
            <a:r>
              <a:rPr lang="en-US" sz="2250" dirty="0">
                <a:latin typeface="Consolas" panose="020B0609020204030204" pitchFamily="49" charset="0"/>
              </a:rPr>
              <a:t>LOADW</a:t>
            </a:r>
          </a:p>
          <a:p>
            <a:r>
              <a:rPr lang="en-US" sz="2250" dirty="0">
                <a:latin typeface="Consolas" panose="020B0609020204030204" pitchFamily="49" charset="0"/>
              </a:rPr>
              <a:t>LDLADDR -4</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LDLADDR 8</a:t>
            </a:r>
            <a:br>
              <a:rPr lang="en-US" sz="2250" dirty="0">
                <a:latin typeface="Consolas" panose="020B0609020204030204" pitchFamily="49" charset="0"/>
              </a:rPr>
            </a:br>
            <a:endParaRPr lang="en-US" sz="2250" dirty="0">
              <a:latin typeface="Consolas" panose="020B0609020204030204" pitchFamily="49" charset="0"/>
            </a:endParaRPr>
          </a:p>
          <a:p>
            <a:r>
              <a:rPr lang="en-US" sz="2250" dirty="0">
                <a:latin typeface="Consolas" panose="020B0609020204030204" pitchFamily="49" charset="0"/>
              </a:rPr>
              <a:t>LDGADDR 0</a:t>
            </a:r>
          </a:p>
          <a:p>
            <a:endParaRPr lang="en-US" sz="225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5210081" cy="769441"/>
          </a:xfrm>
          <a:prstGeom prst="rect">
            <a:avLst/>
          </a:prstGeom>
          <a:noFill/>
        </p:spPr>
        <p:txBody>
          <a:bodyPr wrap="none" rtlCol="0">
            <a:spAutoFit/>
          </a:bodyPr>
          <a:lstStyle/>
          <a:p>
            <a:pPr algn="l"/>
            <a:r>
              <a:rPr lang="en-US" sz="2200" dirty="0"/>
              <a:t>loads (pushes) the address of the actual</a:t>
            </a:r>
          </a:p>
          <a:p>
            <a:pPr algn="l"/>
            <a:r>
              <a:rPr lang="en-US" sz="22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44684"/>
            <a:ext cx="3906839" cy="769441"/>
          </a:xfrm>
          <a:prstGeom prst="rect">
            <a:avLst/>
          </a:prstGeom>
          <a:noFill/>
        </p:spPr>
        <p:txBody>
          <a:bodyPr wrap="none" rtlCol="0">
            <a:spAutoFit/>
          </a:bodyPr>
          <a:lstStyle/>
          <a:p>
            <a:pPr algn="l"/>
            <a:r>
              <a:rPr lang="en-US" sz="2200" dirty="0"/>
              <a:t>loads (pushes) the address of</a:t>
            </a:r>
          </a:p>
          <a:p>
            <a:pPr algn="l"/>
            <a:r>
              <a:rPr lang="en-US" sz="2200" dirty="0"/>
              <a:t>parameter </a:t>
            </a:r>
            <a:r>
              <a:rPr lang="en-US" sz="2200" dirty="0">
                <a:latin typeface="Consolas" pitchFamily="49" charset="0"/>
                <a:cs typeface="Consolas" pitchFamily="49" charset="0"/>
              </a:rPr>
              <a:t>b</a:t>
            </a:r>
            <a:r>
              <a:rPr lang="en-US" sz="22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12652"/>
            <a:ext cx="3906839" cy="769441"/>
          </a:xfrm>
          <a:prstGeom prst="rect">
            <a:avLst/>
          </a:prstGeom>
          <a:noFill/>
        </p:spPr>
        <p:txBody>
          <a:bodyPr wrap="none" rtlCol="0">
            <a:spAutoFit/>
          </a:bodyPr>
          <a:lstStyle/>
          <a:p>
            <a:pPr algn="l"/>
            <a:r>
              <a:rPr lang="en-US" sz="2200" dirty="0"/>
              <a:t>loads (pushes) the address of</a:t>
            </a:r>
          </a:p>
          <a:p>
            <a:pPr algn="l"/>
            <a:r>
              <a:rPr lang="en-US" sz="2200" dirty="0"/>
              <a:t>local variable </a:t>
            </a:r>
            <a:r>
              <a:rPr lang="en-US" sz="2200" dirty="0">
                <a:latin typeface="Consolas" pitchFamily="49" charset="0"/>
                <a:cs typeface="Consolas" pitchFamily="49" charset="0"/>
              </a:rPr>
              <a:t>n</a:t>
            </a:r>
            <a:r>
              <a:rPr lang="en-US" sz="22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3980872"/>
            <a:ext cx="4076757" cy="769441"/>
          </a:xfrm>
          <a:prstGeom prst="rect">
            <a:avLst/>
          </a:prstGeom>
          <a:noFill/>
        </p:spPr>
        <p:txBody>
          <a:bodyPr wrap="none" rtlCol="0">
            <a:spAutoFit/>
          </a:bodyPr>
          <a:lstStyle/>
          <a:p>
            <a:pPr algn="l"/>
            <a:r>
              <a:rPr lang="en-US" sz="2200" dirty="0"/>
              <a:t>loads (pushes) the address of</a:t>
            </a:r>
          </a:p>
          <a:p>
            <a:pPr algn="l"/>
            <a:r>
              <a:rPr lang="en-US" sz="2200" dirty="0"/>
              <a:t>global variable </a:t>
            </a:r>
            <a:r>
              <a:rPr lang="en-US" sz="2200" dirty="0">
                <a:latin typeface="Consolas" pitchFamily="49" charset="0"/>
                <a:cs typeface="Consolas" pitchFamily="49" charset="0"/>
              </a:rPr>
              <a:t>x</a:t>
            </a:r>
            <a:r>
              <a:rPr lang="en-US" sz="22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45720"/>
          <a:lstStyle/>
          <a:p>
            <a:pPr marL="91440" indent="0">
              <a:spcBef>
                <a:spcPts val="100"/>
              </a:spcBef>
              <a:buNone/>
            </a:pPr>
            <a:r>
              <a:rPr lang="en-US" sz="1800" dirty="0">
                <a:latin typeface="Consolas" pitchFamily="49" charset="0"/>
                <a:cs typeface="Consolas" pitchFamily="49" charset="0"/>
              </a:rPr>
              <a:t>@Override</a:t>
            </a:r>
          </a:p>
          <a:p>
            <a:pPr marL="91440" indent="0">
              <a:spcBef>
                <a:spcPts val="100"/>
              </a:spcBef>
              <a:buNone/>
            </a:pPr>
            <a:r>
              <a:rPr lang="en-US" sz="1800" dirty="0">
                <a:latin typeface="Consolas" pitchFamily="49" charset="0"/>
                <a:cs typeface="Consolas" pitchFamily="49" charset="0"/>
              </a:rPr>
              <a:t>public void emit() throws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instanceof</a:t>
            </a:r>
            <a:r>
              <a:rPr lang="en-US" sz="1800" dirty="0">
                <a:latin typeface="Consolas" pitchFamily="49" charset="0"/>
                <a:cs typeface="Consolas" pitchFamily="49" charset="0"/>
              </a:rPr>
              <a:t>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t>
            </a:r>
            <a:r>
              <a:rPr lang="en-US" sz="1800" dirty="0" err="1">
                <a:latin typeface="Consolas" pitchFamily="49" charset="0"/>
                <a:cs typeface="Consolas" pitchFamily="49" charset="0"/>
              </a:rPr>
              <a:t>pDecl</a:t>
            </a: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        &amp;&amp; </a:t>
            </a:r>
            <a:r>
              <a:rPr lang="en-US" sz="1800" dirty="0" err="1">
                <a:latin typeface="Consolas" pitchFamily="49" charset="0"/>
                <a:cs typeface="Consolas" pitchFamily="49" charset="0"/>
              </a:rPr>
              <a:t>pDecl.isVarParam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 +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64</a:t>
            </a:fld>
            <a:endParaRPr lang="en-US"/>
          </a:p>
        </p:txBody>
      </p:sp>
      <p:sp>
        <p:nvSpPr>
          <p:cNvPr id="6" name="TextBox 5"/>
          <p:cNvSpPr txBox="1"/>
          <p:nvPr/>
        </p:nvSpPr>
        <p:spPr>
          <a:xfrm>
            <a:off x="1546075" y="5591314"/>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The Scope Level of a Variable Declaration</a:t>
            </a:r>
            <a:br>
              <a:rPr lang="en-US" dirty="0"/>
            </a:br>
            <a:r>
              <a:rPr lang="en-US" sz="2400" dirty="0"/>
              <a:t>(continued)</a:t>
            </a:r>
            <a:endParaRPr lang="en-US" dirty="0"/>
          </a:p>
        </p:txBody>
      </p:sp>
      <p:sp>
        <p:nvSpPr>
          <p:cNvPr id="3" name="Content Placeholder 2"/>
          <p:cNvSpPr>
            <a:spLocks noGrp="1"/>
          </p:cNvSpPr>
          <p:nvPr>
            <p:ph idx="1"/>
          </p:nvPr>
        </p:nvSpPr>
        <p:spPr>
          <a:xfrm>
            <a:off x="458787" y="1363663"/>
            <a:ext cx="8321040" cy="4935537"/>
          </a:xfrm>
        </p:spPr>
        <p:txBody>
          <a:bodyPr/>
          <a:lstStyle/>
          <a:p>
            <a:r>
              <a:rPr lang="en-US" dirty="0"/>
              <a:t>When a variable is </a:t>
            </a:r>
            <a:r>
              <a:rPr lang="en-US" b="1" dirty="0"/>
              <a:t>declared</a:t>
            </a:r>
            <a:r>
              <a:rPr lang="en-US" dirty="0"/>
              <a:t>, the declaration is initialized with the current scope level.</a:t>
            </a:r>
          </a:p>
          <a:p>
            <a:pPr marL="457200" lvl="1" indent="0">
              <a:buNone/>
            </a:pPr>
            <a:r>
              <a:rPr lang="en-US" sz="1800" dirty="0">
                <a:latin typeface="Consolas" panose="020B0609020204030204" pitchFamily="49" charset="0"/>
              </a:rPr>
              <a:t>var varDecl = new VarDecl(identifiers, </a:t>
            </a:r>
            <a:r>
              <a:rPr lang="en-US" sz="1800" dirty="0" err="1">
                <a:latin typeface="Consolas" panose="020B0609020204030204" pitchFamily="49" charset="0"/>
              </a:rPr>
              <a:t>varType</a:t>
            </a: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a:t>
            </a:r>
            <a:r>
              <a:rPr lang="en-US" sz="1800" b="1" dirty="0" err="1">
                <a:latin typeface="Consolas" panose="020B0609020204030204" pitchFamily="49" charset="0"/>
              </a:rPr>
              <a:t>idTable.scopeLevel</a:t>
            </a:r>
            <a:r>
              <a:rPr lang="en-US" sz="1800" b="1" dirty="0">
                <a:latin typeface="Consolas" panose="020B0609020204030204" pitchFamily="49" charset="0"/>
              </a:rPr>
              <a:t>()</a:t>
            </a:r>
            <a:r>
              <a:rPr lang="en-US" sz="1800" dirty="0">
                <a:latin typeface="Consolas" panose="020B0609020204030204" pitchFamily="49" charset="0"/>
              </a:rPr>
              <a:t>;</a:t>
            </a:r>
          </a:p>
          <a:p>
            <a:r>
              <a:rPr lang="en-US" dirty="0"/>
              <a:t>The constructor for </a:t>
            </a:r>
            <a:r>
              <a:rPr lang="en-US" dirty="0" err="1">
                <a:latin typeface="Consolas" panose="020B0609020204030204" pitchFamily="49" charset="0"/>
              </a:rPr>
              <a:t>VarDecl</a:t>
            </a:r>
            <a:r>
              <a:rPr lang="en-US" dirty="0"/>
              <a:t> adds this scope level to each single variable declaration.</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A413A2F6-7BFD-463C-B63A-922040FAF32C}" type="slidenum">
              <a:rPr lang="en-US" smtClean="0"/>
              <a:pPr/>
              <a:t>7</a:t>
            </a:fld>
            <a:endParaRPr lang="en-US"/>
          </a:p>
        </p:txBody>
      </p:sp>
    </p:spTree>
    <p:extLst>
      <p:ext uri="{BB962C8B-B14F-4D97-AF65-F5344CB8AC3E}">
        <p14:creationId xmlns:p14="http://schemas.microsoft.com/office/powerpoint/2010/main" val="1123681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3469753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usually has only three or four levels.)</a:t>
            </a:r>
          </a:p>
          <a:p>
            <a:r>
              <a:rPr lang="en-US" dirty="0"/>
              <a:t>Opening a scope pushes a new scope (map) onto the stack.  Closing a scope pops the top scope off the stack.</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6407</TotalTime>
  <Words>5018</Words>
  <Application>Microsoft Office PowerPoint</Application>
  <PresentationFormat>On-screen Show (4:3)</PresentationFormat>
  <Paragraphs>889</Paragraphs>
  <Slides>64</Slides>
  <Notes>40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64</vt:i4>
      </vt:variant>
    </vt:vector>
  </HeadingPairs>
  <TitlesOfParts>
    <vt:vector size="68"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Selected Methods in Class IdTable</vt:lpstr>
      <vt:lpstr>Selected Methods in Class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the CVM</vt:lpstr>
      <vt:lpstr>Calling Conventions for CPRL on the CVM (continued)</vt:lpstr>
      <vt:lpstr>Computing Relative Addresses</vt:lpstr>
      <vt:lpstr>Computing Relative Addresses</vt:lpstr>
      <vt:lpstr>Relative Address of a Function</vt:lpstr>
      <vt:lpstr>Referencing Local Variables and Parameters</vt:lpstr>
      <vt:lpstr>Referencing Global Variables</vt:lpstr>
      <vt:lpstr>Example: Activation Record</vt:lpstr>
      <vt:lpstr>Activation Record for Function max()</vt:lpstr>
      <vt:lpstr>Referencing Variables and Parameters for Function max()</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361</cp:revision>
  <cp:lastPrinted>2020-04-16T13:35:31Z</cp:lastPrinted>
  <dcterms:created xsi:type="dcterms:W3CDTF">2005-01-12T21:47:45Z</dcterms:created>
  <dcterms:modified xsi:type="dcterms:W3CDTF">2024-09-17T15:25:07Z</dcterms:modified>
</cp:coreProperties>
</file>