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6"/>
  </p:notesMasterIdLst>
  <p:handoutMasterIdLst>
    <p:handoutMasterId r:id="rId27"/>
  </p:handoutMasterIdLst>
  <p:sldIdLst>
    <p:sldId id="256" r:id="rId2"/>
    <p:sldId id="257" r:id="rId3"/>
    <p:sldId id="279" r:id="rId4"/>
    <p:sldId id="265" r:id="rId5"/>
    <p:sldId id="267" r:id="rId6"/>
    <p:sldId id="264" r:id="rId7"/>
    <p:sldId id="272" r:id="rId8"/>
    <p:sldId id="276" r:id="rId9"/>
    <p:sldId id="258" r:id="rId10"/>
    <p:sldId id="259" r:id="rId11"/>
    <p:sldId id="269" r:id="rId12"/>
    <p:sldId id="278" r:id="rId13"/>
    <p:sldId id="277" r:id="rId14"/>
    <p:sldId id="280" r:id="rId15"/>
    <p:sldId id="262" r:id="rId16"/>
    <p:sldId id="263" r:id="rId17"/>
    <p:sldId id="275" r:id="rId18"/>
    <p:sldId id="281" r:id="rId19"/>
    <p:sldId id="270" r:id="rId20"/>
    <p:sldId id="283" r:id="rId21"/>
    <p:sldId id="284" r:id="rId22"/>
    <p:sldId id="282" r:id="rId23"/>
    <p:sldId id="274" r:id="rId24"/>
    <p:sldId id="271"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4" autoAdjust="0"/>
    <p:restoredTop sz="97055" autoAdjust="0"/>
  </p:normalViewPr>
  <p:slideViewPr>
    <p:cSldViewPr>
      <p:cViewPr varScale="1">
        <p:scale>
          <a:sx n="78" d="100"/>
          <a:sy n="78" d="100"/>
        </p:scale>
        <p:origin x="62" y="3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62055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20</a:t>
            </a:fld>
            <a:endParaRPr lang="en-US"/>
          </a:p>
        </p:txBody>
      </p:sp>
    </p:spTree>
    <p:extLst>
      <p:ext uri="{BB962C8B-B14F-4D97-AF65-F5344CB8AC3E}">
        <p14:creationId xmlns:p14="http://schemas.microsoft.com/office/powerpoint/2010/main" val="261203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192611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201217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a:xfrm>
            <a:off x="458788" y="1363663"/>
            <a:ext cx="8380412" cy="4935537"/>
          </a:xfrm>
        </p:spPr>
        <p:txBody>
          <a:bodyPr/>
          <a:lstStyle/>
          <a:p>
            <a:r>
              <a:rPr lang="en-US" sz="2000" dirty="0">
                <a:latin typeface="Consolas" panose="020B0609020204030204" pitchFamily="49" charset="0"/>
              </a:rPr>
              <a:t>private </a:t>
            </a:r>
            <a:r>
              <a:rPr lang="en-US" sz="2000" dirty="0" err="1">
                <a:latin typeface="Consolas" panose="020B0609020204030204" pitchFamily="49" charset="0"/>
              </a:rPr>
              <a:t>InitialDecl</a:t>
            </a:r>
            <a:r>
              <a:rPr lang="en-US" sz="2000" dirty="0">
                <a:latin typeface="Consolas" panose="020B0609020204030204" pitchFamily="49" charset="0"/>
              </a:rPr>
              <a:t> </a:t>
            </a:r>
            <a:r>
              <a:rPr lang="en-US" sz="2000" dirty="0" err="1">
                <a:latin typeface="Consolas" panose="020B0609020204030204" pitchFamily="49" charset="0"/>
              </a:rPr>
              <a:t>parseVarDecl</a:t>
            </a:r>
            <a:r>
              <a:rPr lang="en-US" sz="2000" dirty="0">
                <a:latin typeface="Consolas" panose="020B0609020204030204" pitchFamily="49" charset="0"/>
              </a:rPr>
              <a:t>()</a:t>
            </a:r>
          </a:p>
          <a:p>
            <a:r>
              <a:rPr lang="en-US" sz="2000" dirty="0">
                <a:latin typeface="Consolas" panose="020B0609020204030204" pitchFamily="49" charset="0"/>
              </a:rPr>
              <a:t>private Initializer </a:t>
            </a:r>
            <a:r>
              <a:rPr lang="en-US" sz="2000" dirty="0" err="1">
                <a:latin typeface="Consolas" panose="020B0609020204030204" pitchFamily="49" charset="0"/>
              </a:rPr>
              <a:t>parseInitializer</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CompositeInitializer</a:t>
            </a:r>
            <a:r>
              <a:rPr lang="en-US" sz="2000" dirty="0">
                <a:latin typeface="Consolas" panose="020B0609020204030204" pitchFamily="49" charset="0"/>
              </a:rPr>
              <a:t> </a:t>
            </a:r>
            <a:r>
              <a:rPr lang="en-US" sz="2000" dirty="0" err="1">
                <a:latin typeface="Consolas" panose="020B0609020204030204" pitchFamily="49" charset="0"/>
              </a:rPr>
              <a:t>parseCompositeInitializer</a:t>
            </a:r>
            <a:r>
              <a:rPr lang="en-US" sz="2000" dirty="0">
                <a:latin typeface="Consolas" panose="020B0609020204030204" pitchFamily="49" charset="0"/>
              </a:rPr>
              <a:t>()</a:t>
            </a:r>
          </a:p>
          <a:p>
            <a:r>
              <a:rPr lang="en-US" sz="2000" dirty="0">
                <a:latin typeface="Consolas" panose="020B0609020204030204" pitchFamily="49" charset="0"/>
              </a:rPr>
              <a:t>private Expression </a:t>
            </a:r>
            <a:r>
              <a:rPr lang="en-US" sz="2000" dirty="0" err="1">
                <a:latin typeface="Consolas" panose="020B0609020204030204" pitchFamily="49" charset="0"/>
              </a:rPr>
              <a:t>parseIntConstValue</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InitialDecl</a:t>
            </a:r>
            <a:r>
              <a:rPr lang="en-US" sz="2000" dirty="0">
                <a:latin typeface="Consolas" panose="020B0609020204030204" pitchFamily="49" charset="0"/>
              </a:rPr>
              <a:t> </a:t>
            </a:r>
            <a:r>
              <a:rPr lang="en-US" sz="2000" dirty="0" err="1">
                <a:latin typeface="Consolas" panose="020B0609020204030204" pitchFamily="49" charset="0"/>
              </a:rPr>
              <a:t>parseArrayTypeDecl</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ArrayType</a:t>
            </a:r>
            <a:r>
              <a:rPr lang="en-US" sz="2000" dirty="0">
                <a:latin typeface="Consolas" panose="020B0609020204030204" pitchFamily="49" charset="0"/>
              </a:rPr>
              <a:t> </a:t>
            </a:r>
            <a:r>
              <a:rPr lang="en-US" sz="2000" dirty="0" err="1">
                <a:latin typeface="Consolas" panose="020B0609020204030204" pitchFamily="49" charset="0"/>
              </a:rPr>
              <a:t>parseArrayTypeConstr</a:t>
            </a:r>
            <a:r>
              <a:rPr lang="en-US" sz="2000" dirty="0">
                <a:latin typeface="Consolas" panose="020B0609020204030204" pitchFamily="49" charset="0"/>
              </a:rPr>
              <a:t>()</a:t>
            </a:r>
          </a:p>
          <a:p>
            <a:r>
              <a:rPr lang="en-US" sz="2000" dirty="0">
                <a:latin typeface="Consolas" panose="020B0609020204030204" pitchFamily="49" charset="0"/>
              </a:rPr>
              <a:t>private Type </a:t>
            </a:r>
            <a:r>
              <a:rPr lang="en-US" sz="2000" dirty="0" err="1">
                <a:latin typeface="Consolas" panose="020B0609020204030204" pitchFamily="49" charset="0"/>
              </a:rPr>
              <a:t>parseTypeName</a:t>
            </a:r>
            <a:r>
              <a:rPr lang="en-US" sz="2000" dirty="0">
                <a:latin typeface="Consolas" panose="020B0609020204030204" pitchFamily="49" charset="0"/>
              </a:rPr>
              <a:t>()</a:t>
            </a:r>
          </a:p>
          <a:p>
            <a:r>
              <a:rPr lang="en-US" sz="2000" dirty="0">
                <a:latin typeface="Consolas" panose="020B0609020204030204" pitchFamily="49" charset="0"/>
              </a:rPr>
              <a:t>private Variable </a:t>
            </a:r>
            <a:r>
              <a:rPr lang="en-US" sz="2000" dirty="0" err="1">
                <a:latin typeface="Consolas" panose="020B0609020204030204" pitchFamily="49" charset="0"/>
              </a:rPr>
              <a:t>parseVariable</a:t>
            </a:r>
            <a:r>
              <a:rPr lang="en-US" sz="2000" dirty="0">
                <a:latin typeface="Consolas" panose="020B0609020204030204" pitchFamily="49" charset="0"/>
              </a:rPr>
              <a:t>()</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
        <p:nvSpPr>
          <p:cNvPr id="2" name="TextBox 1">
            <a:extLst>
              <a:ext uri="{FF2B5EF4-FFF2-40B4-BE49-F238E27FC236}">
                <a16:creationId xmlns:a16="http://schemas.microsoft.com/office/drawing/2014/main" id="{4BF5F75C-1668-C912-DBFC-FBBACB0394F8}"/>
              </a:ext>
            </a:extLst>
          </p:cNvPr>
          <p:cNvSpPr txBox="1"/>
          <p:nvPr/>
        </p:nvSpPr>
        <p:spPr>
          <a:xfrm>
            <a:off x="1700861" y="5257800"/>
            <a:ext cx="5742278" cy="707886"/>
          </a:xfrm>
          <a:prstGeom prst="rect">
            <a:avLst/>
          </a:prstGeom>
          <a:noFill/>
          <a:ln>
            <a:solidFill>
              <a:schemeClr val="tx1"/>
            </a:solidFill>
          </a:ln>
        </p:spPr>
        <p:txBody>
          <a:bodyPr wrap="none" rtlCol="0">
            <a:spAutoFit/>
          </a:bodyPr>
          <a:lstStyle/>
          <a:p>
            <a:pPr algn="l"/>
            <a:r>
              <a:rPr lang="en-US" sz="2000" dirty="0">
                <a:latin typeface="+mn-lt"/>
                <a:ea typeface="Calibri" panose="020F0502020204030204" pitchFamily="34" charset="0"/>
                <a:cs typeface="Times New Roman" panose="02020603050405020304" pitchFamily="18" charset="0"/>
              </a:rPr>
              <a:t>M</a:t>
            </a:r>
            <a:r>
              <a:rPr lang="en-US" sz="2000" dirty="0">
                <a:effectLst/>
                <a:latin typeface="+mn-lt"/>
                <a:ea typeface="Calibri" panose="020F0502020204030204" pitchFamily="34" charset="0"/>
                <a:cs typeface="Times New Roman" panose="02020603050405020304" pitchFamily="18" charset="0"/>
              </a:rPr>
              <a:t>ethod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parseIntConstValue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is a specialized</a:t>
            </a:r>
          </a:p>
          <a:p>
            <a:pPr algn="l"/>
            <a:r>
              <a:rPr lang="en-US" sz="2000" dirty="0">
                <a:effectLst/>
                <a:latin typeface="+mn-lt"/>
                <a:ea typeface="Calibri" panose="020F0502020204030204" pitchFamily="34" charset="0"/>
                <a:cs typeface="Times New Roman" panose="02020603050405020304" pitchFamily="18" charset="0"/>
              </a:rPr>
              <a:t>implementation of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a:t>
            </a:r>
            <a:endParaRPr lang="en-US" sz="28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3" name="Group 2">
            <a:extLst>
              <a:ext uri="{FF2B5EF4-FFF2-40B4-BE49-F238E27FC236}">
                <a16:creationId xmlns:a16="http://schemas.microsoft.com/office/drawing/2014/main" id="{EEB2F47F-F8B9-7D6A-0736-7D16856F2DAB}"/>
              </a:ext>
            </a:extLst>
          </p:cNvPr>
          <p:cNvGrpSpPr/>
          <p:nvPr/>
        </p:nvGrpSpPr>
        <p:grpSpPr>
          <a:xfrm>
            <a:off x="182880" y="1815196"/>
            <a:ext cx="8778240" cy="3627605"/>
            <a:chOff x="401662" y="1559557"/>
            <a:chExt cx="9224000" cy="3627605"/>
          </a:xfrm>
        </p:grpSpPr>
        <p:sp>
          <p:nvSpPr>
            <p:cNvPr id="4" name="Text Box 4">
              <a:extLst>
                <a:ext uri="{FF2B5EF4-FFF2-40B4-BE49-F238E27FC236}">
                  <a16:creationId xmlns:a16="http://schemas.microsoft.com/office/drawing/2014/main" id="{B4797B88-87EB-881F-3C3A-74697D3B4C15}"/>
                </a:ext>
              </a:extLst>
            </p:cNvPr>
            <p:cNvSpPr txBox="1">
              <a:spLocks noChangeArrowheads="1"/>
            </p:cNvSpPr>
            <p:nvPr/>
          </p:nvSpPr>
          <p:spPr bwMode="auto">
            <a:xfrm>
              <a:off x="3820168" y="1687797"/>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5" name="Rectangle 6">
              <a:extLst>
                <a:ext uri="{FF2B5EF4-FFF2-40B4-BE49-F238E27FC236}">
                  <a16:creationId xmlns:a16="http://schemas.microsoft.com/office/drawing/2014/main" id="{4613C975-53FD-C11D-BE3B-1F4EDFDB9503}"/>
                </a:ext>
              </a:extLst>
            </p:cNvPr>
            <p:cNvSpPr>
              <a:spLocks noChangeArrowheads="1"/>
            </p:cNvSpPr>
            <p:nvPr/>
          </p:nvSpPr>
          <p:spPr bwMode="auto">
            <a:xfrm>
              <a:off x="1376642"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6" name="Rectangle 13">
              <a:extLst>
                <a:ext uri="{FF2B5EF4-FFF2-40B4-BE49-F238E27FC236}">
                  <a16:creationId xmlns:a16="http://schemas.microsoft.com/office/drawing/2014/main" id="{935B7655-5C7F-FF88-DB61-DB0A838130D8}"/>
                </a:ext>
              </a:extLst>
            </p:cNvPr>
            <p:cNvSpPr>
              <a:spLocks noChangeArrowheads="1"/>
            </p:cNvSpPr>
            <p:nvPr/>
          </p:nvSpPr>
          <p:spPr bwMode="auto">
            <a:xfrm>
              <a:off x="3512391"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7" name="AutoShape 18">
              <a:extLst>
                <a:ext uri="{FF2B5EF4-FFF2-40B4-BE49-F238E27FC236}">
                  <a16:creationId xmlns:a16="http://schemas.microsoft.com/office/drawing/2014/main" id="{190BB5FF-DEB5-F04A-9AF5-15A094BA8AB8}"/>
                </a:ext>
              </a:extLst>
            </p:cNvPr>
            <p:cNvCxnSpPr>
              <a:cxnSpLocks noChangeShapeType="1"/>
              <a:stCxn id="5" idx="0"/>
              <a:endCxn id="17" idx="3"/>
            </p:cNvCxnSpPr>
            <p:nvPr/>
          </p:nvCxnSpPr>
          <p:spPr bwMode="auto">
            <a:xfrm rot="5400000" flipH="1" flipV="1">
              <a:off x="2793409" y="1388912"/>
              <a:ext cx="512483" cy="2124529"/>
            </a:xfrm>
            <a:prstGeom prst="bentConnector3">
              <a:avLst>
                <a:gd name="adj1" fmla="val 50000"/>
              </a:avLst>
            </a:prstGeom>
            <a:noFill/>
            <a:ln w="9525">
              <a:solidFill>
                <a:schemeClr val="tx1"/>
              </a:solidFill>
              <a:miter lim="800000"/>
              <a:headEnd/>
              <a:tailEnd type="none" w="lg" len="lg"/>
            </a:ln>
          </p:spPr>
        </p:cxnSp>
        <p:cxnSp>
          <p:nvCxnSpPr>
            <p:cNvPr id="8" name="AutoShape 21">
              <a:extLst>
                <a:ext uri="{FF2B5EF4-FFF2-40B4-BE49-F238E27FC236}">
                  <a16:creationId xmlns:a16="http://schemas.microsoft.com/office/drawing/2014/main" id="{5839096F-B4D0-461D-B245-A9D092A2A1FB}"/>
                </a:ext>
              </a:extLst>
            </p:cNvPr>
            <p:cNvCxnSpPr>
              <a:cxnSpLocks noChangeShapeType="1"/>
              <a:stCxn id="6" idx="0"/>
              <a:endCxn id="17" idx="3"/>
            </p:cNvCxnSpPr>
            <p:nvPr/>
          </p:nvCxnSpPr>
          <p:spPr bwMode="auto">
            <a:xfrm rot="5400000" flipH="1" flipV="1">
              <a:off x="3855673" y="2451176"/>
              <a:ext cx="512483" cy="1"/>
            </a:xfrm>
            <a:prstGeom prst="bentConnector3">
              <a:avLst>
                <a:gd name="adj1" fmla="val 50000"/>
              </a:avLst>
            </a:prstGeom>
            <a:noFill/>
            <a:ln w="9525">
              <a:solidFill>
                <a:schemeClr val="tx1"/>
              </a:solidFill>
              <a:miter lim="800000"/>
              <a:headEnd/>
              <a:tailEnd type="none" w="lg" len="lg"/>
            </a:ln>
          </p:spPr>
        </p:cxnSp>
        <p:sp>
          <p:nvSpPr>
            <p:cNvPr id="9" name="Text Box 24">
              <a:extLst>
                <a:ext uri="{FF2B5EF4-FFF2-40B4-BE49-F238E27FC236}">
                  <a16:creationId xmlns:a16="http://schemas.microsoft.com/office/drawing/2014/main" id="{0F5650E0-CE4D-F63A-B6A3-D263612B0F25}"/>
                </a:ext>
              </a:extLst>
            </p:cNvPr>
            <p:cNvSpPr txBox="1">
              <a:spLocks noChangeArrowheads="1"/>
            </p:cNvSpPr>
            <p:nvPr/>
          </p:nvSpPr>
          <p:spPr bwMode="auto">
            <a:xfrm>
              <a:off x="2978452" y="3777692"/>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0" name="Text Box 9">
              <a:extLst>
                <a:ext uri="{FF2B5EF4-FFF2-40B4-BE49-F238E27FC236}">
                  <a16:creationId xmlns:a16="http://schemas.microsoft.com/office/drawing/2014/main" id="{0E3741F9-6BB4-221A-299D-3F11C854399C}"/>
                </a:ext>
              </a:extLst>
            </p:cNvPr>
            <p:cNvSpPr txBox="1">
              <a:spLocks noChangeArrowheads="1"/>
            </p:cNvSpPr>
            <p:nvPr/>
          </p:nvSpPr>
          <p:spPr bwMode="auto">
            <a:xfrm>
              <a:off x="1451182" y="3777692"/>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1" name="Elbow Connector 31">
              <a:extLst>
                <a:ext uri="{FF2B5EF4-FFF2-40B4-BE49-F238E27FC236}">
                  <a16:creationId xmlns:a16="http://schemas.microsoft.com/office/drawing/2014/main" id="{56BC999F-AFF8-60F8-42F8-B4C62C80A016}"/>
                </a:ext>
              </a:extLst>
            </p:cNvPr>
            <p:cNvCxnSpPr>
              <a:stCxn id="10" idx="0"/>
              <a:endCxn id="18" idx="3"/>
            </p:cNvCxnSpPr>
            <p:nvPr/>
          </p:nvCxnSpPr>
          <p:spPr bwMode="auto">
            <a:xfrm flipV="1">
              <a:off x="1987386" y="3215290"/>
              <a:ext cx="1" cy="562402"/>
            </a:xfrm>
            <a:prstGeom prst="straightConnector1">
              <a:avLst/>
            </a:prstGeom>
            <a:noFill/>
            <a:ln w="9525">
              <a:solidFill>
                <a:schemeClr val="tx1"/>
              </a:solidFill>
              <a:miter lim="800000"/>
              <a:headEnd/>
              <a:tailEnd type="none" w="lg" len="lg"/>
            </a:ln>
          </p:spPr>
        </p:cxnSp>
        <p:sp>
          <p:nvSpPr>
            <p:cNvPr id="12" name="Text Box 9">
              <a:extLst>
                <a:ext uri="{FF2B5EF4-FFF2-40B4-BE49-F238E27FC236}">
                  <a16:creationId xmlns:a16="http://schemas.microsoft.com/office/drawing/2014/main" id="{E6320B83-1AA8-D84E-86C8-8FFB52009BE2}"/>
                </a:ext>
              </a:extLst>
            </p:cNvPr>
            <p:cNvSpPr txBox="1">
              <a:spLocks noChangeArrowheads="1"/>
            </p:cNvSpPr>
            <p:nvPr/>
          </p:nvSpPr>
          <p:spPr bwMode="auto">
            <a:xfrm>
              <a:off x="401662" y="4847966"/>
              <a:ext cx="154048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ArrayTypeDecl</a:t>
              </a:r>
              <a:endParaRPr kumimoji="0" lang="en-US" sz="1600" b="0" i="0" u="none" strike="noStrike" kern="0" cap="none" spc="0" normalizeH="0" baseline="0" noProof="0" dirty="0">
                <a:ln>
                  <a:noFill/>
                </a:ln>
                <a:effectLst/>
                <a:uLnTx/>
                <a:uFillTx/>
                <a:latin typeface="Arial"/>
              </a:endParaRPr>
            </a:p>
          </p:txBody>
        </p:sp>
        <p:cxnSp>
          <p:nvCxnSpPr>
            <p:cNvPr id="13" name="Elbow Connector 35">
              <a:extLst>
                <a:ext uri="{FF2B5EF4-FFF2-40B4-BE49-F238E27FC236}">
                  <a16:creationId xmlns:a16="http://schemas.microsoft.com/office/drawing/2014/main" id="{5F9136B1-418E-474C-C98A-B3DB4DE55F05}"/>
                </a:ext>
              </a:extLst>
            </p:cNvPr>
            <p:cNvCxnSpPr>
              <a:stCxn id="12" idx="0"/>
              <a:endCxn id="24" idx="3"/>
            </p:cNvCxnSpPr>
            <p:nvPr/>
          </p:nvCxnSpPr>
          <p:spPr bwMode="auto">
            <a:xfrm rot="5400000" flipH="1" flipV="1">
              <a:off x="1297445" y="4158024"/>
              <a:ext cx="564402" cy="815482"/>
            </a:xfrm>
            <a:prstGeom prst="bentConnector3">
              <a:avLst>
                <a:gd name="adj1" fmla="val 50000"/>
              </a:avLst>
            </a:prstGeom>
            <a:noFill/>
            <a:ln w="9525">
              <a:solidFill>
                <a:schemeClr val="tx1"/>
              </a:solidFill>
              <a:miter lim="800000"/>
              <a:headEnd/>
              <a:tailEnd type="none" w="lg" len="lg"/>
            </a:ln>
          </p:spPr>
        </p:cxnSp>
        <p:sp>
          <p:nvSpPr>
            <p:cNvPr id="14" name="Rectangle 13">
              <a:extLst>
                <a:ext uri="{FF2B5EF4-FFF2-40B4-BE49-F238E27FC236}">
                  <a16:creationId xmlns:a16="http://schemas.microsoft.com/office/drawing/2014/main" id="{E4AD2B89-37BC-3206-2F3E-F80EEE155B8B}"/>
                </a:ext>
              </a:extLst>
            </p:cNvPr>
            <p:cNvSpPr>
              <a:spLocks noChangeArrowheads="1"/>
            </p:cNvSpPr>
            <p:nvPr/>
          </p:nvSpPr>
          <p:spPr bwMode="auto">
            <a:xfrm>
              <a:off x="8739201" y="1687797"/>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5" name="Text Box 24">
              <a:extLst>
                <a:ext uri="{FF2B5EF4-FFF2-40B4-BE49-F238E27FC236}">
                  <a16:creationId xmlns:a16="http://schemas.microsoft.com/office/drawing/2014/main" id="{ED592436-0C8A-83F7-9D27-AE3CACEB70D2}"/>
                </a:ext>
              </a:extLst>
            </p:cNvPr>
            <p:cNvSpPr txBox="1">
              <a:spLocks noChangeArrowheads="1"/>
            </p:cNvSpPr>
            <p:nvPr/>
          </p:nvSpPr>
          <p:spPr bwMode="auto">
            <a:xfrm>
              <a:off x="8493942" y="2707417"/>
              <a:ext cx="113172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a:t>
              </a:r>
              <a:endParaRPr kumimoji="0" lang="en-US" sz="1600" b="0" i="0" u="none" strike="noStrike" kern="0" cap="none" spc="0" normalizeH="0" baseline="0" noProof="0" dirty="0">
                <a:ln>
                  <a:noFill/>
                </a:ln>
                <a:effectLst/>
                <a:uLnTx/>
                <a:uFillTx/>
                <a:latin typeface="Arial"/>
              </a:endParaRPr>
            </a:p>
          </p:txBody>
        </p:sp>
        <p:cxnSp>
          <p:nvCxnSpPr>
            <p:cNvPr id="16" name="AutoShape 28">
              <a:extLst>
                <a:ext uri="{FF2B5EF4-FFF2-40B4-BE49-F238E27FC236}">
                  <a16:creationId xmlns:a16="http://schemas.microsoft.com/office/drawing/2014/main" id="{F56946A9-583A-724B-3F31-F32FC9A148D0}"/>
                </a:ext>
              </a:extLst>
            </p:cNvPr>
            <p:cNvCxnSpPr>
              <a:cxnSpLocks noChangeShapeType="1"/>
              <a:stCxn id="15" idx="0"/>
              <a:endCxn id="29" idx="3"/>
            </p:cNvCxnSpPr>
            <p:nvPr/>
          </p:nvCxnSpPr>
          <p:spPr bwMode="auto">
            <a:xfrm flipV="1">
              <a:off x="9059802" y="2192540"/>
              <a:ext cx="0" cy="514877"/>
            </a:xfrm>
            <a:prstGeom prst="straightConnector1">
              <a:avLst/>
            </a:prstGeom>
            <a:noFill/>
            <a:ln w="9525">
              <a:solidFill>
                <a:schemeClr val="tx1"/>
              </a:solidFill>
              <a:miter lim="800000"/>
              <a:headEnd/>
              <a:tailEnd type="none" w="lg" len="lg"/>
            </a:ln>
          </p:spPr>
        </p:cxnSp>
        <p:sp>
          <p:nvSpPr>
            <p:cNvPr id="17" name="Isosceles Triangle 16">
              <a:extLst>
                <a:ext uri="{FF2B5EF4-FFF2-40B4-BE49-F238E27FC236}">
                  <a16:creationId xmlns:a16="http://schemas.microsoft.com/office/drawing/2014/main" id="{783644F5-2B8C-341C-5156-BF8B71D553A9}"/>
                </a:ext>
              </a:extLst>
            </p:cNvPr>
            <p:cNvSpPr/>
            <p:nvPr/>
          </p:nvSpPr>
          <p:spPr bwMode="auto">
            <a:xfrm>
              <a:off x="4023176" y="204193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865DED43-C6BC-A250-C17F-248753FE4E80}"/>
                </a:ext>
              </a:extLst>
            </p:cNvPr>
            <p:cNvSpPr/>
            <p:nvPr/>
          </p:nvSpPr>
          <p:spPr bwMode="auto">
            <a:xfrm>
              <a:off x="1898648" y="306229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Isosceles Triangle 23">
              <a:extLst>
                <a:ext uri="{FF2B5EF4-FFF2-40B4-BE49-F238E27FC236}">
                  <a16:creationId xmlns:a16="http://schemas.microsoft.com/office/drawing/2014/main" id="{C01518EE-9AD3-3C96-75BD-238B5D6BEE68}"/>
                </a:ext>
              </a:extLst>
            </p:cNvPr>
            <p:cNvSpPr/>
            <p:nvPr/>
          </p:nvSpPr>
          <p:spPr bwMode="auto">
            <a:xfrm>
              <a:off x="1898648" y="41305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Isosceles Triangle 24">
              <a:extLst>
                <a:ext uri="{FF2B5EF4-FFF2-40B4-BE49-F238E27FC236}">
                  <a16:creationId xmlns:a16="http://schemas.microsoft.com/office/drawing/2014/main" id="{6EFE185A-2204-B2EF-114A-D1B4E0727A17}"/>
                </a:ext>
              </a:extLst>
            </p:cNvPr>
            <p:cNvSpPr/>
            <p:nvPr/>
          </p:nvSpPr>
          <p:spPr bwMode="auto">
            <a:xfrm>
              <a:off x="4023176" y="306289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Isosceles Triangle 28">
              <a:extLst>
                <a:ext uri="{FF2B5EF4-FFF2-40B4-BE49-F238E27FC236}">
                  <a16:creationId xmlns:a16="http://schemas.microsoft.com/office/drawing/2014/main" id="{ACDFD007-8506-C011-2D70-34CC9FE17CD4}"/>
                </a:ext>
              </a:extLst>
            </p:cNvPr>
            <p:cNvSpPr/>
            <p:nvPr/>
          </p:nvSpPr>
          <p:spPr bwMode="auto">
            <a:xfrm>
              <a:off x="8971063" y="203954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31" name="Text Box 10">
              <a:extLst>
                <a:ext uri="{FF2B5EF4-FFF2-40B4-BE49-F238E27FC236}">
                  <a16:creationId xmlns:a16="http://schemas.microsoft.com/office/drawing/2014/main" id="{7330661B-AF69-8E1D-EE85-289C203E7424}"/>
                </a:ext>
              </a:extLst>
            </p:cNvPr>
            <p:cNvSpPr txBox="1">
              <a:spLocks noChangeArrowheads="1"/>
            </p:cNvSpPr>
            <p:nvPr/>
          </p:nvSpPr>
          <p:spPr bwMode="auto">
            <a:xfrm>
              <a:off x="7003122" y="1559557"/>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34" name="Text Box 9">
              <a:extLst>
                <a:ext uri="{FF2B5EF4-FFF2-40B4-BE49-F238E27FC236}">
                  <a16:creationId xmlns:a16="http://schemas.microsoft.com/office/drawing/2014/main" id="{40E2A92C-7BB1-9E9A-194F-3738A70ABE33}"/>
                </a:ext>
              </a:extLst>
            </p:cNvPr>
            <p:cNvSpPr txBox="1">
              <a:spLocks noChangeArrowheads="1"/>
            </p:cNvSpPr>
            <p:nvPr/>
          </p:nvSpPr>
          <p:spPr bwMode="auto">
            <a:xfrm>
              <a:off x="5187732" y="2707417"/>
              <a:ext cx="197329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CompositeInitializer</a:t>
              </a:r>
              <a:endParaRPr kumimoji="0" lang="en-US" sz="1600" b="0" i="0" u="none" strike="noStrike" kern="0" cap="none" spc="0" normalizeH="0" baseline="0" noProof="0" dirty="0">
                <a:ln>
                  <a:noFill/>
                </a:ln>
                <a:effectLst/>
                <a:uLnTx/>
                <a:uFillTx/>
                <a:latin typeface="Arial"/>
              </a:endParaRPr>
            </a:p>
          </p:txBody>
        </p:sp>
        <p:sp>
          <p:nvSpPr>
            <p:cNvPr id="35" name="Text Box 24">
              <a:extLst>
                <a:ext uri="{FF2B5EF4-FFF2-40B4-BE49-F238E27FC236}">
                  <a16:creationId xmlns:a16="http://schemas.microsoft.com/office/drawing/2014/main" id="{FA4E89E7-3F65-87E5-0845-7B54B015B1F4}"/>
                </a:ext>
              </a:extLst>
            </p:cNvPr>
            <p:cNvSpPr txBox="1">
              <a:spLocks noChangeArrowheads="1"/>
            </p:cNvSpPr>
            <p:nvPr/>
          </p:nvSpPr>
          <p:spPr bwMode="auto">
            <a:xfrm>
              <a:off x="4309221" y="3777692"/>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37" name="Connector: Elbow 36">
              <a:extLst>
                <a:ext uri="{FF2B5EF4-FFF2-40B4-BE49-F238E27FC236}">
                  <a16:creationId xmlns:a16="http://schemas.microsoft.com/office/drawing/2014/main" id="{B334E665-5EFA-F599-4337-28430899A0B9}"/>
                </a:ext>
              </a:extLst>
            </p:cNvPr>
            <p:cNvCxnSpPr>
              <a:stCxn id="17" idx="3"/>
              <a:endCxn id="34" idx="0"/>
            </p:cNvCxnSpPr>
            <p:nvPr/>
          </p:nvCxnSpPr>
          <p:spPr>
            <a:xfrm rot="16200000" flipH="1">
              <a:off x="4886907" y="1419942"/>
              <a:ext cx="512483" cy="2062466"/>
            </a:xfrm>
            <a:prstGeom prst="bentConnector3">
              <a:avLst/>
            </a:prstGeom>
            <a:noFill/>
            <a:ln w="9525">
              <a:solidFill>
                <a:schemeClr val="tx1"/>
              </a:solidFill>
              <a:miter lim="800000"/>
              <a:headEnd/>
              <a:tailEnd type="none" w="lg" len="lg"/>
            </a:ln>
          </p:spPr>
        </p:cxnSp>
        <p:cxnSp>
          <p:nvCxnSpPr>
            <p:cNvPr id="38" name="Connector: Elbow 37">
              <a:extLst>
                <a:ext uri="{FF2B5EF4-FFF2-40B4-BE49-F238E27FC236}">
                  <a16:creationId xmlns:a16="http://schemas.microsoft.com/office/drawing/2014/main" id="{F1924175-08C3-13CE-E5B1-697E31F1EEB2}"/>
                </a:ext>
              </a:extLst>
            </p:cNvPr>
            <p:cNvCxnSpPr>
              <a:stCxn id="25" idx="3"/>
              <a:endCxn id="9" idx="0"/>
            </p:cNvCxnSpPr>
            <p:nvPr/>
          </p:nvCxnSpPr>
          <p:spPr>
            <a:xfrm rot="5400000">
              <a:off x="3498320" y="3164096"/>
              <a:ext cx="561805" cy="665386"/>
            </a:xfrm>
            <a:prstGeom prst="bentConnector3">
              <a:avLst/>
            </a:prstGeom>
            <a:noFill/>
            <a:ln w="9525">
              <a:solidFill>
                <a:schemeClr val="tx1"/>
              </a:solidFill>
              <a:miter lim="800000"/>
              <a:headEnd/>
              <a:tailEnd type="none" w="lg" len="lg"/>
            </a:ln>
          </p:spPr>
        </p:cxnSp>
        <p:cxnSp>
          <p:nvCxnSpPr>
            <p:cNvPr id="39" name="Connector: Elbow 38">
              <a:extLst>
                <a:ext uri="{FF2B5EF4-FFF2-40B4-BE49-F238E27FC236}">
                  <a16:creationId xmlns:a16="http://schemas.microsoft.com/office/drawing/2014/main" id="{0C60FB06-975A-9A15-D582-237FAF244BFC}"/>
                </a:ext>
              </a:extLst>
            </p:cNvPr>
            <p:cNvCxnSpPr>
              <a:stCxn id="25" idx="3"/>
              <a:endCxn id="35" idx="0"/>
            </p:cNvCxnSpPr>
            <p:nvPr/>
          </p:nvCxnSpPr>
          <p:spPr>
            <a:xfrm rot="16200000" flipH="1">
              <a:off x="4240648" y="3087153"/>
              <a:ext cx="561805" cy="819271"/>
            </a:xfrm>
            <a:prstGeom prst="bentConnector3">
              <a:avLst/>
            </a:prstGeom>
            <a:noFill/>
            <a:ln w="9525">
              <a:solidFill>
                <a:schemeClr val="tx1"/>
              </a:solidFill>
              <a:miter lim="800000"/>
              <a:headEnd/>
              <a:tailEnd type="none" w="lg" len="lg"/>
            </a:ln>
          </p:spPr>
        </p:cxnSp>
        <p:sp>
          <p:nvSpPr>
            <p:cNvPr id="40" name="Isosceles Triangle 39">
              <a:extLst>
                <a:ext uri="{FF2B5EF4-FFF2-40B4-BE49-F238E27FC236}">
                  <a16:creationId xmlns:a16="http://schemas.microsoft.com/office/drawing/2014/main" id="{DF2E7985-EC10-7693-4DD0-A6D338233143}"/>
                </a:ext>
              </a:extLst>
            </p:cNvPr>
            <p:cNvSpPr/>
            <p:nvPr/>
          </p:nvSpPr>
          <p:spPr bwMode="auto">
            <a:xfrm>
              <a:off x="7484252" y="216474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41" name="Connector: Elbow 40">
              <a:extLst>
                <a:ext uri="{FF2B5EF4-FFF2-40B4-BE49-F238E27FC236}">
                  <a16:creationId xmlns:a16="http://schemas.microsoft.com/office/drawing/2014/main" id="{2EDF9111-A3A1-35A7-48E2-3A29CEC07561}"/>
                </a:ext>
              </a:extLst>
            </p:cNvPr>
            <p:cNvCxnSpPr>
              <a:cxnSpLocks/>
              <a:stCxn id="40" idx="3"/>
              <a:endCxn id="34" idx="3"/>
            </p:cNvCxnSpPr>
            <p:nvPr/>
          </p:nvCxnSpPr>
          <p:spPr>
            <a:xfrm rot="5400000">
              <a:off x="7087374" y="2391398"/>
              <a:ext cx="559272" cy="411962"/>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E4D9FCE0-D677-EB70-CCF4-6D3EA0EF8D0C}"/>
                </a:ext>
              </a:extLst>
            </p:cNvPr>
            <p:cNvCxnSpPr>
              <a:cxnSpLocks/>
              <a:stCxn id="40" idx="3"/>
              <a:endCxn id="35" idx="3"/>
            </p:cNvCxnSpPr>
            <p:nvPr/>
          </p:nvCxnSpPr>
          <p:spPr>
            <a:xfrm rot="5400000">
              <a:off x="5748298" y="2122596"/>
              <a:ext cx="1629547" cy="2019840"/>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 Box 9">
              <a:extLst>
                <a:ext uri="{FF2B5EF4-FFF2-40B4-BE49-F238E27FC236}">
                  <a16:creationId xmlns:a16="http://schemas.microsoft.com/office/drawing/2014/main" id="{7B92F773-8EA1-AEAC-D610-49CC0B5B1C8C}"/>
                </a:ext>
              </a:extLst>
            </p:cNvPr>
            <p:cNvSpPr txBox="1">
              <a:spLocks noChangeArrowheads="1"/>
            </p:cNvSpPr>
            <p:nvPr/>
          </p:nvSpPr>
          <p:spPr bwMode="auto">
            <a:xfrm>
              <a:off x="2141485" y="4847966"/>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44" name="Elbow Connector 35">
              <a:extLst>
                <a:ext uri="{FF2B5EF4-FFF2-40B4-BE49-F238E27FC236}">
                  <a16:creationId xmlns:a16="http://schemas.microsoft.com/office/drawing/2014/main" id="{907A7C41-51F6-BD3B-09B2-99503B38AFA8}"/>
                </a:ext>
              </a:extLst>
            </p:cNvPr>
            <p:cNvCxnSpPr>
              <a:cxnSpLocks/>
              <a:stCxn id="43" idx="0"/>
              <a:endCxn id="24" idx="3"/>
            </p:cNvCxnSpPr>
            <p:nvPr/>
          </p:nvCxnSpPr>
          <p:spPr bwMode="auto">
            <a:xfrm rot="16200000" flipV="1">
              <a:off x="2010664" y="4260287"/>
              <a:ext cx="564402" cy="610955"/>
            </a:xfrm>
            <a:prstGeom prst="bentConnector3">
              <a:avLst>
                <a:gd name="adj1" fmla="val 50000"/>
              </a:avLst>
            </a:prstGeom>
            <a:noFill/>
            <a:ln w="9525">
              <a:solidFill>
                <a:schemeClr val="tx1"/>
              </a:solidFill>
              <a:miter lim="800000"/>
              <a:headEnd/>
              <a:tailEnd type="none" w="lg" len="lg"/>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latin typeface="Consolas" pitchFamily="49" charset="0"/>
                <a:cs typeface="Consolas" pitchFamily="49" charset="0"/>
              </a:rPr>
              <a:t>()</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086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H="1" flipV="1">
            <a:off x="7269480" y="2758441"/>
            <a:ext cx="377400" cy="1072990"/>
          </a:xfrm>
          <a:prstGeom prst="bentConnector3">
            <a:avLst>
              <a:gd name="adj1" fmla="val -6057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Array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an array object using an array type constructor, there is no simple identifier for the array type name.</a:t>
            </a:r>
          </a:p>
          <a:p>
            <a:pPr marL="457200" lvl="1" indent="0">
              <a:buNone/>
            </a:pPr>
            <a:r>
              <a:rPr lang="en-US" sz="1800" dirty="0">
                <a:latin typeface="Consolas" panose="020B0609020204030204" pitchFamily="49" charset="0"/>
              </a:rPr>
              <a:t>var a : array[10] of Integer;   // no simple type name</a:t>
            </a:r>
            <a:endParaRPr lang="en-US" sz="1800" dirty="0"/>
          </a:p>
          <a:p>
            <a:r>
              <a:rPr lang="en-US" dirty="0"/>
              <a:t>The parser uses the entire array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array[10] of Integer</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Tree>
    <p:extLst>
      <p:ext uri="{BB962C8B-B14F-4D97-AF65-F5344CB8AC3E}">
        <p14:creationId xmlns:p14="http://schemas.microsoft.com/office/powerpoint/2010/main" val="209364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r>
              <a:rPr lang="en-US" sz="1800" dirty="0">
                <a:latin typeface="Consolas" pitchFamily="49" charset="0"/>
                <a:cs typeface="Consolas" pitchFamily="49" charset="0"/>
              </a:rPr>
              <a:t>()</a:t>
            </a: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16</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extLst>
      <p:ext uri="{BB962C8B-B14F-4D97-AF65-F5344CB8AC3E}">
        <p14:creationId xmlns:p14="http://schemas.microsoft.com/office/powerpoint/2010/main" val="405325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br>
              <a:rPr lang="en-US" dirty="0"/>
            </a:br>
            <a:r>
              <a:rPr lang="en-US" sz="2400" dirty="0"/>
              <a:t>(continued)</a:t>
            </a:r>
            <a:endParaRPr lang="en-US" dirty="0"/>
          </a:p>
        </p:txBody>
      </p:sp>
      <p:sp>
        <p:nvSpPr>
          <p:cNvPr id="17411" name="Content Placeholder 2"/>
          <p:cNvSpPr>
            <a:spLocks noGrp="1"/>
          </p:cNvSpPr>
          <p:nvPr>
            <p:ph idx="1"/>
          </p:nvPr>
        </p:nvSpPr>
        <p:spPr/>
        <p:txBody>
          <a:bodyPr/>
          <a:lstStyle/>
          <a:p>
            <a:pPr>
              <a:buSzPct val="110000"/>
            </a:pPr>
            <a:r>
              <a:rPr lang="en-US" dirty="0" err="1">
                <a:latin typeface="Consolas" panose="020B0609020204030204" pitchFamily="49" charset="0"/>
              </a:rPr>
              <a:t>SingleVarDecl</a:t>
            </a:r>
            <a:endParaRPr lang="en-US" dirty="0"/>
          </a:p>
          <a:p>
            <a:pPr lvl="1"/>
            <a:r>
              <a:rPr lang="en-US" dirty="0"/>
              <a:t>Miscellaneous Rule: An initializer for a variable of an array type must be a composite initializer, and the number of components in the composite initializer must equal the number of elements in the array type.</a:t>
            </a:r>
          </a:p>
          <a:p>
            <a:pPr lvl="1"/>
            <a:r>
              <a:rPr lang="en-US" dirty="0"/>
              <a:t>Type Rule: For arrays of arrays or arrays of records, the values in a composite initializer must also be composite initializers.  For arrays of scalar types or arrays of string types, the values in a composite initializer must have the same type as the array element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334469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Composite initializers can be nested.</a:t>
            </a:r>
          </a:p>
          <a:p>
            <a:r>
              <a:rPr lang="en-US" dirty="0"/>
              <a:t>Nested initializers have a tree-like structure, and we need to “walk” down the tree to get to the constant values that are either scalar types or string types.</a:t>
            </a:r>
          </a:p>
          <a:p>
            <a:r>
              <a:rPr lang="en-US" dirty="0"/>
              <a:t>We use a recursive method named </a:t>
            </a:r>
            <a:r>
              <a:rPr lang="en-US" dirty="0" err="1">
                <a:latin typeface="Consolas" panose="020B0609020204030204" pitchFamily="49" charset="0"/>
              </a:rPr>
              <a:t>checkInitializer</a:t>
            </a:r>
            <a:r>
              <a:rPr lang="en-US" dirty="0">
                <a:latin typeface="Consolas" panose="020B0609020204030204" pitchFamily="49" charset="0"/>
              </a:rPr>
              <a:t>()</a:t>
            </a:r>
            <a:r>
              <a:rPr lang="en-US" dirty="0"/>
              <a:t> for this purpose.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pPr lvl="1"/>
            <a:r>
              <a:rPr lang="en-US" dirty="0"/>
              <a:t>Array variables can be initialized using composite initializers.</a:t>
            </a:r>
          </a:p>
          <a:p>
            <a:pPr marL="914400" lvl="2" indent="0">
              <a:buNone/>
            </a:pPr>
            <a:r>
              <a:rPr lang="en-US" dirty="0"/>
              <a:t>(Enclose constant values in braces.)</a:t>
            </a:r>
          </a:p>
          <a:p>
            <a:r>
              <a:rPr lang="en-US" dirty="0"/>
              <a:t>Two ways to create array variables.</a:t>
            </a:r>
          </a:p>
          <a:p>
            <a:pPr lvl="1"/>
            <a:r>
              <a:rPr lang="en-US" dirty="0"/>
              <a:t>Declare an array type and then declare one or more variables of that type.</a:t>
            </a:r>
          </a:p>
          <a:p>
            <a:pPr marL="914400" lvl="2" indent="0">
              <a:buNone/>
            </a:pPr>
            <a:r>
              <a:rPr lang="en-US" sz="1800" dirty="0">
                <a:latin typeface="Consolas" panose="020B0609020204030204" pitchFamily="49" charset="0"/>
                <a:cs typeface="Consolas" pitchFamily="49" charset="0"/>
              </a:rPr>
              <a:t>type T = array[5] of Integer;</a:t>
            </a:r>
          </a:p>
          <a:p>
            <a:pPr marL="914400" lvl="2" indent="0">
              <a:spcBef>
                <a:spcPts val="200"/>
              </a:spcBef>
              <a:buNone/>
            </a:pPr>
            <a:r>
              <a:rPr lang="en-US" dirty="0">
                <a:latin typeface="Consolas" panose="020B0609020204030204" pitchFamily="49" charset="0"/>
              </a:rPr>
              <a:t>var a : T := { 1, 2, 3, 4, 5 };</a:t>
            </a:r>
          </a:p>
          <a:p>
            <a:pPr lvl="1"/>
            <a:r>
              <a:rPr lang="en-US" dirty="0"/>
              <a:t>Declare an array variable using an array type constructor.</a:t>
            </a:r>
          </a:p>
          <a:p>
            <a:pPr marL="914400" lvl="2" indent="0">
              <a:buNone/>
            </a:pPr>
            <a:r>
              <a:rPr lang="en-US" dirty="0">
                <a:latin typeface="Consolas" panose="020B0609020204030204" pitchFamily="49" charset="0"/>
              </a:rPr>
              <a:t>var a : array[5] of Integer := { 1, 2, 3, 4, 5 };</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a:xfrm>
            <a:off x="304800" y="1363663"/>
            <a:ext cx="8778240" cy="4935537"/>
          </a:xfrm>
        </p:spPr>
        <p:txBody>
          <a:bodyPr/>
          <a:lstStyle/>
          <a:p>
            <a:pPr marL="0" indent="0">
              <a:spcBef>
                <a:spcPts val="100"/>
              </a:spcBef>
              <a:buNone/>
            </a:pPr>
            <a:r>
              <a:rPr lang="en-US" sz="1800" dirty="0">
                <a:latin typeface="Consolas" panose="020B0609020204030204" pitchFamily="49" charset="0"/>
              </a:rPr>
              <a:t>private void </a:t>
            </a:r>
            <a:r>
              <a:rPr lang="en-US" sz="1800" dirty="0" err="1">
                <a:latin typeface="Consolas" panose="020B0609020204030204" pitchFamily="49" charset="0"/>
              </a:rPr>
              <a:t>checkInitializer</a:t>
            </a:r>
            <a:r>
              <a:rPr lang="en-US" sz="1800" dirty="0">
                <a:latin typeface="Consolas" panose="020B0609020204030204" pitchFamily="49" charset="0"/>
              </a:rPr>
              <a:t>(Type </a:t>
            </a:r>
            <a:r>
              <a:rPr lang="en-US" sz="1800" dirty="0" err="1">
                <a:latin typeface="Consolas" panose="020B0609020204030204" pitchFamily="49" charset="0"/>
              </a:rPr>
              <a:t>type</a:t>
            </a:r>
            <a:r>
              <a:rPr lang="en-US" sz="1800" dirty="0">
                <a:latin typeface="Consolas" panose="020B0609020204030204" pitchFamily="49" charset="0"/>
              </a:rPr>
              <a:t>, Initializer initializer)</a:t>
            </a:r>
          </a:p>
          <a:p>
            <a:pPr marL="0"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ConstraintException</a:t>
            </a: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type.isScalar</a:t>
            </a:r>
            <a:r>
              <a:rPr lang="en-US" sz="1800" dirty="0">
                <a:latin typeface="Consolas" panose="020B0609020204030204" pitchFamily="49" charset="0"/>
              </a:rPr>
              <a:t>() ||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check that the initializer is a</a:t>
            </a:r>
          </a:p>
          <a:p>
            <a:pPr marL="0" indent="0">
              <a:spcBef>
                <a:spcPts val="100"/>
              </a:spcBef>
              <a:buNone/>
            </a:pPr>
            <a:r>
              <a:rPr lang="en-US" sz="1800" dirty="0">
                <a:latin typeface="Consolas" panose="020B0609020204030204" pitchFamily="49" charset="0"/>
              </a:rPr>
              <a:t>             // </a:t>
            </a:r>
            <a:r>
              <a:rPr lang="en-US" sz="1800" dirty="0" err="1">
                <a:latin typeface="Consolas" panose="020B0609020204030204" pitchFamily="49" charset="0"/>
              </a:rPr>
              <a:t>ConstValue</a:t>
            </a:r>
            <a:r>
              <a:rPr lang="en-US" sz="1800" dirty="0">
                <a:latin typeface="Consolas" panose="020B0609020204030204" pitchFamily="49" charset="0"/>
              </a:rPr>
              <a:t> of the appropriate type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check that the initializer is a composite</a:t>
            </a:r>
          </a:p>
          <a:p>
            <a:pPr marL="0" indent="0">
              <a:spcBef>
                <a:spcPts val="100"/>
              </a:spcBef>
              <a:buNone/>
            </a:pPr>
            <a:r>
              <a:rPr lang="en-US" sz="1800" dirty="0">
                <a:latin typeface="Consolas" panose="020B0609020204030204" pitchFamily="49" charset="0"/>
              </a:rPr>
              <a:t>             // initializer with correct number of values</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 for each initializer i in the composite initializer</a:t>
            </a:r>
          </a:p>
          <a:p>
            <a:pPr marL="0" indent="0">
              <a:spcBef>
                <a:spcPts val="100"/>
              </a:spcBef>
              <a:buNone/>
            </a:pPr>
            <a:r>
              <a:rPr lang="en-US" sz="1800" dirty="0">
                <a:latin typeface="Consolas" panose="020B0609020204030204" pitchFamily="49" charset="0"/>
              </a:rPr>
              <a:t>        //     call </a:t>
            </a:r>
            <a:r>
              <a:rPr lang="en-US" sz="1800" dirty="0" err="1">
                <a:latin typeface="Consolas" panose="020B0609020204030204" pitchFamily="49" charset="0"/>
              </a:rPr>
              <a:t>checkInitializer</a:t>
            </a:r>
            <a:r>
              <a:rPr lang="en-US" sz="1800" dirty="0">
                <a:latin typeface="Consolas" panose="020B0609020204030204" pitchFamily="49" charset="0"/>
              </a:rPr>
              <a:t>(</a:t>
            </a:r>
            <a:r>
              <a:rPr lang="en-US" sz="1800" dirty="0" err="1">
                <a:latin typeface="Consolas" panose="020B0609020204030204" pitchFamily="49" charset="0"/>
              </a:rPr>
              <a:t>arrayType.elementType</a:t>
            </a:r>
            <a:r>
              <a:rPr lang="en-US" sz="1800" dirty="0">
                <a:latin typeface="Consolas" panose="020B0609020204030204" pitchFamily="49" charset="0"/>
              </a:rPr>
              <a:t>(), i)</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20</a:t>
            </a:fld>
            <a:endParaRPr lang="en-US"/>
          </a:p>
        </p:txBody>
      </p:sp>
    </p:spTree>
    <p:extLst>
      <p:ext uri="{BB962C8B-B14F-4D97-AF65-F5344CB8AC3E}">
        <p14:creationId xmlns:p14="http://schemas.microsoft.com/office/powerpoint/2010/main" val="125134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p:txBody>
          <a:bodyPr/>
          <a:lstStyle/>
          <a:p>
            <a:r>
              <a:rPr lang="en-US" dirty="0"/>
              <a:t>In class </a:t>
            </a:r>
            <a:r>
              <a:rPr lang="en-US" dirty="0" err="1">
                <a:latin typeface="Consolas" panose="020B0609020204030204" pitchFamily="49" charset="0"/>
              </a:rPr>
              <a:t>SingleVarDecl</a:t>
            </a:r>
            <a:r>
              <a:rPr lang="en-US" dirty="0"/>
              <a:t>,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 simply calls </a:t>
            </a:r>
            <a:r>
              <a:rPr lang="en-US" dirty="0" err="1">
                <a:latin typeface="Consolas" panose="020B0609020204030204" pitchFamily="49" charset="0"/>
              </a:rPr>
              <a:t>checkInitialzer</a:t>
            </a:r>
            <a:r>
              <a:rPr lang="en-US" dirty="0">
                <a:latin typeface="Consolas" panose="020B0609020204030204" pitchFamily="49" charset="0"/>
              </a:rPr>
              <a:t>()</a:t>
            </a:r>
            <a:r>
              <a:rPr lang="en-US" dirty="0"/>
              <a:t> if the initializer is not empty.</a:t>
            </a:r>
          </a:p>
          <a:p>
            <a:pPr marL="457200" lvl="1" indent="0">
              <a:buNone/>
            </a:pPr>
            <a:r>
              <a:rPr lang="en-US" sz="1800" dirty="0">
                <a:latin typeface="Consolas" panose="020B0609020204030204" pitchFamily="49" charset="0"/>
              </a:rPr>
              <a:t>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checkInitializer</a:t>
            </a:r>
            <a:r>
              <a:rPr lang="en-US" sz="1800" dirty="0">
                <a:latin typeface="Consolas" panose="020B0609020204030204" pitchFamily="49" charset="0"/>
              </a:rPr>
              <a:t>(type(), initializer); </a:t>
            </a:r>
          </a:p>
          <a:p>
            <a:r>
              <a:rPr lang="en-US" dirty="0"/>
              <a:t>We will revisit this method in the next two chapters, especially in Chapter 16 since we can declare arrays of records, and records can also have composite initializers.</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extLst>
      <p:ext uri="{BB962C8B-B14F-4D97-AF65-F5344CB8AC3E}">
        <p14:creationId xmlns:p14="http://schemas.microsoft.com/office/powerpoint/2010/main" val="128472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a:t>
            </a:r>
            <a:r>
              <a:rPr lang="en-US" sz="1800">
                <a:latin typeface="Consolas" pitchFamily="49" charset="0"/>
                <a:cs typeface="Consolas" pitchFamily="49" charset="0"/>
              </a:rPr>
              <a:t>T = </a:t>
            </a:r>
            <a:r>
              <a:rPr lang="en-US" sz="1800" dirty="0">
                <a:latin typeface="Consolas" pitchFamily="49" charset="0"/>
                <a:cs typeface="Consolas" pitchFamily="49" charset="0"/>
              </a:rPr>
              <a:t>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22</a:t>
            </a:fld>
            <a:endParaRPr lang="en-US"/>
          </a:p>
        </p:txBody>
      </p:sp>
    </p:spTree>
    <p:extLst>
      <p:ext uri="{BB962C8B-B14F-4D97-AF65-F5344CB8AC3E}">
        <p14:creationId xmlns:p14="http://schemas.microsoft.com/office/powerpoint/2010/main" val="27501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arrayType.elementType</a:t>
            </a:r>
            <a:r>
              <a:rPr lang="en-US" dirty="0">
                <a:latin typeface="Consolas" panose="020B0609020204030204" pitchFamily="49" charset="0"/>
              </a:rPr>
              <a:t>().size());</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6F43-994C-3861-AE46-ACF054EA22DB}"/>
              </a:ext>
            </a:extLst>
          </p:cNvPr>
          <p:cNvSpPr>
            <a:spLocks noGrp="1"/>
          </p:cNvSpPr>
          <p:nvPr>
            <p:ph type="title"/>
          </p:nvPr>
        </p:nvSpPr>
        <p:spPr/>
        <p:txBody>
          <a:bodyPr/>
          <a:lstStyle/>
          <a:p>
            <a:r>
              <a:rPr lang="en-US" dirty="0"/>
              <a:t>Arrays in CPRL</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CA17EC04-A6AD-51ED-2F85-5E285A9BD96F}"/>
              </a:ext>
            </a:extLst>
          </p:cNvPr>
          <p:cNvSpPr>
            <a:spLocks noGrp="1"/>
          </p:cNvSpPr>
          <p:nvPr>
            <p:ph idx="1"/>
          </p:nvPr>
        </p:nvSpPr>
        <p:spPr/>
        <p:txBody>
          <a:bodyPr/>
          <a:lstStyle/>
          <a:p>
            <a:r>
              <a:rPr lang="en-US" dirty="0"/>
              <a:t>Composite initializers can be nested for multidimensional arrays.</a:t>
            </a:r>
          </a:p>
          <a:p>
            <a:pPr marL="457200" lvl="1" indent="0">
              <a:buNone/>
            </a:pPr>
            <a:r>
              <a:rPr lang="en-US" sz="1800" dirty="0">
                <a:latin typeface="Consolas" panose="020B0609020204030204" pitchFamily="49" charset="0"/>
              </a:rPr>
              <a:t>type Row    = array[3] of Integer;</a:t>
            </a:r>
          </a:p>
          <a:p>
            <a:pPr marL="457200" lvl="1" indent="0">
              <a:spcBef>
                <a:spcPts val="200"/>
              </a:spcBef>
              <a:buNone/>
            </a:pPr>
            <a:r>
              <a:rPr lang="en-US" sz="1800" dirty="0">
                <a:latin typeface="Consolas" panose="020B0609020204030204" pitchFamily="49" charset="0"/>
              </a:rPr>
              <a:t>type Matrix = array[3] of Row;   // a 3x3 matrix of integers</a:t>
            </a:r>
          </a:p>
          <a:p>
            <a:pPr marL="457200" lvl="1" indent="0">
              <a:spcBef>
                <a:spcPts val="200"/>
              </a:spcBef>
              <a:buNone/>
            </a:pPr>
            <a:r>
              <a:rPr lang="en-US" sz="1800" dirty="0">
                <a:latin typeface="Consolas" panose="020B0609020204030204" pitchFamily="49" charset="0"/>
              </a:rPr>
              <a:t>var m : Matrix := {</a:t>
            </a:r>
          </a:p>
          <a:p>
            <a:pPr marL="457200" lvl="1" indent="0">
              <a:spcBef>
                <a:spcPts val="200"/>
              </a:spcBef>
              <a:buNone/>
            </a:pPr>
            <a:r>
              <a:rPr lang="en-US" sz="1800" dirty="0">
                <a:latin typeface="Consolas" panose="020B0609020204030204" pitchFamily="49" charset="0"/>
              </a:rPr>
              <a:t>                    { 2, 0, 0 },</a:t>
            </a:r>
          </a:p>
          <a:p>
            <a:pPr marL="457200" lvl="1" indent="0">
              <a:spcBef>
                <a:spcPts val="200"/>
              </a:spcBef>
              <a:buNone/>
            </a:pPr>
            <a:r>
              <a:rPr lang="en-US" sz="1800" dirty="0">
                <a:latin typeface="Consolas" panose="020B0609020204030204" pitchFamily="49" charset="0"/>
              </a:rPr>
              <a:t>                    { 0, 1, 0 },</a:t>
            </a:r>
          </a:p>
          <a:p>
            <a:pPr marL="457200" lvl="1" indent="0">
              <a:spcBef>
                <a:spcPts val="200"/>
              </a:spcBef>
              <a:buNone/>
            </a:pPr>
            <a:r>
              <a:rPr lang="en-US" sz="1800" dirty="0">
                <a:latin typeface="Consolas" panose="020B0609020204030204" pitchFamily="49" charset="0"/>
              </a:rPr>
              <a:t>                    { 0, 0, 0 }</a:t>
            </a:r>
          </a:p>
          <a:p>
            <a:pPr marL="457200" lvl="1" indent="0">
              <a:spcBef>
                <a:spcPts val="200"/>
              </a:spcBef>
              <a:buNone/>
            </a:pPr>
            <a:r>
              <a:rPr lang="en-US" sz="1800" dirty="0">
                <a:latin typeface="Consolas" panose="020B0609020204030204" pitchFamily="49" charset="0"/>
              </a:rPr>
              <a:t>                  };</a:t>
            </a:r>
          </a:p>
          <a:p>
            <a:r>
              <a:rPr lang="en-US" dirty="0"/>
              <a:t>Array elements are accessed using bracket notation.</a:t>
            </a:r>
          </a:p>
          <a:p>
            <a:pPr marL="457200" lvl="1" indent="0">
              <a:buNone/>
            </a:pPr>
            <a:r>
              <a:rPr lang="en-US" sz="1800" dirty="0">
                <a:latin typeface="Consolas" panose="020B0609020204030204" pitchFamily="49" charset="0"/>
              </a:rPr>
              <a:t>a[0]     // integer at index 0 of a1 (the first integer)</a:t>
            </a:r>
          </a:p>
          <a:p>
            <a:pPr marL="457200" lvl="1" indent="0">
              <a:spcBef>
                <a:spcPts val="300"/>
              </a:spcBef>
              <a:buNone/>
            </a:pPr>
            <a:r>
              <a:rPr lang="en-US" sz="1800" dirty="0">
                <a:latin typeface="Consolas" panose="020B0609020204030204" pitchFamily="49" charset="0"/>
              </a:rPr>
              <a:t>m[0]     // first row of matrix m</a:t>
            </a:r>
          </a:p>
          <a:p>
            <a:pPr marL="457200" lvl="1" indent="0">
              <a:spcBef>
                <a:spcPts val="300"/>
              </a:spcBef>
              <a:buNone/>
            </a:pPr>
            <a:r>
              <a:rPr lang="en-US" sz="1800" dirty="0">
                <a:latin typeface="Consolas" panose="020B0609020204030204" pitchFamily="49" charset="0"/>
              </a:rPr>
              <a:t>m[0][1]  // integer in first row, second column of m</a:t>
            </a:r>
          </a:p>
          <a:p>
            <a:pPr marL="457200" lvl="1" indent="0">
              <a:spcBef>
                <a:spcPts val="300"/>
              </a:spcBef>
              <a:buNone/>
            </a:pPr>
            <a:r>
              <a:rPr lang="en-US" sz="1800" dirty="0">
                <a:latin typeface="Consolas" panose="020B0609020204030204" pitchFamily="49" charset="0"/>
              </a:rPr>
              <a:t>         // (has the value 2)</a:t>
            </a:r>
          </a:p>
          <a:p>
            <a:endParaRPr lang="en-US" dirty="0"/>
          </a:p>
        </p:txBody>
      </p:sp>
      <p:sp>
        <p:nvSpPr>
          <p:cNvPr id="4" name="Footer Placeholder 3">
            <a:extLst>
              <a:ext uri="{FF2B5EF4-FFF2-40B4-BE49-F238E27FC236}">
                <a16:creationId xmlns:a16="http://schemas.microsoft.com/office/drawing/2014/main" id="{F9AFA7E1-05D3-7FAE-D664-6F210905AE1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D359803-585A-9F74-D679-444E0590379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3</a:t>
            </a:fld>
            <a:endParaRPr lang="en-US"/>
          </a:p>
        </p:txBody>
      </p:sp>
    </p:spTree>
    <p:extLst>
      <p:ext uri="{BB962C8B-B14F-4D97-AF65-F5344CB8AC3E}">
        <p14:creationId xmlns:p14="http://schemas.microsoft.com/office/powerpoint/2010/main" val="202334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CPRL uses a variant of name equivalence for array types.</a:t>
            </a:r>
          </a:p>
          <a:p>
            <a:r>
              <a:rPr lang="en-US" dirty="0"/>
              <a:t>Array objects in CPRL are considered to have the same type only if they are declared using the same type name or if they are declared with identical array type constructors.  Thus, two distinct array type declarations define different types even if they are structurally identical.</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0" lvl="1" indent="0">
              <a:spcBef>
                <a:spcPts val="0"/>
              </a:spcBef>
              <a:buNone/>
            </a:pPr>
            <a:r>
              <a:rPr lang="en-US" sz="1800" dirty="0">
                <a:latin typeface="Consolas" pitchFamily="49" charset="0"/>
                <a:cs typeface="Consolas" pitchFamily="49" charset="0"/>
              </a:rPr>
              <a:t>type T1 = array[5] of Integer;</a:t>
            </a:r>
          </a:p>
          <a:p>
            <a:pPr marL="0" lvl="1" indent="0">
              <a:spcBef>
                <a:spcPts val="0"/>
              </a:spcBef>
              <a:buNone/>
            </a:pPr>
            <a:r>
              <a:rPr lang="en-US" sz="1800" dirty="0">
                <a:latin typeface="Consolas" pitchFamily="49" charset="0"/>
                <a:cs typeface="Consolas" pitchFamily="49" charset="0"/>
              </a:rPr>
              <a:t>var a1 : T1 := { 0, 1, 2, 3, 4 };</a:t>
            </a:r>
          </a:p>
          <a:p>
            <a:pPr marL="0" lvl="1" indent="0">
              <a:spcBef>
                <a:spcPts val="0"/>
              </a:spcBef>
              <a:buNone/>
            </a:pPr>
            <a:r>
              <a:rPr lang="en-US" sz="1800" dirty="0">
                <a:latin typeface="Consolas" pitchFamily="49" charset="0"/>
                <a:cs typeface="Consolas" pitchFamily="49" charset="0"/>
              </a:rPr>
              <a:t>var a2 : T1;     // a1 and a2 have the same type</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var a3 : array[5] of Integer := { 5, 4, 3, 2, 1 };</a:t>
            </a:r>
          </a:p>
          <a:p>
            <a:pPr marL="0" lvl="1" indent="0">
              <a:spcBef>
                <a:spcPts val="0"/>
              </a:spcBef>
              <a:buNone/>
            </a:pPr>
            <a:r>
              <a:rPr lang="en-US" sz="1800" dirty="0">
                <a:latin typeface="Consolas" pitchFamily="49" charset="0"/>
                <a:cs typeface="Consolas" pitchFamily="49" charset="0"/>
              </a:rPr>
              <a:t>var a4 : array[5] of Integer;   // a3 and a4 have the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type T = array[5] of Integer;</a:t>
            </a:r>
          </a:p>
          <a:p>
            <a:pPr marL="0" lvl="1" indent="0">
              <a:spcBef>
                <a:spcPts val="0"/>
              </a:spcBef>
              <a:buNone/>
            </a:pPr>
            <a:r>
              <a:rPr lang="en-US" sz="1800" dirty="0">
                <a:latin typeface="Consolas" pitchFamily="49" charset="0"/>
                <a:cs typeface="Consolas" pitchFamily="49" charset="0"/>
              </a:rPr>
              <a:t>var a : T;</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a2 := a1;        // legal assignment (same types)</a:t>
            </a:r>
          </a:p>
          <a:p>
            <a:pPr marL="0" lvl="1" indent="0">
              <a:spcBef>
                <a:spcPts val="0"/>
              </a:spcBef>
              <a:buNone/>
            </a:pPr>
            <a:r>
              <a:rPr lang="en-US" sz="1800" dirty="0">
                <a:latin typeface="Consolas" pitchFamily="49" charset="0"/>
                <a:cs typeface="Consolas" pitchFamily="49" charset="0"/>
              </a:rPr>
              <a:t>a4 := a3;        // legal assignment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 := a1;         // *** Illegal in CPRL (different types) ***</a:t>
            </a:r>
          </a:p>
          <a:p>
            <a:pPr marL="0" lvl="1" indent="0">
              <a:spcBef>
                <a:spcPts val="0"/>
              </a:spcBef>
              <a:buNone/>
            </a:pPr>
            <a:r>
              <a:rPr lang="en-US" sz="1800" dirty="0">
                <a:latin typeface="Consolas" pitchFamily="49" charset="0"/>
                <a:cs typeface="Consolas" pitchFamily="49" charset="0"/>
              </a:rPr>
              <a:t>a := a3;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86A5313F-2B4F-44E4-49BB-982DEF6D64D9}"/>
              </a:ext>
            </a:extLst>
          </p:cNvPr>
          <p:cNvSpPr txBox="1"/>
          <p:nvPr/>
        </p:nvSpPr>
        <p:spPr>
          <a:xfrm>
            <a:off x="1464419" y="5652869"/>
            <a:ext cx="6215163" cy="646331"/>
          </a:xfrm>
          <a:prstGeom prst="rect">
            <a:avLst/>
          </a:prstGeom>
          <a:noFill/>
          <a:ln>
            <a:solidFill>
              <a:schemeClr val="tx1"/>
            </a:solidFill>
          </a:ln>
        </p:spPr>
        <p:txBody>
          <a:bodyPr wrap="none" rtlCol="0">
            <a:spAutoFit/>
          </a:bodyPr>
          <a:lstStyle/>
          <a:p>
            <a:pPr algn="l"/>
            <a:r>
              <a:rPr lang="en-US" sz="1800" dirty="0"/>
              <a:t>The above assignments are illegal in CPRL even though</a:t>
            </a:r>
          </a:p>
          <a:p>
            <a:pPr algn="l"/>
            <a:r>
              <a:rPr lang="en-US" sz="1800" dirty="0">
                <a:latin typeface="Consolas" panose="020B0609020204030204" pitchFamily="49" charset="0"/>
              </a:rPr>
              <a:t>a</a:t>
            </a:r>
            <a:r>
              <a:rPr lang="en-US" sz="1800" dirty="0"/>
              <a:t>, </a:t>
            </a:r>
            <a:r>
              <a:rPr lang="en-US" sz="1800" dirty="0">
                <a:latin typeface="Consolas" panose="020B0609020204030204" pitchFamily="49" charset="0"/>
              </a:rPr>
              <a:t>a1</a:t>
            </a:r>
            <a:r>
              <a:rPr lang="en-US" sz="1800" dirty="0"/>
              <a:t>, and </a:t>
            </a:r>
            <a:r>
              <a:rPr lang="en-US" sz="1800" dirty="0">
                <a:latin typeface="Consolas" panose="020B0609020204030204" pitchFamily="49" charset="0"/>
              </a:rPr>
              <a:t>a3</a:t>
            </a:r>
            <a:r>
              <a:rPr lang="en-US" sz="1800" dirty="0"/>
              <a:t> have identical structure (array of </a:t>
            </a:r>
            <a:r>
              <a:rPr lang="en-US" sz="1800" dirty="0">
                <a:latin typeface="Consolas" panose="020B0609020204030204" pitchFamily="49" charset="0"/>
              </a:rPr>
              <a:t>5</a:t>
            </a:r>
            <a:r>
              <a:rPr lang="en-US" sz="18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0" indent="0">
              <a:spcBef>
                <a:spcPts val="3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0" indent="0">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 ":=" initializer ] ";" .</a:t>
            </a:r>
          </a:p>
          <a:p>
            <a:pPr marL="0" indent="0">
              <a:spcBef>
                <a:spcPts val="3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 "{" initializer { "," initializer } "}" .</a:t>
            </a:r>
          </a:p>
          <a:p>
            <a:pPr marL="0" indent="0">
              <a:spcBef>
                <a:spcPts val="3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3780</TotalTime>
  <Words>2276</Words>
  <Application>Microsoft Office PowerPoint</Application>
  <PresentationFormat>On-screen Show (4:3)</PresentationFormat>
  <Paragraphs>316</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Arrays</vt:lpstr>
      <vt:lpstr>Arrays in CPRL</vt:lpstr>
      <vt:lpstr>Arrays in CPRL (continued)</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Type Name for Array Type Constructor </vt:lpstr>
      <vt:lpstr>Address of an Array Object</vt:lpstr>
      <vt:lpstr>Index Example</vt:lpstr>
      <vt:lpstr>Constraint Rules for Arrays</vt:lpstr>
      <vt:lpstr>Constraint Rules for Arrays (continued)</vt:lpstr>
      <vt:lpstr>Checking Constraints in Class SingleVarDecl</vt:lpstr>
      <vt:lpstr>Checking Constraints in Class SingleVarDecl (continued)</vt:lpstr>
      <vt:lpstr>Checking Constraints in Class SingleVarDecl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224</cp:revision>
  <cp:lastPrinted>2020-04-17T14:05:26Z</cp:lastPrinted>
  <dcterms:created xsi:type="dcterms:W3CDTF">2005-01-12T21:47:45Z</dcterms:created>
  <dcterms:modified xsi:type="dcterms:W3CDTF">2024-08-03T14:17:04Z</dcterms:modified>
</cp:coreProperties>
</file>