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1"/>
  </p:sldMasterIdLst>
  <p:notesMasterIdLst>
    <p:notesMasterId r:id="rId34"/>
  </p:notesMasterIdLst>
  <p:handoutMasterIdLst>
    <p:handoutMasterId r:id="rId35"/>
  </p:handoutMasterIdLst>
  <p:sldIdLst>
    <p:sldId id="256" r:id="rId2"/>
    <p:sldId id="257" r:id="rId3"/>
    <p:sldId id="268" r:id="rId4"/>
    <p:sldId id="289" r:id="rId5"/>
    <p:sldId id="265" r:id="rId6"/>
    <p:sldId id="290" r:id="rId7"/>
    <p:sldId id="267" r:id="rId8"/>
    <p:sldId id="264" r:id="rId9"/>
    <p:sldId id="273" r:id="rId10"/>
    <p:sldId id="291" r:id="rId11"/>
    <p:sldId id="259" r:id="rId12"/>
    <p:sldId id="269" r:id="rId13"/>
    <p:sldId id="260" r:id="rId14"/>
    <p:sldId id="278" r:id="rId15"/>
    <p:sldId id="292" r:id="rId16"/>
    <p:sldId id="262" r:id="rId17"/>
    <p:sldId id="263" r:id="rId18"/>
    <p:sldId id="275" r:id="rId19"/>
    <p:sldId id="293" r:id="rId20"/>
    <p:sldId id="279" r:id="rId21"/>
    <p:sldId id="280" r:id="rId22"/>
    <p:sldId id="283" r:id="rId23"/>
    <p:sldId id="285" r:id="rId24"/>
    <p:sldId id="284" r:id="rId25"/>
    <p:sldId id="281" r:id="rId26"/>
    <p:sldId id="282" r:id="rId27"/>
    <p:sldId id="286" r:id="rId28"/>
    <p:sldId id="287" r:id="rId29"/>
    <p:sldId id="288" r:id="rId30"/>
    <p:sldId id="270" r:id="rId31"/>
    <p:sldId id="274" r:id="rId32"/>
    <p:sldId id="276" r:id="rId33"/>
  </p:sldIdLst>
  <p:sldSz cx="9144000" cy="6858000" type="screen4x3"/>
  <p:notesSz cx="7315200" cy="96012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717" autoAdjust="0"/>
    <p:restoredTop sz="97055" autoAdjust="0"/>
  </p:normalViewPr>
  <p:slideViewPr>
    <p:cSldViewPr>
      <p:cViewPr varScale="1">
        <p:scale>
          <a:sx n="85" d="100"/>
          <a:sy n="85" d="100"/>
        </p:scale>
        <p:origin x="456"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2179" y="3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4143842" y="0"/>
            <a:ext cx="3171358" cy="481045"/>
          </a:xfrm>
          <a:prstGeom prst="rect">
            <a:avLst/>
          </a:prstGeom>
          <a:noFill/>
          <a:ln w="9525">
            <a:noFill/>
            <a:miter lim="800000"/>
            <a:headEnd/>
            <a:tailEnd/>
          </a:ln>
          <a:effectLst/>
        </p:spPr>
        <p:txBody>
          <a:bodyPr vert="horz" wrap="square" lIns="96643" tIns="48322" rIns="96643" bIns="48322" numCol="1" anchor="t" anchorCtr="0" compatLnSpc="1">
            <a:prstTxWarp prst="textNoShape">
              <a:avLst/>
            </a:prstTxWarp>
          </a:bodyPr>
          <a:lstStyle>
            <a:lvl1pPr algn="r" defTabSz="966421">
              <a:defRPr sz="1200"/>
            </a:lvl1pPr>
          </a:lstStyle>
          <a:p>
            <a:pPr>
              <a:defRPr/>
            </a:pPr>
            <a:r>
              <a:rPr lang="en-US" sz="1100" dirty="0">
                <a:latin typeface="+mn-lt"/>
              </a:rPr>
              <a:t>Arrays</a:t>
            </a:r>
          </a:p>
        </p:txBody>
      </p:sp>
      <p:sp>
        <p:nvSpPr>
          <p:cNvPr id="59397" name="Rectangle 5"/>
          <p:cNvSpPr>
            <a:spLocks noGrp="1" noChangeArrowheads="1"/>
          </p:cNvSpPr>
          <p:nvPr>
            <p:ph type="sldNum" sz="quarter" idx="3"/>
          </p:nvPr>
        </p:nvSpPr>
        <p:spPr bwMode="auto">
          <a:xfrm>
            <a:off x="4143842" y="9120158"/>
            <a:ext cx="3171358" cy="481044"/>
          </a:xfrm>
          <a:prstGeom prst="rect">
            <a:avLst/>
          </a:prstGeom>
          <a:noFill/>
          <a:ln w="9525">
            <a:noFill/>
            <a:miter lim="800000"/>
            <a:headEnd/>
            <a:tailEnd/>
          </a:ln>
          <a:effectLst/>
        </p:spPr>
        <p:txBody>
          <a:bodyPr vert="horz" wrap="square" lIns="96643" tIns="48322" rIns="96643" bIns="48322" numCol="1" anchor="b" anchorCtr="0" compatLnSpc="1">
            <a:prstTxWarp prst="textNoShape">
              <a:avLst/>
            </a:prstTxWarp>
          </a:bodyPr>
          <a:lstStyle>
            <a:lvl1pPr algn="r" defTabSz="966421">
              <a:defRPr sz="1200"/>
            </a:lvl1pPr>
          </a:lstStyle>
          <a:p>
            <a:pPr>
              <a:defRPr/>
            </a:pPr>
            <a:r>
              <a:rPr lang="en-US" sz="1100">
                <a:latin typeface="+mn-lt"/>
              </a:rPr>
              <a:t>14-</a:t>
            </a:r>
            <a:fld id="{5241A4F1-978F-4F0D-82EC-237403889A63}" type="slidenum">
              <a:rPr lang="en-US" sz="1100">
                <a:latin typeface="+mn-lt"/>
              </a:rPr>
              <a:pPr>
                <a:defRPr/>
              </a:pPr>
              <a:t>‹#›</a:t>
            </a:fld>
            <a:endParaRPr lang="en-US" sz="1100">
              <a:latin typeface="+mn-lt"/>
            </a:endParaRPr>
          </a:p>
        </p:txBody>
      </p:sp>
    </p:spTree>
    <p:extLst>
      <p:ext uri="{BB962C8B-B14F-4D97-AF65-F5344CB8AC3E}">
        <p14:creationId xmlns:p14="http://schemas.microsoft.com/office/powerpoint/2010/main" val="189157883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1026"/>
          <p:cNvSpPr>
            <a:spLocks noGrp="1" noChangeArrowheads="1"/>
          </p:cNvSpPr>
          <p:nvPr>
            <p:ph type="hdr" sz="quarter"/>
          </p:nvPr>
        </p:nvSpPr>
        <p:spPr bwMode="auto">
          <a:xfrm>
            <a:off x="3" y="0"/>
            <a:ext cx="3171359" cy="481045"/>
          </a:xfrm>
          <a:prstGeom prst="rect">
            <a:avLst/>
          </a:prstGeom>
          <a:noFill/>
          <a:ln w="9525">
            <a:noFill/>
            <a:miter lim="800000"/>
            <a:headEnd/>
            <a:tailEnd/>
          </a:ln>
          <a:effectLst/>
        </p:spPr>
        <p:txBody>
          <a:bodyPr vert="horz" wrap="square" lIns="96643" tIns="48322" rIns="96643" bIns="48322" numCol="1" anchor="t" anchorCtr="0" compatLnSpc="1">
            <a:prstTxWarp prst="textNoShape">
              <a:avLst/>
            </a:prstTxWarp>
          </a:bodyPr>
          <a:lstStyle>
            <a:lvl1pPr algn="l" defTabSz="966421">
              <a:defRPr sz="1200"/>
            </a:lvl1pPr>
          </a:lstStyle>
          <a:p>
            <a:pPr>
              <a:defRPr/>
            </a:pPr>
            <a:r>
              <a:rPr lang="en-US"/>
              <a:t>Arrays</a:t>
            </a:r>
          </a:p>
        </p:txBody>
      </p:sp>
      <p:sp>
        <p:nvSpPr>
          <p:cNvPr id="64515" name="Rectangle 1027"/>
          <p:cNvSpPr>
            <a:spLocks noGrp="1" noChangeArrowheads="1"/>
          </p:cNvSpPr>
          <p:nvPr>
            <p:ph type="dt" idx="1"/>
          </p:nvPr>
        </p:nvSpPr>
        <p:spPr bwMode="auto">
          <a:xfrm>
            <a:off x="4143842" y="0"/>
            <a:ext cx="3171358" cy="481045"/>
          </a:xfrm>
          <a:prstGeom prst="rect">
            <a:avLst/>
          </a:prstGeom>
          <a:noFill/>
          <a:ln w="9525">
            <a:noFill/>
            <a:miter lim="800000"/>
            <a:headEnd/>
            <a:tailEnd/>
          </a:ln>
          <a:effectLst/>
        </p:spPr>
        <p:txBody>
          <a:bodyPr vert="horz" wrap="square" lIns="96643" tIns="48322" rIns="96643" bIns="48322" numCol="1" anchor="t" anchorCtr="0" compatLnSpc="1">
            <a:prstTxWarp prst="textNoShape">
              <a:avLst/>
            </a:prstTxWarp>
          </a:bodyPr>
          <a:lstStyle>
            <a:lvl1pPr algn="r" defTabSz="966421">
              <a:defRPr sz="1200"/>
            </a:lvl1pPr>
          </a:lstStyle>
          <a:p>
            <a:pPr>
              <a:defRPr/>
            </a:pPr>
            <a:endParaRPr lang="en-US"/>
          </a:p>
        </p:txBody>
      </p:sp>
      <p:sp>
        <p:nvSpPr>
          <p:cNvPr id="14340" name="Rectangle 1028"/>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64517" name="Rectangle 1029"/>
          <p:cNvSpPr>
            <a:spLocks noGrp="1" noChangeArrowheads="1"/>
          </p:cNvSpPr>
          <p:nvPr>
            <p:ph type="body" sz="quarter" idx="3"/>
          </p:nvPr>
        </p:nvSpPr>
        <p:spPr bwMode="auto">
          <a:xfrm>
            <a:off x="975803" y="4560898"/>
            <a:ext cx="5363595" cy="4321197"/>
          </a:xfrm>
          <a:prstGeom prst="rect">
            <a:avLst/>
          </a:prstGeom>
          <a:noFill/>
          <a:ln w="9525">
            <a:noFill/>
            <a:miter lim="800000"/>
            <a:headEnd/>
            <a:tailEnd/>
          </a:ln>
          <a:effectLst/>
        </p:spPr>
        <p:txBody>
          <a:bodyPr vert="horz" wrap="square" lIns="96643" tIns="48322" rIns="96643" bIns="48322"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1030"/>
          <p:cNvSpPr>
            <a:spLocks noGrp="1" noChangeArrowheads="1"/>
          </p:cNvSpPr>
          <p:nvPr>
            <p:ph type="ftr" sz="quarter" idx="4"/>
          </p:nvPr>
        </p:nvSpPr>
        <p:spPr bwMode="auto">
          <a:xfrm>
            <a:off x="3" y="9120158"/>
            <a:ext cx="3171359" cy="481044"/>
          </a:xfrm>
          <a:prstGeom prst="rect">
            <a:avLst/>
          </a:prstGeom>
          <a:noFill/>
          <a:ln w="9525">
            <a:noFill/>
            <a:miter lim="800000"/>
            <a:headEnd/>
            <a:tailEnd/>
          </a:ln>
          <a:effectLst/>
        </p:spPr>
        <p:txBody>
          <a:bodyPr vert="horz" wrap="square" lIns="96643" tIns="48322" rIns="96643" bIns="48322" numCol="1" anchor="b" anchorCtr="0" compatLnSpc="1">
            <a:prstTxWarp prst="textNoShape">
              <a:avLst/>
            </a:prstTxWarp>
          </a:bodyPr>
          <a:lstStyle>
            <a:lvl1pPr algn="l" defTabSz="966421">
              <a:defRPr sz="1200"/>
            </a:lvl1pPr>
          </a:lstStyle>
          <a:p>
            <a:pPr>
              <a:defRPr/>
            </a:pPr>
            <a:endParaRPr lang="en-US"/>
          </a:p>
        </p:txBody>
      </p:sp>
      <p:sp>
        <p:nvSpPr>
          <p:cNvPr id="64519" name="Rectangle 1031"/>
          <p:cNvSpPr>
            <a:spLocks noGrp="1" noChangeArrowheads="1"/>
          </p:cNvSpPr>
          <p:nvPr>
            <p:ph type="sldNum" sz="quarter" idx="5"/>
          </p:nvPr>
        </p:nvSpPr>
        <p:spPr bwMode="auto">
          <a:xfrm>
            <a:off x="4143842" y="9120158"/>
            <a:ext cx="3171358" cy="481044"/>
          </a:xfrm>
          <a:prstGeom prst="rect">
            <a:avLst/>
          </a:prstGeom>
          <a:noFill/>
          <a:ln w="9525">
            <a:noFill/>
            <a:miter lim="800000"/>
            <a:headEnd/>
            <a:tailEnd/>
          </a:ln>
          <a:effectLst/>
        </p:spPr>
        <p:txBody>
          <a:bodyPr vert="horz" wrap="square" lIns="96643" tIns="48322" rIns="96643" bIns="48322" numCol="1" anchor="b" anchorCtr="0" compatLnSpc="1">
            <a:prstTxWarp prst="textNoShape">
              <a:avLst/>
            </a:prstTxWarp>
          </a:bodyPr>
          <a:lstStyle>
            <a:lvl1pPr algn="r" defTabSz="966421">
              <a:defRPr sz="1200"/>
            </a:lvl1pPr>
          </a:lstStyle>
          <a:p>
            <a:pPr>
              <a:defRPr/>
            </a:pPr>
            <a:fld id="{5BF450E6-15A0-4DB2-99B2-4CCE2B5D6D7D}" type="slidenum">
              <a:rPr lang="en-US"/>
              <a:pPr>
                <a:defRPr/>
              </a:pPr>
              <a:t>‹#›</a:t>
            </a:fld>
            <a:endParaRPr lang="en-US"/>
          </a:p>
        </p:txBody>
      </p:sp>
    </p:spTree>
    <p:extLst>
      <p:ext uri="{BB962C8B-B14F-4D97-AF65-F5344CB8AC3E}">
        <p14:creationId xmlns:p14="http://schemas.microsoft.com/office/powerpoint/2010/main" val="2140988389"/>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026"/>
          <p:cNvSpPr>
            <a:spLocks noGrp="1" noChangeArrowheads="1"/>
          </p:cNvSpPr>
          <p:nvPr>
            <p:ph type="hdr" sz="quarter"/>
          </p:nvPr>
        </p:nvSpPr>
        <p:spPr>
          <a:noFill/>
        </p:spPr>
        <p:txBody>
          <a:bodyPr/>
          <a:lstStyle/>
          <a:p>
            <a:r>
              <a:rPr lang="en-US"/>
              <a:t>Arrays</a:t>
            </a:r>
          </a:p>
        </p:txBody>
      </p:sp>
      <p:sp>
        <p:nvSpPr>
          <p:cNvPr id="15363" name="Rectangle 1031"/>
          <p:cNvSpPr>
            <a:spLocks noGrp="1" noChangeArrowheads="1"/>
          </p:cNvSpPr>
          <p:nvPr>
            <p:ph type="sldNum" sz="quarter" idx="5"/>
          </p:nvPr>
        </p:nvSpPr>
        <p:spPr>
          <a:noFill/>
        </p:spPr>
        <p:txBody>
          <a:bodyPr/>
          <a:lstStyle/>
          <a:p>
            <a:fld id="{24FB2F2E-B522-4673-9066-5664F313C474}" type="slidenum">
              <a:rPr lang="en-US" smtClean="0"/>
              <a:pPr/>
              <a:t>1</a:t>
            </a:fld>
            <a:endParaRPr lang="en-US"/>
          </a:p>
        </p:txBody>
      </p:sp>
      <p:sp>
        <p:nvSpPr>
          <p:cNvPr id="15364" name="Rectangle 2"/>
          <p:cNvSpPr>
            <a:spLocks noGrp="1" noRot="1" noChangeAspect="1" noChangeArrowheads="1" noTextEdit="1"/>
          </p:cNvSpPr>
          <p:nvPr>
            <p:ph type="sldImg"/>
          </p:nvPr>
        </p:nvSpPr>
        <p:spPr>
          <a:ln/>
        </p:spPr>
      </p:sp>
      <p:sp>
        <p:nvSpPr>
          <p:cNvPr id="15365"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4827067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11</a:t>
            </a:fld>
            <a:endParaRPr lang="en-US"/>
          </a:p>
        </p:txBody>
      </p:sp>
    </p:spTree>
    <p:extLst>
      <p:ext uri="{BB962C8B-B14F-4D97-AF65-F5344CB8AC3E}">
        <p14:creationId xmlns:p14="http://schemas.microsoft.com/office/powerpoint/2010/main" val="29948503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12</a:t>
            </a:fld>
            <a:endParaRPr lang="en-US" dirty="0"/>
          </a:p>
        </p:txBody>
      </p:sp>
    </p:spTree>
    <p:extLst>
      <p:ext uri="{BB962C8B-B14F-4D97-AF65-F5344CB8AC3E}">
        <p14:creationId xmlns:p14="http://schemas.microsoft.com/office/powerpoint/2010/main" val="14823969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13</a:t>
            </a:fld>
            <a:endParaRPr lang="en-US"/>
          </a:p>
        </p:txBody>
      </p:sp>
    </p:spTree>
    <p:extLst>
      <p:ext uri="{BB962C8B-B14F-4D97-AF65-F5344CB8AC3E}">
        <p14:creationId xmlns:p14="http://schemas.microsoft.com/office/powerpoint/2010/main" val="27915389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16</a:t>
            </a:fld>
            <a:endParaRPr lang="en-US"/>
          </a:p>
        </p:txBody>
      </p:sp>
    </p:spTree>
    <p:extLst>
      <p:ext uri="{BB962C8B-B14F-4D97-AF65-F5344CB8AC3E}">
        <p14:creationId xmlns:p14="http://schemas.microsoft.com/office/powerpoint/2010/main" val="2704723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17</a:t>
            </a:fld>
            <a:endParaRPr lang="en-US"/>
          </a:p>
        </p:txBody>
      </p:sp>
    </p:spTree>
    <p:extLst>
      <p:ext uri="{BB962C8B-B14F-4D97-AF65-F5344CB8AC3E}">
        <p14:creationId xmlns:p14="http://schemas.microsoft.com/office/powerpoint/2010/main" val="21196232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p:spPr>
        <p:txBody>
          <a:bodyPr/>
          <a:lstStyle/>
          <a:p>
            <a:endParaRPr lang="en-US"/>
          </a:p>
        </p:txBody>
      </p:sp>
      <p:sp>
        <p:nvSpPr>
          <p:cNvPr id="38916" name="Header Placeholder 3"/>
          <p:cNvSpPr>
            <a:spLocks noGrp="1"/>
          </p:cNvSpPr>
          <p:nvPr>
            <p:ph type="hdr" sz="quarter"/>
          </p:nvPr>
        </p:nvSpPr>
        <p:spPr>
          <a:noFill/>
        </p:spPr>
        <p:txBody>
          <a:bodyPr/>
          <a:lstStyle/>
          <a:p>
            <a:pPr defTabSz="966529"/>
            <a:r>
              <a:rPr lang="en-US" dirty="0"/>
              <a:t>Constraint Analysis</a:t>
            </a:r>
          </a:p>
        </p:txBody>
      </p:sp>
      <p:sp>
        <p:nvSpPr>
          <p:cNvPr id="38917" name="Slide Number Placeholder 4"/>
          <p:cNvSpPr>
            <a:spLocks noGrp="1"/>
          </p:cNvSpPr>
          <p:nvPr>
            <p:ph type="sldNum" sz="quarter" idx="5"/>
          </p:nvPr>
        </p:nvSpPr>
        <p:spPr>
          <a:noFill/>
        </p:spPr>
        <p:txBody>
          <a:bodyPr/>
          <a:lstStyle/>
          <a:p>
            <a:pPr defTabSz="966529"/>
            <a:fld id="{55111D70-59CA-4E73-90CB-ABA757279DF6}" type="slidenum">
              <a:rPr lang="en-US" smtClean="0"/>
              <a:pPr defTabSz="966529"/>
              <a:t>18</a:t>
            </a:fld>
            <a:endParaRPr lang="en-US" dirty="0"/>
          </a:p>
        </p:txBody>
      </p:sp>
    </p:spTree>
    <p:extLst>
      <p:ext uri="{BB962C8B-B14F-4D97-AF65-F5344CB8AC3E}">
        <p14:creationId xmlns:p14="http://schemas.microsoft.com/office/powerpoint/2010/main" val="40500030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p:spPr>
        <p:txBody>
          <a:bodyPr/>
          <a:lstStyle/>
          <a:p>
            <a:endParaRPr lang="en-US"/>
          </a:p>
        </p:txBody>
      </p:sp>
      <p:sp>
        <p:nvSpPr>
          <p:cNvPr id="38916" name="Header Placeholder 3"/>
          <p:cNvSpPr>
            <a:spLocks noGrp="1"/>
          </p:cNvSpPr>
          <p:nvPr>
            <p:ph type="hdr" sz="quarter"/>
          </p:nvPr>
        </p:nvSpPr>
        <p:spPr>
          <a:noFill/>
        </p:spPr>
        <p:txBody>
          <a:bodyPr/>
          <a:lstStyle/>
          <a:p>
            <a:pPr defTabSz="966529"/>
            <a:r>
              <a:rPr lang="en-US" dirty="0"/>
              <a:t>Constraint Analysis</a:t>
            </a:r>
          </a:p>
        </p:txBody>
      </p:sp>
      <p:sp>
        <p:nvSpPr>
          <p:cNvPr id="38917" name="Slide Number Placeholder 4"/>
          <p:cNvSpPr>
            <a:spLocks noGrp="1"/>
          </p:cNvSpPr>
          <p:nvPr>
            <p:ph type="sldNum" sz="quarter" idx="5"/>
          </p:nvPr>
        </p:nvSpPr>
        <p:spPr>
          <a:noFill/>
        </p:spPr>
        <p:txBody>
          <a:bodyPr/>
          <a:lstStyle/>
          <a:p>
            <a:pPr defTabSz="966529"/>
            <a:fld id="{55111D70-59CA-4E73-90CB-ABA757279DF6}" type="slidenum">
              <a:rPr lang="en-US" smtClean="0"/>
              <a:pPr defTabSz="966529"/>
              <a:t>19</a:t>
            </a:fld>
            <a:endParaRPr lang="en-US" dirty="0"/>
          </a:p>
        </p:txBody>
      </p:sp>
    </p:spTree>
    <p:extLst>
      <p:ext uri="{BB962C8B-B14F-4D97-AF65-F5344CB8AC3E}">
        <p14:creationId xmlns:p14="http://schemas.microsoft.com/office/powerpoint/2010/main" val="15475882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30</a:t>
            </a:fld>
            <a:endParaRPr lang="en-US"/>
          </a:p>
        </p:txBody>
      </p:sp>
    </p:spTree>
    <p:extLst>
      <p:ext uri="{BB962C8B-B14F-4D97-AF65-F5344CB8AC3E}">
        <p14:creationId xmlns:p14="http://schemas.microsoft.com/office/powerpoint/2010/main" val="22349563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31</a:t>
            </a:fld>
            <a:endParaRPr lang="en-US"/>
          </a:p>
        </p:txBody>
      </p:sp>
    </p:spTree>
    <p:extLst>
      <p:ext uri="{BB962C8B-B14F-4D97-AF65-F5344CB8AC3E}">
        <p14:creationId xmlns:p14="http://schemas.microsoft.com/office/powerpoint/2010/main" val="36614682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32</a:t>
            </a:fld>
            <a:endParaRPr lang="en-US"/>
          </a:p>
        </p:txBody>
      </p:sp>
    </p:spTree>
    <p:extLst>
      <p:ext uri="{BB962C8B-B14F-4D97-AF65-F5344CB8AC3E}">
        <p14:creationId xmlns:p14="http://schemas.microsoft.com/office/powerpoint/2010/main" val="14572778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a:ln/>
        </p:spPr>
      </p:sp>
      <p:sp>
        <p:nvSpPr>
          <p:cNvPr id="16387" name="Notes Placeholder 2"/>
          <p:cNvSpPr>
            <a:spLocks noGrp="1"/>
          </p:cNvSpPr>
          <p:nvPr>
            <p:ph type="body" idx="1"/>
          </p:nvPr>
        </p:nvSpPr>
        <p:spPr>
          <a:noFill/>
          <a:ln/>
        </p:spPr>
        <p:txBody>
          <a:bodyPr/>
          <a:lstStyle/>
          <a:p>
            <a:endParaRPr lang="en-US"/>
          </a:p>
        </p:txBody>
      </p:sp>
      <p:sp>
        <p:nvSpPr>
          <p:cNvPr id="16388" name="Header Placeholder 3"/>
          <p:cNvSpPr>
            <a:spLocks noGrp="1"/>
          </p:cNvSpPr>
          <p:nvPr>
            <p:ph type="hdr" sz="quarter"/>
          </p:nvPr>
        </p:nvSpPr>
        <p:spPr>
          <a:noFill/>
        </p:spPr>
        <p:txBody>
          <a:bodyPr/>
          <a:lstStyle/>
          <a:p>
            <a:r>
              <a:rPr lang="en-US"/>
              <a:t>Arrays</a:t>
            </a:r>
          </a:p>
        </p:txBody>
      </p:sp>
      <p:sp>
        <p:nvSpPr>
          <p:cNvPr id="16389" name="Slide Number Placeholder 4"/>
          <p:cNvSpPr>
            <a:spLocks noGrp="1"/>
          </p:cNvSpPr>
          <p:nvPr>
            <p:ph type="sldNum" sz="quarter" idx="5"/>
          </p:nvPr>
        </p:nvSpPr>
        <p:spPr>
          <a:noFill/>
        </p:spPr>
        <p:txBody>
          <a:bodyPr/>
          <a:lstStyle/>
          <a:p>
            <a:fld id="{052FE360-291F-42C0-8A4E-A0C3A0C3ED09}" type="slidenum">
              <a:rPr lang="en-US" smtClean="0"/>
              <a:pPr/>
              <a:t>2</a:t>
            </a:fld>
            <a:endParaRPr lang="en-US"/>
          </a:p>
        </p:txBody>
      </p:sp>
    </p:spTree>
    <p:extLst>
      <p:ext uri="{BB962C8B-B14F-4D97-AF65-F5344CB8AC3E}">
        <p14:creationId xmlns:p14="http://schemas.microsoft.com/office/powerpoint/2010/main" val="17959942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a:ln/>
        </p:spPr>
      </p:sp>
      <p:sp>
        <p:nvSpPr>
          <p:cNvPr id="16387" name="Notes Placeholder 2"/>
          <p:cNvSpPr>
            <a:spLocks noGrp="1"/>
          </p:cNvSpPr>
          <p:nvPr>
            <p:ph type="body" idx="1"/>
          </p:nvPr>
        </p:nvSpPr>
        <p:spPr>
          <a:noFill/>
          <a:ln/>
        </p:spPr>
        <p:txBody>
          <a:bodyPr/>
          <a:lstStyle/>
          <a:p>
            <a:endParaRPr lang="en-US"/>
          </a:p>
        </p:txBody>
      </p:sp>
      <p:sp>
        <p:nvSpPr>
          <p:cNvPr id="16388" name="Header Placeholder 3"/>
          <p:cNvSpPr>
            <a:spLocks noGrp="1"/>
          </p:cNvSpPr>
          <p:nvPr>
            <p:ph type="hdr" sz="quarter"/>
          </p:nvPr>
        </p:nvSpPr>
        <p:spPr>
          <a:noFill/>
        </p:spPr>
        <p:txBody>
          <a:bodyPr/>
          <a:lstStyle/>
          <a:p>
            <a:r>
              <a:rPr lang="en-US"/>
              <a:t>Arrays</a:t>
            </a:r>
          </a:p>
        </p:txBody>
      </p:sp>
      <p:sp>
        <p:nvSpPr>
          <p:cNvPr id="16389" name="Slide Number Placeholder 4"/>
          <p:cNvSpPr>
            <a:spLocks noGrp="1"/>
          </p:cNvSpPr>
          <p:nvPr>
            <p:ph type="sldNum" sz="quarter" idx="5"/>
          </p:nvPr>
        </p:nvSpPr>
        <p:spPr>
          <a:noFill/>
        </p:spPr>
        <p:txBody>
          <a:bodyPr/>
          <a:lstStyle/>
          <a:p>
            <a:fld id="{052FE360-291F-42C0-8A4E-A0C3A0C3ED09}" type="slidenum">
              <a:rPr lang="en-US" smtClean="0"/>
              <a:pPr/>
              <a:t>3</a:t>
            </a:fld>
            <a:endParaRPr lang="en-US"/>
          </a:p>
        </p:txBody>
      </p:sp>
    </p:spTree>
    <p:extLst>
      <p:ext uri="{BB962C8B-B14F-4D97-AF65-F5344CB8AC3E}">
        <p14:creationId xmlns:p14="http://schemas.microsoft.com/office/powerpoint/2010/main" val="3481166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a:ln/>
        </p:spPr>
      </p:sp>
      <p:sp>
        <p:nvSpPr>
          <p:cNvPr id="16387" name="Notes Placeholder 2"/>
          <p:cNvSpPr>
            <a:spLocks noGrp="1"/>
          </p:cNvSpPr>
          <p:nvPr>
            <p:ph type="body" idx="1"/>
          </p:nvPr>
        </p:nvSpPr>
        <p:spPr>
          <a:noFill/>
          <a:ln/>
        </p:spPr>
        <p:txBody>
          <a:bodyPr/>
          <a:lstStyle/>
          <a:p>
            <a:endParaRPr lang="en-US"/>
          </a:p>
        </p:txBody>
      </p:sp>
      <p:sp>
        <p:nvSpPr>
          <p:cNvPr id="16388" name="Header Placeholder 3"/>
          <p:cNvSpPr>
            <a:spLocks noGrp="1"/>
          </p:cNvSpPr>
          <p:nvPr>
            <p:ph type="hdr" sz="quarter"/>
          </p:nvPr>
        </p:nvSpPr>
        <p:spPr>
          <a:noFill/>
        </p:spPr>
        <p:txBody>
          <a:bodyPr/>
          <a:lstStyle/>
          <a:p>
            <a:r>
              <a:rPr lang="en-US"/>
              <a:t>Arrays</a:t>
            </a:r>
          </a:p>
        </p:txBody>
      </p:sp>
      <p:sp>
        <p:nvSpPr>
          <p:cNvPr id="16389" name="Slide Number Placeholder 4"/>
          <p:cNvSpPr>
            <a:spLocks noGrp="1"/>
          </p:cNvSpPr>
          <p:nvPr>
            <p:ph type="sldNum" sz="quarter" idx="5"/>
          </p:nvPr>
        </p:nvSpPr>
        <p:spPr>
          <a:noFill/>
        </p:spPr>
        <p:txBody>
          <a:bodyPr/>
          <a:lstStyle/>
          <a:p>
            <a:fld id="{052FE360-291F-42C0-8A4E-A0C3A0C3ED09}" type="slidenum">
              <a:rPr lang="en-US" smtClean="0"/>
              <a:pPr/>
              <a:t>4</a:t>
            </a:fld>
            <a:endParaRPr lang="en-US"/>
          </a:p>
        </p:txBody>
      </p:sp>
    </p:spTree>
    <p:extLst>
      <p:ext uri="{BB962C8B-B14F-4D97-AF65-F5344CB8AC3E}">
        <p14:creationId xmlns:p14="http://schemas.microsoft.com/office/powerpoint/2010/main" val="39988321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5</a:t>
            </a:fld>
            <a:endParaRPr lang="en-US"/>
          </a:p>
        </p:txBody>
      </p:sp>
    </p:spTree>
    <p:extLst>
      <p:ext uri="{BB962C8B-B14F-4D97-AF65-F5344CB8AC3E}">
        <p14:creationId xmlns:p14="http://schemas.microsoft.com/office/powerpoint/2010/main" val="38211443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6</a:t>
            </a:fld>
            <a:endParaRPr lang="en-US"/>
          </a:p>
        </p:txBody>
      </p:sp>
    </p:spTree>
    <p:extLst>
      <p:ext uri="{BB962C8B-B14F-4D97-AF65-F5344CB8AC3E}">
        <p14:creationId xmlns:p14="http://schemas.microsoft.com/office/powerpoint/2010/main" val="14016682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7</a:t>
            </a:fld>
            <a:endParaRPr lang="en-US"/>
          </a:p>
        </p:txBody>
      </p:sp>
    </p:spTree>
    <p:extLst>
      <p:ext uri="{BB962C8B-B14F-4D97-AF65-F5344CB8AC3E}">
        <p14:creationId xmlns:p14="http://schemas.microsoft.com/office/powerpoint/2010/main" val="14829667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8</a:t>
            </a:fld>
            <a:endParaRPr lang="en-US"/>
          </a:p>
        </p:txBody>
      </p:sp>
    </p:spTree>
    <p:extLst>
      <p:ext uri="{BB962C8B-B14F-4D97-AF65-F5344CB8AC3E}">
        <p14:creationId xmlns:p14="http://schemas.microsoft.com/office/powerpoint/2010/main" val="35828551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10</a:t>
            </a:fld>
            <a:endParaRPr lang="en-US"/>
          </a:p>
        </p:txBody>
      </p:sp>
    </p:spTree>
    <p:extLst>
      <p:ext uri="{BB962C8B-B14F-4D97-AF65-F5344CB8AC3E}">
        <p14:creationId xmlns:p14="http://schemas.microsoft.com/office/powerpoint/2010/main" val="674031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5"/>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05474" name="Rectangle 2"/>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105475" name="Rectangle 3"/>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4"/>
          <p:cNvSpPr>
            <a:spLocks noGrp="1" noChangeArrowheads="1"/>
          </p:cNvSpPr>
          <p:nvPr>
            <p:ph type="ftr" sz="quarter" idx="10"/>
          </p:nvPr>
        </p:nvSpPr>
        <p:spPr/>
        <p:txBody>
          <a:bodyPr/>
          <a:lstStyle>
            <a:lvl1pPr>
              <a:defRPr/>
            </a:lvl1pPr>
          </a:lstStyle>
          <a:p>
            <a:pPr>
              <a:defRPr/>
            </a:pPr>
            <a:r>
              <a:rPr lang="en-US"/>
              <a:t>©SoftMoore Consulting</a:t>
            </a:r>
          </a:p>
        </p:txBody>
      </p:sp>
      <p:sp>
        <p:nvSpPr>
          <p:cNvPr id="6" name="Rectangle 6"/>
          <p:cNvSpPr>
            <a:spLocks noGrp="1" noChangeArrowheads="1"/>
          </p:cNvSpPr>
          <p:nvPr>
            <p:ph type="sldNum" sz="quarter" idx="11"/>
          </p:nvPr>
        </p:nvSpPr>
        <p:spPr/>
        <p:txBody>
          <a:bodyPr/>
          <a:lstStyle>
            <a:lvl1pPr>
              <a:defRPr/>
            </a:lvl1pPr>
          </a:lstStyle>
          <a:p>
            <a:pPr>
              <a:defRPr/>
            </a:pPr>
            <a:r>
              <a:rPr lang="en-US"/>
              <a:t>Slide </a:t>
            </a:r>
            <a:fld id="{97141924-5E9F-47E2-AB8F-3621F5E1A88B}"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t>Slide </a:t>
            </a:r>
            <a:fld id="{3A451E74-E241-4D9B-B11E-E03372E7FBBC}"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a:noFill/>
          <a:ln w="9525">
            <a:noFill/>
            <a:miter lim="800000"/>
            <a:headEnd/>
            <a:tailEnd/>
          </a:ln>
        </p:spPr>
        <p:txBody>
          <a:bodyPr/>
          <a:lstStyle>
            <a:lvl1pPr algn="l" rtl="0" eaLnBrk="0" fontAlgn="base" hangingPunct="0">
              <a:spcAft>
                <a:spcPct val="0"/>
              </a:spcAft>
              <a:defRPr kumimoji="1" lang="en-US" sz="2400" smtClean="0">
                <a:solidFill>
                  <a:schemeClr val="tx1"/>
                </a:solidFill>
                <a:latin typeface="+mn-lt"/>
                <a:ea typeface="+mn-ea"/>
                <a:cs typeface="+mn-cs"/>
              </a:defRPr>
            </a:lvl1pPr>
            <a:lvl2pPr algn="l" rtl="0" eaLnBrk="0" fontAlgn="base" hangingPunct="0">
              <a:spcAft>
                <a:spcPct val="0"/>
              </a:spcAft>
              <a:defRPr kumimoji="1" lang="en-US" sz="2000" smtClean="0">
                <a:solidFill>
                  <a:schemeClr val="tx1"/>
                </a:solidFill>
                <a:latin typeface="+mn-lt"/>
                <a:ea typeface="+mn-ea"/>
                <a:cs typeface="+mn-cs"/>
              </a:defRPr>
            </a:lvl2pPr>
            <a:lvl3pPr algn="l" rtl="0" eaLnBrk="0" fontAlgn="base" hangingPunct="0">
              <a:spcAft>
                <a:spcPct val="0"/>
              </a:spcAft>
              <a:defRPr kumimoji="1" lang="en-US" sz="1800" smtClean="0">
                <a:solidFill>
                  <a:schemeClr val="tx1"/>
                </a:solidFill>
                <a:latin typeface="+mn-lt"/>
                <a:ea typeface="+mn-ea"/>
                <a:cs typeface="+mn-cs"/>
              </a:defRPr>
            </a:lvl3pPr>
            <a:lvl4pPr algn="l" rtl="0" eaLnBrk="0" fontAlgn="base" hangingPunct="0">
              <a:spcAft>
                <a:spcPct val="0"/>
              </a:spcAft>
              <a:defRPr kumimoji="1" lang="en-US" sz="1600" smtClean="0">
                <a:solidFill>
                  <a:schemeClr val="tx1"/>
                </a:solidFill>
                <a:latin typeface="+mn-lt"/>
                <a:ea typeface="+mn-ea"/>
                <a:cs typeface="+mn-cs"/>
              </a:defRPr>
            </a:lvl4pPr>
            <a:lvl5pPr algn="l" rtl="0" eaLnBrk="0" fontAlgn="base" hangingPunct="0">
              <a:spcAft>
                <a:spcPct val="0"/>
              </a:spcAft>
              <a:defRPr kumimoji="1" lang="en-US" sz="140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a:t>Slide </a:t>
            </a:r>
            <a:fld id="{DBD715BD-81CC-407F-8C96-2184AFE5A7EF}"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4" name="Rectangle 5"/>
          <p:cNvSpPr>
            <a:spLocks noGrp="1" noChangeArrowheads="1"/>
          </p:cNvSpPr>
          <p:nvPr>
            <p:ph type="sldNum" sz="quarter" idx="11"/>
          </p:nvPr>
        </p:nvSpPr>
        <p:spPr>
          <a:ln/>
        </p:spPr>
        <p:txBody>
          <a:bodyPr/>
          <a:lstStyle>
            <a:lvl1pPr>
              <a:defRPr/>
            </a:lvl1pPr>
          </a:lstStyle>
          <a:p>
            <a:pPr>
              <a:defRPr/>
            </a:pPr>
            <a:r>
              <a:rPr lang="en-US"/>
              <a:t>Slide </a:t>
            </a:r>
            <a:fld id="{5D566F7F-81D0-4104-850B-2C0EE3911D0A}"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3" name="Rectangle 5"/>
          <p:cNvSpPr>
            <a:spLocks noGrp="1" noChangeArrowheads="1"/>
          </p:cNvSpPr>
          <p:nvPr>
            <p:ph type="sldNum" sz="quarter" idx="11"/>
          </p:nvPr>
        </p:nvSpPr>
        <p:spPr>
          <a:ln/>
        </p:spPr>
        <p:txBody>
          <a:bodyPr/>
          <a:lstStyle>
            <a:lvl1pPr>
              <a:defRPr/>
            </a:lvl1pPr>
          </a:lstStyle>
          <a:p>
            <a:pPr>
              <a:defRPr/>
            </a:pPr>
            <a:r>
              <a:rPr lang="en-US"/>
              <a:t>Slide </a:t>
            </a:r>
            <a:fld id="{012C0F64-474C-4543-BAE8-E00603AEC2BD}"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4452" name="Rectangle 4"/>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a:t>©SoftMoore Consulting</a:t>
            </a:r>
          </a:p>
        </p:txBody>
      </p:sp>
      <p:sp>
        <p:nvSpPr>
          <p:cNvPr id="104453" name="Rectangle 5"/>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a:t>Slide </a:t>
            </a:r>
            <a:fld id="{B0456019-3709-4872-AEB5-6BBEE481E4FE}" type="slidenum">
              <a:rPr lang="en-US"/>
              <a:pPr>
                <a:defRPr/>
              </a:pPr>
              <a:t>‹#›</a:t>
            </a:fld>
            <a:endParaRPr lang="en-US"/>
          </a:p>
        </p:txBody>
      </p:sp>
      <p:sp>
        <p:nvSpPr>
          <p:cNvPr id="104454" name="Line 6"/>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04455" name="Line 7"/>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842" r:id="rId1"/>
    <p:sldLayoutId id="2147483832" r:id="rId2"/>
    <p:sldLayoutId id="2147483834" r:id="rId3"/>
    <p:sldLayoutId id="2147483836" r:id="rId4"/>
    <p:sldLayoutId id="2147483837"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sz="1800">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ftr" sz="quarter" idx="10"/>
          </p:nvPr>
        </p:nvSpPr>
        <p:spPr>
          <a:noFill/>
        </p:spPr>
        <p:txBody>
          <a:bodyPr/>
          <a:lstStyle/>
          <a:p>
            <a:r>
              <a:rPr lang="en-US"/>
              <a:t>©SoftMoore Consulting</a:t>
            </a:r>
          </a:p>
        </p:txBody>
      </p:sp>
      <p:sp>
        <p:nvSpPr>
          <p:cNvPr id="3075" name="Rectangle 6"/>
          <p:cNvSpPr>
            <a:spLocks noGrp="1" noChangeArrowheads="1"/>
          </p:cNvSpPr>
          <p:nvPr>
            <p:ph type="sldNum" sz="quarter" idx="11"/>
          </p:nvPr>
        </p:nvSpPr>
        <p:spPr>
          <a:noFill/>
        </p:spPr>
        <p:txBody>
          <a:bodyPr/>
          <a:lstStyle/>
          <a:p>
            <a:r>
              <a:rPr lang="en-US"/>
              <a:t>Slide </a:t>
            </a:r>
            <a:fld id="{12A919EC-3D58-4FB7-A51F-E8537E2DF0DB}" type="slidenum">
              <a:rPr lang="en-US" smtClean="0"/>
              <a:pPr/>
              <a:t>1</a:t>
            </a:fld>
            <a:endParaRPr lang="en-US"/>
          </a:p>
        </p:txBody>
      </p:sp>
      <p:sp>
        <p:nvSpPr>
          <p:cNvPr id="3076" name="Rectangle 2"/>
          <p:cNvSpPr>
            <a:spLocks noGrp="1" noChangeArrowheads="1"/>
          </p:cNvSpPr>
          <p:nvPr>
            <p:ph type="ctrTitle"/>
          </p:nvPr>
        </p:nvSpPr>
        <p:spPr/>
        <p:txBody>
          <a:bodyPr/>
          <a:lstStyle/>
          <a:p>
            <a:r>
              <a:rPr lang="en-US" dirty="0"/>
              <a:t>Strings</a:t>
            </a:r>
          </a:p>
        </p:txBody>
      </p:sp>
      <p:sp>
        <p:nvSpPr>
          <p:cNvPr id="3077" name="Rectangle 3"/>
          <p:cNvSpPr>
            <a:spLocks noGrp="1" noChangeArrowheads="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dirty="0"/>
              <a:t>Grammar Rules Relevant to Strings</a:t>
            </a:r>
          </a:p>
        </p:txBody>
      </p:sp>
      <p:sp>
        <p:nvSpPr>
          <p:cNvPr id="8195" name="Content Placeholder 2"/>
          <p:cNvSpPr>
            <a:spLocks noGrp="1"/>
          </p:cNvSpPr>
          <p:nvPr>
            <p:ph idx="1"/>
          </p:nvPr>
        </p:nvSpPr>
        <p:spPr/>
        <p:txBody>
          <a:bodyPr tIns="91440"/>
          <a:lstStyle/>
          <a:p>
            <a:pPr marL="182880" indent="0">
              <a:spcBef>
                <a:spcPts val="200"/>
              </a:spcBef>
              <a:buFontTx/>
              <a:buNone/>
            </a:pPr>
            <a:r>
              <a:rPr lang="en-US" sz="1800" dirty="0" err="1">
                <a:latin typeface="Consolas" pitchFamily="49" charset="0"/>
                <a:cs typeface="Consolas" pitchFamily="49" charset="0"/>
              </a:rPr>
              <a:t>varDecl</a:t>
            </a:r>
            <a:r>
              <a:rPr lang="en-US" sz="1800" dirty="0">
                <a:latin typeface="Consolas" pitchFamily="49" charset="0"/>
                <a:cs typeface="Consolas" pitchFamily="49" charset="0"/>
              </a:rPr>
              <a:t> = "var" identifiers ":"</a:t>
            </a:r>
          </a:p>
          <a:p>
            <a:pPr marL="182880" indent="0">
              <a:spcBef>
                <a:spcPts val="200"/>
              </a:spcBef>
              <a:buFontTx/>
              <a:buNone/>
            </a:pPr>
            <a:r>
              <a:rPr lang="en-US" sz="1800" dirty="0">
                <a:latin typeface="Consolas" pitchFamily="49" charset="0"/>
                <a:cs typeface="Consolas" pitchFamily="49" charset="0"/>
              </a:rPr>
              <a:t>          ( </a:t>
            </a:r>
            <a:r>
              <a:rPr lang="en-US" sz="1800" dirty="0" err="1">
                <a:latin typeface="Consolas" pitchFamily="49" charset="0"/>
                <a:cs typeface="Consolas" pitchFamily="49" charset="0"/>
              </a:rPr>
              <a:t>typeName</a:t>
            </a:r>
            <a:r>
              <a:rPr lang="en-US" sz="1800" dirty="0">
                <a:latin typeface="Consolas" pitchFamily="49" charset="0"/>
                <a:cs typeface="Consolas" pitchFamily="49" charset="0"/>
              </a:rPr>
              <a:t> | </a:t>
            </a:r>
            <a:r>
              <a:rPr lang="en-US" sz="1800" dirty="0" err="1">
                <a:latin typeface="Consolas" pitchFamily="49" charset="0"/>
                <a:cs typeface="Consolas" pitchFamily="49" charset="0"/>
              </a:rPr>
              <a:t>arrayTypeConstr</a:t>
            </a:r>
            <a:r>
              <a:rPr lang="en-US" sz="1800" dirty="0">
                <a:latin typeface="Consolas" pitchFamily="49" charset="0"/>
                <a:cs typeface="Consolas" pitchFamily="49" charset="0"/>
              </a:rPr>
              <a:t> | </a:t>
            </a:r>
            <a:r>
              <a:rPr lang="en-US" sz="1800" dirty="0" err="1">
                <a:latin typeface="Consolas" pitchFamily="49" charset="0"/>
                <a:cs typeface="Consolas" pitchFamily="49" charset="0"/>
              </a:rPr>
              <a:t>stringTypeConstr</a:t>
            </a:r>
            <a:r>
              <a:rPr lang="en-US" sz="1800" dirty="0">
                <a:latin typeface="Consolas" pitchFamily="49" charset="0"/>
                <a:cs typeface="Consolas" pitchFamily="49" charset="0"/>
              </a:rPr>
              <a:t> )</a:t>
            </a:r>
          </a:p>
          <a:p>
            <a:pPr marL="182880" indent="0">
              <a:spcBef>
                <a:spcPts val="200"/>
              </a:spcBef>
              <a:buFontTx/>
              <a:buNone/>
            </a:pPr>
            <a:r>
              <a:rPr lang="en-US" sz="1800" dirty="0">
                <a:latin typeface="Consolas" pitchFamily="49" charset="0"/>
                <a:cs typeface="Consolas" pitchFamily="49" charset="0"/>
              </a:rPr>
              <a:t>          [ ":=" initializer ] ";" .</a:t>
            </a:r>
          </a:p>
          <a:p>
            <a:pPr marL="182880" indent="0">
              <a:spcBef>
                <a:spcPts val="200"/>
              </a:spcBef>
              <a:buFontTx/>
              <a:buNone/>
            </a:pPr>
            <a:r>
              <a:rPr lang="en-US" sz="1800" dirty="0">
                <a:latin typeface="Consolas" pitchFamily="49" charset="0"/>
                <a:cs typeface="Consolas" pitchFamily="49" charset="0"/>
              </a:rPr>
              <a:t>initializer = </a:t>
            </a:r>
            <a:r>
              <a:rPr lang="en-US" sz="1800" dirty="0" err="1">
                <a:latin typeface="Consolas" pitchFamily="49" charset="0"/>
                <a:cs typeface="Consolas" pitchFamily="49" charset="0"/>
              </a:rPr>
              <a:t>constValue</a:t>
            </a:r>
            <a:r>
              <a:rPr lang="en-US" sz="1800" dirty="0">
                <a:latin typeface="Consolas" pitchFamily="49" charset="0"/>
                <a:cs typeface="Consolas" pitchFamily="49" charset="0"/>
              </a:rPr>
              <a:t> | </a:t>
            </a:r>
            <a:r>
              <a:rPr lang="en-US" sz="1800" dirty="0" err="1">
                <a:latin typeface="Consolas" pitchFamily="49" charset="0"/>
                <a:cs typeface="Consolas" pitchFamily="49" charset="0"/>
              </a:rPr>
              <a:t>compositeInitializer</a:t>
            </a:r>
            <a:r>
              <a:rPr lang="en-US" sz="1800" dirty="0">
                <a:latin typeface="Consolas" pitchFamily="49" charset="0"/>
                <a:cs typeface="Consolas" pitchFamily="49" charset="0"/>
              </a:rPr>
              <a:t> .</a:t>
            </a:r>
          </a:p>
          <a:p>
            <a:pPr marL="182880" indent="0">
              <a:spcBef>
                <a:spcPts val="200"/>
              </a:spcBef>
              <a:buFontTx/>
              <a:buNone/>
            </a:pPr>
            <a:r>
              <a:rPr lang="en-US" sz="1800" dirty="0" err="1">
                <a:latin typeface="Consolas" pitchFamily="49" charset="0"/>
                <a:cs typeface="Consolas" pitchFamily="49" charset="0"/>
              </a:rPr>
              <a:t>constValue</a:t>
            </a:r>
            <a:r>
              <a:rPr lang="en-US" sz="1800" dirty="0">
                <a:latin typeface="Consolas" pitchFamily="49" charset="0"/>
                <a:cs typeface="Consolas" pitchFamily="49" charset="0"/>
              </a:rPr>
              <a:t> = ( [ "-" ] literal ) | </a:t>
            </a:r>
            <a:r>
              <a:rPr lang="en-US" sz="1800" dirty="0" err="1">
                <a:latin typeface="Consolas" pitchFamily="49" charset="0"/>
                <a:cs typeface="Consolas" pitchFamily="49" charset="0"/>
              </a:rPr>
              <a:t>constId</a:t>
            </a:r>
            <a:r>
              <a:rPr lang="en-US" sz="1800" dirty="0">
                <a:latin typeface="Consolas" pitchFamily="49" charset="0"/>
                <a:cs typeface="Consolas" pitchFamily="49" charset="0"/>
              </a:rPr>
              <a:t> .</a:t>
            </a:r>
          </a:p>
          <a:p>
            <a:pPr marL="182880" indent="0">
              <a:spcBef>
                <a:spcPts val="200"/>
              </a:spcBef>
              <a:buFontTx/>
              <a:buNone/>
            </a:pPr>
            <a:r>
              <a:rPr lang="en-US" sz="1800" dirty="0" err="1">
                <a:latin typeface="Consolas" pitchFamily="49" charset="0"/>
                <a:cs typeface="Consolas" pitchFamily="49" charset="0"/>
              </a:rPr>
              <a:t>stringTypeDecl</a:t>
            </a:r>
            <a:r>
              <a:rPr lang="en-US" sz="1800" dirty="0">
                <a:latin typeface="Consolas" pitchFamily="49" charset="0"/>
                <a:cs typeface="Consolas" pitchFamily="49" charset="0"/>
              </a:rPr>
              <a:t> = "type" </a:t>
            </a:r>
            <a:r>
              <a:rPr lang="en-US" sz="1800" dirty="0" err="1">
                <a:latin typeface="Consolas" pitchFamily="49" charset="0"/>
                <a:cs typeface="Consolas" pitchFamily="49" charset="0"/>
              </a:rPr>
              <a:t>typeId</a:t>
            </a:r>
            <a:r>
              <a:rPr lang="en-US" sz="1800" dirty="0">
                <a:latin typeface="Consolas" pitchFamily="49" charset="0"/>
                <a:cs typeface="Consolas" pitchFamily="49" charset="0"/>
              </a:rPr>
              <a:t> "=" "string"</a:t>
            </a:r>
          </a:p>
          <a:p>
            <a:pPr marL="182880" indent="0">
              <a:spcBef>
                <a:spcPts val="200"/>
              </a:spcBef>
              <a:buFontTx/>
              <a:buNone/>
            </a:pPr>
            <a:r>
              <a:rPr lang="en-US" sz="1800" dirty="0">
                <a:latin typeface="Consolas" pitchFamily="49" charset="0"/>
                <a:cs typeface="Consolas" pitchFamily="49" charset="0"/>
              </a:rPr>
              <a:t>                "[" </a:t>
            </a:r>
            <a:r>
              <a:rPr lang="en-US" sz="1800" dirty="0" err="1">
                <a:latin typeface="Consolas" pitchFamily="49" charset="0"/>
                <a:cs typeface="Consolas" pitchFamily="49" charset="0"/>
              </a:rPr>
              <a:t>intConstValue</a:t>
            </a:r>
            <a:r>
              <a:rPr lang="en-US" sz="1800" dirty="0">
                <a:latin typeface="Consolas" pitchFamily="49" charset="0"/>
                <a:cs typeface="Consolas" pitchFamily="49" charset="0"/>
              </a:rPr>
              <a:t> "]" ";".</a:t>
            </a:r>
          </a:p>
          <a:p>
            <a:pPr marL="182880" indent="0">
              <a:spcBef>
                <a:spcPts val="200"/>
              </a:spcBef>
              <a:buFontTx/>
              <a:buNone/>
            </a:pPr>
            <a:r>
              <a:rPr lang="en-US" sz="1800" dirty="0" err="1">
                <a:latin typeface="Consolas" pitchFamily="49" charset="0"/>
                <a:cs typeface="Consolas" pitchFamily="49" charset="0"/>
              </a:rPr>
              <a:t>stringTypeConstr</a:t>
            </a:r>
            <a:r>
              <a:rPr lang="en-US" sz="1800" dirty="0">
                <a:latin typeface="Consolas" pitchFamily="49" charset="0"/>
                <a:cs typeface="Consolas" pitchFamily="49" charset="0"/>
              </a:rPr>
              <a:t> = "string" "[" </a:t>
            </a:r>
            <a:r>
              <a:rPr lang="en-US" sz="1800" dirty="0" err="1">
                <a:latin typeface="Consolas" pitchFamily="49" charset="0"/>
                <a:cs typeface="Consolas" pitchFamily="49" charset="0"/>
              </a:rPr>
              <a:t>intConstValue</a:t>
            </a:r>
            <a:r>
              <a:rPr lang="en-US" sz="1800" dirty="0">
                <a:latin typeface="Consolas" pitchFamily="49" charset="0"/>
                <a:cs typeface="Consolas" pitchFamily="49" charset="0"/>
              </a:rPr>
              <a:t> "]" .</a:t>
            </a:r>
          </a:p>
          <a:p>
            <a:pPr marL="182880" indent="0">
              <a:spcBef>
                <a:spcPts val="200"/>
              </a:spcBef>
              <a:buFontTx/>
              <a:buNone/>
            </a:pPr>
            <a:r>
              <a:rPr lang="en-US" sz="1800" dirty="0">
                <a:latin typeface="Consolas" pitchFamily="49" charset="0"/>
                <a:cs typeface="Consolas" pitchFamily="49" charset="0"/>
              </a:rPr>
              <a:t>variable  = ( </a:t>
            </a:r>
            <a:r>
              <a:rPr lang="en-US" sz="1800" dirty="0" err="1">
                <a:latin typeface="Consolas" pitchFamily="49" charset="0"/>
                <a:cs typeface="Consolas" pitchFamily="49" charset="0"/>
              </a:rPr>
              <a:t>varId</a:t>
            </a:r>
            <a:r>
              <a:rPr lang="en-US" sz="1800" dirty="0">
                <a:latin typeface="Consolas" pitchFamily="49" charset="0"/>
                <a:cs typeface="Consolas" pitchFamily="49" charset="0"/>
              </a:rPr>
              <a:t> | </a:t>
            </a:r>
            <a:r>
              <a:rPr lang="en-US" sz="1800" dirty="0" err="1">
                <a:latin typeface="Consolas" pitchFamily="49" charset="0"/>
                <a:cs typeface="Consolas" pitchFamily="49" charset="0"/>
              </a:rPr>
              <a:t>paramId</a:t>
            </a:r>
            <a:r>
              <a:rPr lang="en-US" sz="1800" dirty="0">
                <a:latin typeface="Consolas" pitchFamily="49" charset="0"/>
                <a:cs typeface="Consolas" pitchFamily="49" charset="0"/>
              </a:rPr>
              <a:t> ) { </a:t>
            </a:r>
            <a:r>
              <a:rPr lang="en-US" sz="1800" dirty="0" err="1">
                <a:latin typeface="Consolas" pitchFamily="49" charset="0"/>
                <a:cs typeface="Consolas" pitchFamily="49" charset="0"/>
              </a:rPr>
              <a:t>indexExpr</a:t>
            </a:r>
            <a:r>
              <a:rPr lang="en-US" sz="1800" dirty="0">
                <a:latin typeface="Consolas" pitchFamily="49" charset="0"/>
                <a:cs typeface="Consolas" pitchFamily="49" charset="0"/>
              </a:rPr>
              <a:t> | </a:t>
            </a:r>
            <a:r>
              <a:rPr lang="en-US" sz="1800" dirty="0" err="1">
                <a:latin typeface="Consolas" pitchFamily="49" charset="0"/>
                <a:cs typeface="Consolas" pitchFamily="49" charset="0"/>
              </a:rPr>
              <a:t>fieldExpr</a:t>
            </a:r>
            <a:r>
              <a:rPr lang="en-US" sz="1800" dirty="0">
                <a:latin typeface="Consolas" pitchFamily="49" charset="0"/>
                <a:cs typeface="Consolas" pitchFamily="49" charset="0"/>
              </a:rPr>
              <a:t> } .</a:t>
            </a:r>
          </a:p>
          <a:p>
            <a:pPr marL="182880" indent="0">
              <a:spcBef>
                <a:spcPts val="200"/>
              </a:spcBef>
              <a:buFontTx/>
              <a:buNone/>
            </a:pPr>
            <a:r>
              <a:rPr lang="en-US" sz="1800" dirty="0" err="1">
                <a:latin typeface="Consolas" pitchFamily="49" charset="0"/>
                <a:cs typeface="Consolas" pitchFamily="49" charset="0"/>
              </a:rPr>
              <a:t>indexExpr</a:t>
            </a:r>
            <a:r>
              <a:rPr lang="en-US" sz="1800" dirty="0">
                <a:latin typeface="Consolas" pitchFamily="49" charset="0"/>
                <a:cs typeface="Consolas" pitchFamily="49" charset="0"/>
              </a:rPr>
              <a:t> = "[" expression "]" .</a:t>
            </a:r>
          </a:p>
          <a:p>
            <a:pPr marL="182880" indent="0">
              <a:spcBef>
                <a:spcPts val="200"/>
              </a:spcBef>
              <a:buFontTx/>
              <a:buNone/>
            </a:pPr>
            <a:r>
              <a:rPr lang="en-US" sz="1800" dirty="0" err="1">
                <a:latin typeface="Consolas" pitchFamily="49" charset="0"/>
                <a:cs typeface="Consolas" pitchFamily="49" charset="0"/>
              </a:rPr>
              <a:t>fieldExpr</a:t>
            </a:r>
            <a:r>
              <a:rPr lang="en-US" sz="1800" dirty="0">
                <a:latin typeface="Consolas" pitchFamily="49" charset="0"/>
                <a:cs typeface="Consolas" pitchFamily="49" charset="0"/>
              </a:rPr>
              <a:t> = "." </a:t>
            </a:r>
            <a:r>
              <a:rPr lang="en-US" sz="1800" dirty="0" err="1">
                <a:latin typeface="Consolas" pitchFamily="49" charset="0"/>
                <a:cs typeface="Consolas" pitchFamily="49" charset="0"/>
              </a:rPr>
              <a:t>fieldId</a:t>
            </a:r>
            <a:r>
              <a:rPr lang="en-US" sz="1800" dirty="0">
                <a:latin typeface="Consolas" pitchFamily="49" charset="0"/>
                <a:cs typeface="Consolas" pitchFamily="49" charset="0"/>
              </a:rPr>
              <a:t> .</a:t>
            </a:r>
          </a:p>
          <a:p>
            <a:pPr marL="182880" indent="0">
              <a:spcBef>
                <a:spcPts val="200"/>
              </a:spcBef>
              <a:buFontTx/>
              <a:buNone/>
            </a:pPr>
            <a:endParaRPr lang="en-US" sz="1800" dirty="0">
              <a:latin typeface="Consolas" pitchFamily="49" charset="0"/>
              <a:cs typeface="Consolas" pitchFamily="49" charset="0"/>
            </a:endParaRPr>
          </a:p>
        </p:txBody>
      </p:sp>
      <p:sp>
        <p:nvSpPr>
          <p:cNvPr id="8196" name="Footer Placeholder 3"/>
          <p:cNvSpPr>
            <a:spLocks noGrp="1"/>
          </p:cNvSpPr>
          <p:nvPr>
            <p:ph type="ftr" sz="quarter" idx="10"/>
          </p:nvPr>
        </p:nvSpPr>
        <p:spPr>
          <a:noFill/>
        </p:spPr>
        <p:txBody>
          <a:bodyPr/>
          <a:lstStyle/>
          <a:p>
            <a:r>
              <a:rPr lang="en-US"/>
              <a:t>©SoftMoore Consulting</a:t>
            </a:r>
          </a:p>
        </p:txBody>
      </p:sp>
      <p:sp>
        <p:nvSpPr>
          <p:cNvPr id="8197" name="Slide Number Placeholder 4"/>
          <p:cNvSpPr>
            <a:spLocks noGrp="1"/>
          </p:cNvSpPr>
          <p:nvPr>
            <p:ph type="sldNum" sz="quarter" idx="11"/>
          </p:nvPr>
        </p:nvSpPr>
        <p:spPr>
          <a:noFill/>
        </p:spPr>
        <p:txBody>
          <a:bodyPr/>
          <a:lstStyle/>
          <a:p>
            <a:r>
              <a:rPr lang="en-US"/>
              <a:t>Slide </a:t>
            </a:r>
            <a:fld id="{8B578477-E8CC-420E-9AE0-0455B0843BF3}"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dirty="0"/>
              <a:t>Relevant Parser Methods</a:t>
            </a:r>
          </a:p>
        </p:txBody>
      </p:sp>
      <p:sp>
        <p:nvSpPr>
          <p:cNvPr id="9219" name="Content Placeholder 2"/>
          <p:cNvSpPr>
            <a:spLocks noGrp="1"/>
          </p:cNvSpPr>
          <p:nvPr>
            <p:ph idx="1"/>
          </p:nvPr>
        </p:nvSpPr>
        <p:spPr/>
        <p:txBody>
          <a:bodyPr/>
          <a:lstStyle/>
          <a:p>
            <a:r>
              <a:rPr lang="en-US" sz="2000" dirty="0">
                <a:latin typeface="Consolas" pitchFamily="49" charset="0"/>
                <a:cs typeface="Consolas" pitchFamily="49" charset="0"/>
              </a:rPr>
              <a:t>private </a:t>
            </a:r>
            <a:r>
              <a:rPr lang="en-US" sz="2000" dirty="0" err="1">
                <a:latin typeface="Consolas" pitchFamily="49" charset="0"/>
                <a:cs typeface="Consolas" pitchFamily="49" charset="0"/>
              </a:rPr>
              <a:t>InitialDecl</a:t>
            </a:r>
            <a:r>
              <a:rPr lang="en-US" sz="2000" dirty="0">
                <a:latin typeface="Consolas" pitchFamily="49" charset="0"/>
                <a:cs typeface="Consolas" pitchFamily="49" charset="0"/>
              </a:rPr>
              <a:t> </a:t>
            </a:r>
            <a:r>
              <a:rPr lang="en-US" sz="2000" dirty="0" err="1">
                <a:latin typeface="Consolas" pitchFamily="49" charset="0"/>
                <a:cs typeface="Consolas" pitchFamily="49" charset="0"/>
              </a:rPr>
              <a:t>parseVarDecl</a:t>
            </a:r>
            <a:r>
              <a:rPr lang="en-US" sz="2000" dirty="0">
                <a:latin typeface="Consolas" pitchFamily="49" charset="0"/>
                <a:cs typeface="Consolas" pitchFamily="49" charset="0"/>
              </a:rPr>
              <a:t>()</a:t>
            </a:r>
          </a:p>
          <a:p>
            <a:r>
              <a:rPr lang="en-US" sz="2000" dirty="0">
                <a:latin typeface="Consolas" pitchFamily="49" charset="0"/>
                <a:cs typeface="Consolas" pitchFamily="49" charset="0"/>
              </a:rPr>
              <a:t>private Initializer </a:t>
            </a:r>
            <a:r>
              <a:rPr lang="en-US" sz="2000" dirty="0" err="1">
                <a:latin typeface="Consolas" pitchFamily="49" charset="0"/>
                <a:cs typeface="Consolas" pitchFamily="49" charset="0"/>
              </a:rPr>
              <a:t>parseInitializer</a:t>
            </a:r>
            <a:r>
              <a:rPr lang="en-US" sz="2000" dirty="0">
                <a:latin typeface="Consolas" pitchFamily="49" charset="0"/>
                <a:cs typeface="Consolas" pitchFamily="49" charset="0"/>
              </a:rPr>
              <a:t>()</a:t>
            </a:r>
          </a:p>
          <a:p>
            <a:r>
              <a:rPr lang="en-US" sz="2000" dirty="0">
                <a:latin typeface="Consolas" pitchFamily="49" charset="0"/>
                <a:cs typeface="Consolas" pitchFamily="49" charset="0"/>
              </a:rPr>
              <a:t>private Expression </a:t>
            </a:r>
            <a:r>
              <a:rPr lang="en-US" sz="2000" dirty="0" err="1">
                <a:latin typeface="Consolas" pitchFamily="49" charset="0"/>
                <a:cs typeface="Consolas" pitchFamily="49" charset="0"/>
              </a:rPr>
              <a:t>parseConstValue</a:t>
            </a:r>
            <a:r>
              <a:rPr lang="en-US" sz="2000" dirty="0">
                <a:latin typeface="Consolas" pitchFamily="49" charset="0"/>
                <a:cs typeface="Consolas" pitchFamily="49" charset="0"/>
              </a:rPr>
              <a:t>()</a:t>
            </a:r>
          </a:p>
          <a:p>
            <a:r>
              <a:rPr lang="en-US" sz="2000" dirty="0">
                <a:latin typeface="Consolas" pitchFamily="49" charset="0"/>
                <a:cs typeface="Consolas" pitchFamily="49" charset="0"/>
              </a:rPr>
              <a:t>private </a:t>
            </a:r>
            <a:r>
              <a:rPr lang="en-US" sz="2000" dirty="0" err="1">
                <a:latin typeface="Consolas" pitchFamily="49" charset="0"/>
                <a:cs typeface="Consolas" pitchFamily="49" charset="0"/>
              </a:rPr>
              <a:t>InitialDecl</a:t>
            </a:r>
            <a:r>
              <a:rPr lang="en-US" sz="2000" dirty="0">
                <a:latin typeface="Consolas" pitchFamily="49" charset="0"/>
                <a:cs typeface="Consolas" pitchFamily="49" charset="0"/>
              </a:rPr>
              <a:t> </a:t>
            </a:r>
            <a:r>
              <a:rPr lang="en-US" sz="2000" dirty="0" err="1">
                <a:latin typeface="Consolas" pitchFamily="49" charset="0"/>
                <a:cs typeface="Consolas" pitchFamily="49" charset="0"/>
              </a:rPr>
              <a:t>parseStringTypeDecl</a:t>
            </a:r>
            <a:r>
              <a:rPr lang="en-US" sz="2000" dirty="0">
                <a:latin typeface="Consolas" pitchFamily="49" charset="0"/>
                <a:cs typeface="Consolas" pitchFamily="49" charset="0"/>
              </a:rPr>
              <a:t>()</a:t>
            </a:r>
          </a:p>
          <a:p>
            <a:r>
              <a:rPr lang="en-US" sz="2000" dirty="0">
                <a:latin typeface="Consolas" pitchFamily="49" charset="0"/>
                <a:cs typeface="Consolas" pitchFamily="49" charset="0"/>
              </a:rPr>
              <a:t>private </a:t>
            </a:r>
            <a:r>
              <a:rPr lang="en-US" sz="2000" dirty="0" err="1">
                <a:latin typeface="Consolas" pitchFamily="49" charset="0"/>
                <a:cs typeface="Consolas" pitchFamily="49" charset="0"/>
              </a:rPr>
              <a:t>StringType</a:t>
            </a:r>
            <a:r>
              <a:rPr lang="en-US" sz="2000" dirty="0">
                <a:latin typeface="Consolas" pitchFamily="49" charset="0"/>
                <a:cs typeface="Consolas" pitchFamily="49" charset="0"/>
              </a:rPr>
              <a:t> </a:t>
            </a:r>
            <a:r>
              <a:rPr lang="en-US" sz="2000" dirty="0" err="1">
                <a:latin typeface="Consolas" pitchFamily="49" charset="0"/>
                <a:cs typeface="Consolas" pitchFamily="49" charset="0"/>
              </a:rPr>
              <a:t>parseStringTypeConstr</a:t>
            </a:r>
            <a:r>
              <a:rPr lang="en-US" sz="2000" dirty="0">
                <a:latin typeface="Consolas" pitchFamily="49" charset="0"/>
                <a:cs typeface="Consolas" pitchFamily="49" charset="0"/>
              </a:rPr>
              <a:t>()</a:t>
            </a:r>
          </a:p>
          <a:p>
            <a:r>
              <a:rPr lang="en-US" sz="2000" dirty="0">
                <a:latin typeface="Consolas" pitchFamily="49" charset="0"/>
                <a:cs typeface="Consolas" pitchFamily="49" charset="0"/>
              </a:rPr>
              <a:t>private Expression </a:t>
            </a:r>
            <a:r>
              <a:rPr lang="en-US" sz="2000" dirty="0" err="1">
                <a:latin typeface="Consolas" pitchFamily="49" charset="0"/>
                <a:cs typeface="Consolas" pitchFamily="49" charset="0"/>
              </a:rPr>
              <a:t>parseIntConstValue</a:t>
            </a:r>
            <a:r>
              <a:rPr lang="en-US" sz="2000" dirty="0">
                <a:latin typeface="Consolas" pitchFamily="49" charset="0"/>
                <a:cs typeface="Consolas" pitchFamily="49" charset="0"/>
              </a:rPr>
              <a:t>()</a:t>
            </a:r>
          </a:p>
          <a:p>
            <a:r>
              <a:rPr lang="en-US" sz="2000" dirty="0">
                <a:latin typeface="Consolas" pitchFamily="49" charset="0"/>
                <a:cs typeface="Consolas" pitchFamily="49" charset="0"/>
              </a:rPr>
              <a:t>private Type </a:t>
            </a:r>
            <a:r>
              <a:rPr lang="en-US" sz="2000" dirty="0" err="1">
                <a:latin typeface="Consolas" pitchFamily="49" charset="0"/>
                <a:cs typeface="Consolas" pitchFamily="49" charset="0"/>
              </a:rPr>
              <a:t>parseTypeName</a:t>
            </a:r>
            <a:r>
              <a:rPr lang="en-US" sz="2000" dirty="0">
                <a:latin typeface="Consolas" pitchFamily="49" charset="0"/>
                <a:cs typeface="Consolas" pitchFamily="49" charset="0"/>
              </a:rPr>
              <a:t>()</a:t>
            </a:r>
          </a:p>
          <a:p>
            <a:r>
              <a:rPr lang="en-US" sz="2000" dirty="0">
                <a:latin typeface="Consolas" pitchFamily="49" charset="0"/>
                <a:cs typeface="Consolas" pitchFamily="49" charset="0"/>
              </a:rPr>
              <a:t>private Variable </a:t>
            </a:r>
            <a:r>
              <a:rPr lang="en-US" sz="2000" dirty="0" err="1">
                <a:latin typeface="Consolas" pitchFamily="49" charset="0"/>
                <a:cs typeface="Consolas" pitchFamily="49" charset="0"/>
              </a:rPr>
              <a:t>parseVariable</a:t>
            </a:r>
            <a:r>
              <a:rPr lang="en-US" sz="2000" dirty="0">
                <a:latin typeface="Consolas" pitchFamily="49" charset="0"/>
                <a:cs typeface="Consolas" pitchFamily="49" charset="0"/>
              </a:rPr>
              <a:t>()</a:t>
            </a:r>
          </a:p>
          <a:p>
            <a:endParaRPr lang="en-US" sz="2000" dirty="0">
              <a:latin typeface="Consolas" pitchFamily="49" charset="0"/>
              <a:cs typeface="Consolas" pitchFamily="49" charset="0"/>
            </a:endParaRPr>
          </a:p>
        </p:txBody>
      </p:sp>
      <p:sp>
        <p:nvSpPr>
          <p:cNvPr id="9220" name="Footer Placeholder 3"/>
          <p:cNvSpPr>
            <a:spLocks noGrp="1"/>
          </p:cNvSpPr>
          <p:nvPr>
            <p:ph type="ftr" sz="quarter" idx="10"/>
          </p:nvPr>
        </p:nvSpPr>
        <p:spPr>
          <a:noFill/>
        </p:spPr>
        <p:txBody>
          <a:bodyPr/>
          <a:lstStyle/>
          <a:p>
            <a:r>
              <a:rPr lang="en-US"/>
              <a:t>©SoftMoore Consulting</a:t>
            </a:r>
          </a:p>
        </p:txBody>
      </p:sp>
      <p:sp>
        <p:nvSpPr>
          <p:cNvPr id="9221" name="Slide Number Placeholder 4"/>
          <p:cNvSpPr>
            <a:spLocks noGrp="1"/>
          </p:cNvSpPr>
          <p:nvPr>
            <p:ph type="sldNum" sz="quarter" idx="11"/>
          </p:nvPr>
        </p:nvSpPr>
        <p:spPr>
          <a:noFill/>
        </p:spPr>
        <p:txBody>
          <a:bodyPr/>
          <a:lstStyle/>
          <a:p>
            <a:r>
              <a:rPr lang="en-US"/>
              <a:t>Slide </a:t>
            </a:r>
            <a:fld id="{0D10EAB0-2E38-41A2-AAAD-E04463F657C6}"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2"/>
          <p:cNvSpPr>
            <a:spLocks noGrp="1"/>
          </p:cNvSpPr>
          <p:nvPr>
            <p:ph type="ftr" sz="quarter" idx="10"/>
          </p:nvPr>
        </p:nvSpPr>
        <p:spPr>
          <a:noFill/>
        </p:spPr>
        <p:txBody>
          <a:bodyPr/>
          <a:lstStyle/>
          <a:p>
            <a:r>
              <a:rPr lang="en-US"/>
              <a:t>©SoftMoore Consulting</a:t>
            </a:r>
          </a:p>
        </p:txBody>
      </p:sp>
      <p:sp>
        <p:nvSpPr>
          <p:cNvPr id="11267" name="Slide Number Placeholder 3"/>
          <p:cNvSpPr>
            <a:spLocks noGrp="1"/>
          </p:cNvSpPr>
          <p:nvPr>
            <p:ph type="sldNum" sz="quarter" idx="11"/>
          </p:nvPr>
        </p:nvSpPr>
        <p:spPr>
          <a:noFill/>
        </p:spPr>
        <p:txBody>
          <a:bodyPr/>
          <a:lstStyle/>
          <a:p>
            <a:r>
              <a:rPr lang="en-US"/>
              <a:t>Slide </a:t>
            </a:r>
            <a:fld id="{CBE60CEC-B1EA-4690-9C7B-982C9BE6BA91}" type="slidenum">
              <a:rPr lang="en-US" smtClean="0"/>
              <a:pPr/>
              <a:t>12</a:t>
            </a:fld>
            <a:endParaRPr lang="en-US"/>
          </a:p>
        </p:txBody>
      </p:sp>
      <p:sp>
        <p:nvSpPr>
          <p:cNvPr id="11268" name="Rectangle 2"/>
          <p:cNvSpPr>
            <a:spLocks noGrp="1" noChangeArrowheads="1"/>
          </p:cNvSpPr>
          <p:nvPr>
            <p:ph type="title"/>
          </p:nvPr>
        </p:nvSpPr>
        <p:spPr/>
        <p:txBody>
          <a:bodyPr/>
          <a:lstStyle/>
          <a:p>
            <a:r>
              <a:rPr lang="en-US" dirty="0"/>
              <a:t>Relevant Classes</a:t>
            </a:r>
          </a:p>
        </p:txBody>
      </p:sp>
      <p:grpSp>
        <p:nvGrpSpPr>
          <p:cNvPr id="40" name="Group 39">
            <a:extLst>
              <a:ext uri="{FF2B5EF4-FFF2-40B4-BE49-F238E27FC236}">
                <a16:creationId xmlns:a16="http://schemas.microsoft.com/office/drawing/2014/main" id="{E78AA9A0-6283-9E20-D150-04C685E9F3FF}"/>
              </a:ext>
            </a:extLst>
          </p:cNvPr>
          <p:cNvGrpSpPr/>
          <p:nvPr/>
        </p:nvGrpSpPr>
        <p:grpSpPr>
          <a:xfrm>
            <a:off x="768384" y="1943436"/>
            <a:ext cx="7607232" cy="3499365"/>
            <a:chOff x="768384" y="1943436"/>
            <a:chExt cx="7607232" cy="3499365"/>
          </a:xfrm>
        </p:grpSpPr>
        <p:sp>
          <p:nvSpPr>
            <p:cNvPr id="4" name="Text Box 4">
              <a:extLst>
                <a:ext uri="{FF2B5EF4-FFF2-40B4-BE49-F238E27FC236}">
                  <a16:creationId xmlns:a16="http://schemas.microsoft.com/office/drawing/2014/main" id="{7F283D13-A487-E775-A2B7-748FCE94EEA1}"/>
                </a:ext>
              </a:extLst>
            </p:cNvPr>
            <p:cNvSpPr txBox="1">
              <a:spLocks noChangeArrowheads="1"/>
            </p:cNvSpPr>
            <p:nvPr/>
          </p:nvSpPr>
          <p:spPr bwMode="auto">
            <a:xfrm>
              <a:off x="3152679" y="1943436"/>
              <a:ext cx="583493"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1" u="none" strike="noStrike" kern="0" cap="none" spc="0" normalizeH="0" baseline="0" noProof="0" dirty="0">
                  <a:ln>
                    <a:noFill/>
                  </a:ln>
                  <a:effectLst/>
                  <a:uLnTx/>
                  <a:uFillTx/>
                  <a:latin typeface="Arial"/>
                </a:rPr>
                <a:t>AST</a:t>
              </a:r>
            </a:p>
          </p:txBody>
        </p:sp>
        <p:sp>
          <p:nvSpPr>
            <p:cNvPr id="6" name="Rectangle 6">
              <a:extLst>
                <a:ext uri="{FF2B5EF4-FFF2-40B4-BE49-F238E27FC236}">
                  <a16:creationId xmlns:a16="http://schemas.microsoft.com/office/drawing/2014/main" id="{C49927E3-0628-AA74-B4FF-C221511D409D}"/>
                </a:ext>
              </a:extLst>
            </p:cNvPr>
            <p:cNvSpPr>
              <a:spLocks noChangeArrowheads="1"/>
            </p:cNvSpPr>
            <p:nvPr/>
          </p:nvSpPr>
          <p:spPr bwMode="auto">
            <a:xfrm>
              <a:off x="1765807" y="2963056"/>
              <a:ext cx="1221488" cy="339196"/>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1" u="none" strike="noStrike" kern="0" cap="none" spc="0" normalizeH="0" baseline="0" noProof="0" dirty="0">
                  <a:ln>
                    <a:noFill/>
                  </a:ln>
                  <a:effectLst/>
                  <a:uLnTx/>
                  <a:uFillTx/>
                  <a:latin typeface="Arial"/>
                </a:rPr>
                <a:t>Declaration</a:t>
              </a:r>
            </a:p>
          </p:txBody>
        </p:sp>
        <p:sp>
          <p:nvSpPr>
            <p:cNvPr id="8" name="Rectangle 13">
              <a:extLst>
                <a:ext uri="{FF2B5EF4-FFF2-40B4-BE49-F238E27FC236}">
                  <a16:creationId xmlns:a16="http://schemas.microsoft.com/office/drawing/2014/main" id="{87908DD8-AFF3-879B-ABFC-0979D25F3EE8}"/>
                </a:ext>
              </a:extLst>
            </p:cNvPr>
            <p:cNvSpPr>
              <a:spLocks noChangeArrowheads="1"/>
            </p:cNvSpPr>
            <p:nvPr/>
          </p:nvSpPr>
          <p:spPr bwMode="auto">
            <a:xfrm>
              <a:off x="4516754" y="2963056"/>
              <a:ext cx="1199046" cy="339196"/>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1" u="none" strike="noStrike" kern="0" cap="none" spc="0" normalizeH="0" baseline="0" noProof="0" dirty="0">
                  <a:ln>
                    <a:noFill/>
                  </a:ln>
                  <a:effectLst/>
                  <a:uLnTx/>
                  <a:uFillTx/>
                  <a:latin typeface="Arial"/>
                </a:rPr>
                <a:t>Expression</a:t>
              </a:r>
            </a:p>
          </p:txBody>
        </p:sp>
        <p:cxnSp>
          <p:nvCxnSpPr>
            <p:cNvPr id="9" name="AutoShape 18">
              <a:extLst>
                <a:ext uri="{FF2B5EF4-FFF2-40B4-BE49-F238E27FC236}">
                  <a16:creationId xmlns:a16="http://schemas.microsoft.com/office/drawing/2014/main" id="{2FB2FC9A-44C9-371C-DF97-5A844429ED4A}"/>
                </a:ext>
              </a:extLst>
            </p:cNvPr>
            <p:cNvCxnSpPr>
              <a:cxnSpLocks noChangeShapeType="1"/>
              <a:stCxn id="6" idx="0"/>
              <a:endCxn id="19" idx="3"/>
            </p:cNvCxnSpPr>
            <p:nvPr/>
          </p:nvCxnSpPr>
          <p:spPr bwMode="auto">
            <a:xfrm rot="5400000" flipH="1" flipV="1">
              <a:off x="2654247" y="2172878"/>
              <a:ext cx="512483" cy="1067875"/>
            </a:xfrm>
            <a:prstGeom prst="bentConnector3">
              <a:avLst>
                <a:gd name="adj1" fmla="val 50000"/>
              </a:avLst>
            </a:prstGeom>
            <a:noFill/>
            <a:ln w="9525">
              <a:solidFill>
                <a:schemeClr val="tx1"/>
              </a:solidFill>
              <a:miter lim="800000"/>
              <a:headEnd/>
              <a:tailEnd type="none" w="lg" len="lg"/>
            </a:ln>
          </p:spPr>
        </p:cxnSp>
        <p:cxnSp>
          <p:nvCxnSpPr>
            <p:cNvPr id="10" name="AutoShape 21">
              <a:extLst>
                <a:ext uri="{FF2B5EF4-FFF2-40B4-BE49-F238E27FC236}">
                  <a16:creationId xmlns:a16="http://schemas.microsoft.com/office/drawing/2014/main" id="{166E2611-ADEE-414B-E9A4-0873FA009429}"/>
                </a:ext>
              </a:extLst>
            </p:cNvPr>
            <p:cNvCxnSpPr>
              <a:cxnSpLocks noChangeShapeType="1"/>
              <a:stCxn id="8" idx="0"/>
              <a:endCxn id="19" idx="3"/>
            </p:cNvCxnSpPr>
            <p:nvPr/>
          </p:nvCxnSpPr>
          <p:spPr bwMode="auto">
            <a:xfrm rot="16200000" flipV="1">
              <a:off x="4024111" y="1870889"/>
              <a:ext cx="512483" cy="1671851"/>
            </a:xfrm>
            <a:prstGeom prst="bentConnector3">
              <a:avLst>
                <a:gd name="adj1" fmla="val 50000"/>
              </a:avLst>
            </a:prstGeom>
            <a:noFill/>
            <a:ln w="9525">
              <a:solidFill>
                <a:schemeClr val="tx1"/>
              </a:solidFill>
              <a:miter lim="800000"/>
              <a:headEnd/>
              <a:tailEnd type="none" w="lg" len="lg"/>
            </a:ln>
          </p:spPr>
        </p:cxnSp>
        <p:sp>
          <p:nvSpPr>
            <p:cNvPr id="11" name="Text Box 24">
              <a:extLst>
                <a:ext uri="{FF2B5EF4-FFF2-40B4-BE49-F238E27FC236}">
                  <a16:creationId xmlns:a16="http://schemas.microsoft.com/office/drawing/2014/main" id="{62189B8A-61BE-E027-2B39-74D3C02A1901}"/>
                </a:ext>
              </a:extLst>
            </p:cNvPr>
            <p:cNvSpPr txBox="1">
              <a:spLocks noChangeArrowheads="1"/>
            </p:cNvSpPr>
            <p:nvPr/>
          </p:nvSpPr>
          <p:spPr bwMode="auto">
            <a:xfrm>
              <a:off x="3276600" y="4018767"/>
              <a:ext cx="936154"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a:ln>
                    <a:noFill/>
                  </a:ln>
                  <a:effectLst/>
                  <a:uLnTx/>
                  <a:uFillTx/>
                  <a:latin typeface="Arial"/>
                </a:rPr>
                <a:t>Variable</a:t>
              </a:r>
            </a:p>
          </p:txBody>
        </p:sp>
        <p:sp>
          <p:nvSpPr>
            <p:cNvPr id="12" name="Text Box 9">
              <a:extLst>
                <a:ext uri="{FF2B5EF4-FFF2-40B4-BE49-F238E27FC236}">
                  <a16:creationId xmlns:a16="http://schemas.microsoft.com/office/drawing/2014/main" id="{576137B1-D86A-5E7A-A8DB-A2AD04B6CE46}"/>
                </a:ext>
              </a:extLst>
            </p:cNvPr>
            <p:cNvSpPr txBox="1">
              <a:spLocks noChangeArrowheads="1"/>
            </p:cNvSpPr>
            <p:nvPr/>
          </p:nvSpPr>
          <p:spPr bwMode="auto">
            <a:xfrm>
              <a:off x="1840347" y="4018767"/>
              <a:ext cx="1072408"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1" u="none" strike="noStrike" kern="0" cap="none" spc="0" normalizeH="0" baseline="0" noProof="0" dirty="0" err="1">
                  <a:ln>
                    <a:noFill/>
                  </a:ln>
                  <a:effectLst/>
                  <a:uLnTx/>
                  <a:uFillTx/>
                  <a:latin typeface="Arial"/>
                </a:rPr>
                <a:t>InitialDecl</a:t>
              </a:r>
              <a:endParaRPr kumimoji="0" lang="en-US" sz="1600" b="0" i="1" u="none" strike="noStrike" kern="0" cap="none" spc="0" normalizeH="0" baseline="0" noProof="0" dirty="0">
                <a:ln>
                  <a:noFill/>
                </a:ln>
                <a:effectLst/>
                <a:uLnTx/>
                <a:uFillTx/>
                <a:latin typeface="Arial"/>
              </a:endParaRPr>
            </a:p>
          </p:txBody>
        </p:sp>
        <p:cxnSp>
          <p:nvCxnSpPr>
            <p:cNvPr id="13" name="Elbow Connector 31">
              <a:extLst>
                <a:ext uri="{FF2B5EF4-FFF2-40B4-BE49-F238E27FC236}">
                  <a16:creationId xmlns:a16="http://schemas.microsoft.com/office/drawing/2014/main" id="{B39B5558-56DB-6898-3CF0-459876217EE9}"/>
                </a:ext>
              </a:extLst>
            </p:cNvPr>
            <p:cNvCxnSpPr>
              <a:stCxn id="12" idx="0"/>
              <a:endCxn id="20" idx="3"/>
            </p:cNvCxnSpPr>
            <p:nvPr/>
          </p:nvCxnSpPr>
          <p:spPr bwMode="auto">
            <a:xfrm flipV="1">
              <a:off x="2376551" y="3470929"/>
              <a:ext cx="1" cy="547838"/>
            </a:xfrm>
            <a:prstGeom prst="straightConnector1">
              <a:avLst/>
            </a:prstGeom>
            <a:noFill/>
            <a:ln w="9525">
              <a:solidFill>
                <a:schemeClr val="tx1"/>
              </a:solidFill>
              <a:miter lim="800000"/>
              <a:headEnd/>
              <a:tailEnd type="none" w="lg" len="lg"/>
            </a:ln>
          </p:spPr>
        </p:cxnSp>
        <p:sp>
          <p:nvSpPr>
            <p:cNvPr id="14" name="Text Box 9">
              <a:extLst>
                <a:ext uri="{FF2B5EF4-FFF2-40B4-BE49-F238E27FC236}">
                  <a16:creationId xmlns:a16="http://schemas.microsoft.com/office/drawing/2014/main" id="{18E407FC-11BC-AE17-8C67-3AEE6F7FA51C}"/>
                </a:ext>
              </a:extLst>
            </p:cNvPr>
            <p:cNvSpPr txBox="1">
              <a:spLocks noChangeArrowheads="1"/>
            </p:cNvSpPr>
            <p:nvPr/>
          </p:nvSpPr>
          <p:spPr bwMode="auto">
            <a:xfrm>
              <a:off x="768384" y="5103605"/>
              <a:ext cx="1585370"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lang="en-US" sz="1600" kern="0" dirty="0">
                  <a:latin typeface="Arial"/>
                </a:rPr>
                <a:t>String</a:t>
              </a:r>
              <a:r>
                <a:rPr kumimoji="0" lang="en-US" sz="1600" b="0" i="0" u="none" strike="noStrike" kern="0" cap="none" spc="0" normalizeH="0" baseline="0" noProof="0" dirty="0" err="1">
                  <a:ln>
                    <a:noFill/>
                  </a:ln>
                  <a:effectLst/>
                  <a:uLnTx/>
                  <a:uFillTx/>
                  <a:latin typeface="Arial"/>
                </a:rPr>
                <a:t>TypeDecl</a:t>
              </a:r>
              <a:endParaRPr kumimoji="0" lang="en-US" sz="1600" b="0" i="0" u="none" strike="noStrike" kern="0" cap="none" spc="0" normalizeH="0" baseline="0" noProof="0" dirty="0">
                <a:ln>
                  <a:noFill/>
                </a:ln>
                <a:effectLst/>
                <a:uLnTx/>
                <a:uFillTx/>
                <a:latin typeface="Arial"/>
              </a:endParaRPr>
            </a:p>
          </p:txBody>
        </p:sp>
        <p:cxnSp>
          <p:nvCxnSpPr>
            <p:cNvPr id="15" name="Elbow Connector 35">
              <a:extLst>
                <a:ext uri="{FF2B5EF4-FFF2-40B4-BE49-F238E27FC236}">
                  <a16:creationId xmlns:a16="http://schemas.microsoft.com/office/drawing/2014/main" id="{C1DB3E3F-11FD-92C9-84AD-E1A429D84DA4}"/>
                </a:ext>
              </a:extLst>
            </p:cNvPr>
            <p:cNvCxnSpPr>
              <a:stCxn id="14" idx="0"/>
              <a:endCxn id="21" idx="3"/>
            </p:cNvCxnSpPr>
            <p:nvPr/>
          </p:nvCxnSpPr>
          <p:spPr bwMode="auto">
            <a:xfrm rot="5400000" flipH="1" flipV="1">
              <a:off x="1681847" y="4408901"/>
              <a:ext cx="573927" cy="815483"/>
            </a:xfrm>
            <a:prstGeom prst="bentConnector3">
              <a:avLst>
                <a:gd name="adj1" fmla="val 50000"/>
              </a:avLst>
            </a:prstGeom>
            <a:noFill/>
            <a:ln w="9525">
              <a:solidFill>
                <a:schemeClr val="tx1"/>
              </a:solidFill>
              <a:miter lim="800000"/>
              <a:headEnd/>
              <a:tailEnd type="none" w="lg" len="lg"/>
            </a:ln>
          </p:spPr>
        </p:cxnSp>
        <p:sp>
          <p:nvSpPr>
            <p:cNvPr id="16" name="Rectangle 15">
              <a:extLst>
                <a:ext uri="{FF2B5EF4-FFF2-40B4-BE49-F238E27FC236}">
                  <a16:creationId xmlns:a16="http://schemas.microsoft.com/office/drawing/2014/main" id="{0E0FC312-9572-5521-8CB2-1A79C7C0A20E}"/>
                </a:ext>
              </a:extLst>
            </p:cNvPr>
            <p:cNvSpPr>
              <a:spLocks noChangeArrowheads="1"/>
            </p:cNvSpPr>
            <p:nvPr/>
          </p:nvSpPr>
          <p:spPr bwMode="auto">
            <a:xfrm>
              <a:off x="7466714" y="1943436"/>
              <a:ext cx="641201" cy="339196"/>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a:rPr>
                <a:t>Type</a:t>
              </a:r>
            </a:p>
          </p:txBody>
        </p:sp>
        <p:sp>
          <p:nvSpPr>
            <p:cNvPr id="17" name="Text Box 24">
              <a:extLst>
                <a:ext uri="{FF2B5EF4-FFF2-40B4-BE49-F238E27FC236}">
                  <a16:creationId xmlns:a16="http://schemas.microsoft.com/office/drawing/2014/main" id="{D95FFF11-7DB4-7D82-3A9E-D339E12FF4E2}"/>
                </a:ext>
              </a:extLst>
            </p:cNvPr>
            <p:cNvSpPr txBox="1">
              <a:spLocks noChangeArrowheads="1"/>
            </p:cNvSpPr>
            <p:nvPr/>
          </p:nvSpPr>
          <p:spPr bwMode="auto">
            <a:xfrm>
              <a:off x="7199012" y="2963056"/>
              <a:ext cx="1176604"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lang="en-US" sz="1600" kern="0" dirty="0">
                  <a:latin typeface="Arial"/>
                </a:rPr>
                <a:t>String</a:t>
              </a:r>
              <a:r>
                <a:rPr kumimoji="0" lang="en-US" sz="1600" b="0" i="0" u="none" strike="noStrike" kern="0" cap="none" spc="0" normalizeH="0" baseline="0" noProof="0" dirty="0">
                  <a:ln>
                    <a:noFill/>
                  </a:ln>
                  <a:effectLst/>
                  <a:uLnTx/>
                  <a:uFillTx/>
                  <a:latin typeface="Arial"/>
                </a:rPr>
                <a:t>Type</a:t>
              </a:r>
            </a:p>
          </p:txBody>
        </p:sp>
        <p:cxnSp>
          <p:nvCxnSpPr>
            <p:cNvPr id="18" name="AutoShape 28">
              <a:extLst>
                <a:ext uri="{FF2B5EF4-FFF2-40B4-BE49-F238E27FC236}">
                  <a16:creationId xmlns:a16="http://schemas.microsoft.com/office/drawing/2014/main" id="{173F62C7-3C14-49ED-F246-01F87406A915}"/>
                </a:ext>
              </a:extLst>
            </p:cNvPr>
            <p:cNvCxnSpPr>
              <a:cxnSpLocks noChangeShapeType="1"/>
              <a:stCxn id="17" idx="0"/>
              <a:endCxn id="23" idx="3"/>
            </p:cNvCxnSpPr>
            <p:nvPr/>
          </p:nvCxnSpPr>
          <p:spPr bwMode="auto">
            <a:xfrm flipV="1">
              <a:off x="7787314" y="2448179"/>
              <a:ext cx="1" cy="514877"/>
            </a:xfrm>
            <a:prstGeom prst="straightConnector1">
              <a:avLst/>
            </a:prstGeom>
            <a:noFill/>
            <a:ln w="9525">
              <a:solidFill>
                <a:schemeClr val="tx1"/>
              </a:solidFill>
              <a:miter lim="800000"/>
              <a:headEnd/>
              <a:tailEnd type="none" w="lg" len="lg"/>
            </a:ln>
          </p:spPr>
        </p:cxnSp>
        <p:sp>
          <p:nvSpPr>
            <p:cNvPr id="19" name="Isosceles Triangle 18">
              <a:extLst>
                <a:ext uri="{FF2B5EF4-FFF2-40B4-BE49-F238E27FC236}">
                  <a16:creationId xmlns:a16="http://schemas.microsoft.com/office/drawing/2014/main" id="{9A46E06A-724A-7AE1-BB44-9CD6746FF944}"/>
                </a:ext>
              </a:extLst>
            </p:cNvPr>
            <p:cNvSpPr/>
            <p:nvPr/>
          </p:nvSpPr>
          <p:spPr bwMode="auto">
            <a:xfrm>
              <a:off x="3355687" y="2297576"/>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20" name="Isosceles Triangle 19">
              <a:extLst>
                <a:ext uri="{FF2B5EF4-FFF2-40B4-BE49-F238E27FC236}">
                  <a16:creationId xmlns:a16="http://schemas.microsoft.com/office/drawing/2014/main" id="{A56407C6-1868-DA2B-1192-018414D9B726}"/>
                </a:ext>
              </a:extLst>
            </p:cNvPr>
            <p:cNvSpPr/>
            <p:nvPr/>
          </p:nvSpPr>
          <p:spPr bwMode="auto">
            <a:xfrm>
              <a:off x="2287813" y="3317932"/>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21" name="Isosceles Triangle 20">
              <a:extLst>
                <a:ext uri="{FF2B5EF4-FFF2-40B4-BE49-F238E27FC236}">
                  <a16:creationId xmlns:a16="http://schemas.microsoft.com/office/drawing/2014/main" id="{D90CF261-72E8-7600-66F6-F6C883E9FA89}"/>
                </a:ext>
              </a:extLst>
            </p:cNvPr>
            <p:cNvSpPr/>
            <p:nvPr/>
          </p:nvSpPr>
          <p:spPr bwMode="auto">
            <a:xfrm>
              <a:off x="2287813" y="4376681"/>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22" name="Isosceles Triangle 21">
              <a:extLst>
                <a:ext uri="{FF2B5EF4-FFF2-40B4-BE49-F238E27FC236}">
                  <a16:creationId xmlns:a16="http://schemas.microsoft.com/office/drawing/2014/main" id="{79E4D4C3-E771-1DA1-6601-4E439B40A7AC}"/>
                </a:ext>
              </a:extLst>
            </p:cNvPr>
            <p:cNvSpPr/>
            <p:nvPr/>
          </p:nvSpPr>
          <p:spPr bwMode="auto">
            <a:xfrm>
              <a:off x="5027539" y="3307080"/>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23" name="Isosceles Triangle 22">
              <a:extLst>
                <a:ext uri="{FF2B5EF4-FFF2-40B4-BE49-F238E27FC236}">
                  <a16:creationId xmlns:a16="http://schemas.microsoft.com/office/drawing/2014/main" id="{107F1FD0-7B12-8BE1-6075-883F70DE77A6}"/>
                </a:ext>
              </a:extLst>
            </p:cNvPr>
            <p:cNvSpPr/>
            <p:nvPr/>
          </p:nvSpPr>
          <p:spPr bwMode="auto">
            <a:xfrm>
              <a:off x="7698576" y="2295182"/>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useBgFill="1">
          <p:nvSpPr>
            <p:cNvPr id="24" name="Text Box 10">
              <a:extLst>
                <a:ext uri="{FF2B5EF4-FFF2-40B4-BE49-F238E27FC236}">
                  <a16:creationId xmlns:a16="http://schemas.microsoft.com/office/drawing/2014/main" id="{E47AB215-3B94-60C2-243E-752496361463}"/>
                </a:ext>
              </a:extLst>
            </p:cNvPr>
            <p:cNvSpPr txBox="1">
              <a:spLocks noChangeArrowheads="1"/>
            </p:cNvSpPr>
            <p:nvPr/>
          </p:nvSpPr>
          <p:spPr bwMode="auto">
            <a:xfrm>
              <a:off x="5730635" y="1943436"/>
              <a:ext cx="1139736" cy="595677"/>
            </a:xfrm>
            <a:prstGeom prst="rect">
              <a:avLst/>
            </a:prstGeom>
            <a:ln w="12700">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ts val="600"/>
                </a:spcBef>
                <a:spcAft>
                  <a:spcPct val="0"/>
                </a:spcAft>
                <a:buClrTx/>
                <a:buSzTx/>
                <a:buFontTx/>
                <a:buNone/>
                <a:tabLst/>
                <a:defRPr/>
              </a:pPr>
              <a:r>
                <a:rPr kumimoji="0" lang="en-US" sz="1500" b="0" i="0" u="none" strike="noStrike" kern="0" cap="none" spc="0" normalizeH="0" baseline="0" noProof="0" dirty="0">
                  <a:ln>
                    <a:noFill/>
                  </a:ln>
                  <a:effectLst/>
                  <a:uLnTx/>
                  <a:uFillTx/>
                  <a:latin typeface="Arial" panose="020B0604020202020204" pitchFamily="34" charset="0"/>
                  <a:cs typeface="Arial" panose="020B0604020202020204" pitchFamily="34" charset="0"/>
                </a:rPr>
                <a:t>«interface»</a:t>
              </a:r>
            </a:p>
            <a:p>
              <a:pPr marL="0" marR="0" lvl="0" indent="0" algn="ctr" defTabSz="914400" eaLnBrk="0" fontAlgn="base" latinLnBrk="0" hangingPunct="0">
                <a:lnSpc>
                  <a:spcPct val="100000"/>
                </a:lnSpc>
                <a:spcBef>
                  <a:spcPts val="200"/>
                </a:spcBef>
                <a:spcAft>
                  <a:spcPct val="0"/>
                </a:spcAft>
                <a:buClrTx/>
                <a:buSzTx/>
                <a:buFontTx/>
                <a:buNone/>
                <a:tabLst/>
                <a:defRPr/>
              </a:pPr>
              <a:r>
                <a:rPr lang="en-US" sz="1600" i="1" kern="0" dirty="0">
                  <a:latin typeface="Arial" panose="020B0604020202020204" pitchFamily="34" charset="0"/>
                  <a:cs typeface="Arial" panose="020B0604020202020204" pitchFamily="34" charset="0"/>
                </a:rPr>
                <a:t>Initializer</a:t>
              </a:r>
              <a:endParaRPr kumimoji="0" lang="en-US" sz="1600" b="0" i="1" u="none" strike="noStrike" kern="0" cap="none" spc="0" normalizeH="0" baseline="0" noProof="0" dirty="0">
                <a:ln>
                  <a:noFill/>
                </a:ln>
                <a:effectLst/>
                <a:uLnTx/>
                <a:uFillTx/>
                <a:latin typeface="Arial" panose="020B0604020202020204" pitchFamily="34" charset="0"/>
                <a:cs typeface="Arial" panose="020B0604020202020204" pitchFamily="34" charset="0"/>
              </a:endParaRPr>
            </a:p>
          </p:txBody>
        </p:sp>
        <p:sp>
          <p:nvSpPr>
            <p:cNvPr id="25" name="Text Box 24">
              <a:extLst>
                <a:ext uri="{FF2B5EF4-FFF2-40B4-BE49-F238E27FC236}">
                  <a16:creationId xmlns:a16="http://schemas.microsoft.com/office/drawing/2014/main" id="{32A95426-153E-414E-476D-1F54C511FCF1}"/>
                </a:ext>
              </a:extLst>
            </p:cNvPr>
            <p:cNvSpPr txBox="1">
              <a:spLocks noChangeArrowheads="1"/>
            </p:cNvSpPr>
            <p:nvPr/>
          </p:nvSpPr>
          <p:spPr bwMode="auto">
            <a:xfrm>
              <a:off x="4494312" y="4018767"/>
              <a:ext cx="1243930"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lang="en-US" sz="1600" kern="0" dirty="0" err="1">
                  <a:latin typeface="Arial"/>
                </a:rPr>
                <a:t>ConstValue</a:t>
              </a:r>
              <a:endParaRPr kumimoji="0" lang="en-US" sz="1600" b="0" i="0" u="none" strike="noStrike" kern="0" cap="none" spc="0" normalizeH="0" baseline="0" noProof="0" dirty="0">
                <a:ln>
                  <a:noFill/>
                </a:ln>
                <a:effectLst/>
                <a:uLnTx/>
                <a:uFillTx/>
                <a:latin typeface="Arial"/>
              </a:endParaRPr>
            </a:p>
          </p:txBody>
        </p:sp>
        <p:cxnSp>
          <p:nvCxnSpPr>
            <p:cNvPr id="26" name="Connector: Elbow 25">
              <a:extLst>
                <a:ext uri="{FF2B5EF4-FFF2-40B4-BE49-F238E27FC236}">
                  <a16:creationId xmlns:a16="http://schemas.microsoft.com/office/drawing/2014/main" id="{4900BA59-09BA-71F9-EC35-989DBC36EC52}"/>
                </a:ext>
              </a:extLst>
            </p:cNvPr>
            <p:cNvCxnSpPr>
              <a:stCxn id="22" idx="3"/>
              <a:endCxn id="11" idx="0"/>
            </p:cNvCxnSpPr>
            <p:nvPr/>
          </p:nvCxnSpPr>
          <p:spPr>
            <a:xfrm rot="5400000">
              <a:off x="4151133" y="3053622"/>
              <a:ext cx="558690" cy="1371601"/>
            </a:xfrm>
            <a:prstGeom prst="bentConnector3">
              <a:avLst/>
            </a:prstGeom>
            <a:noFill/>
            <a:ln w="9525">
              <a:solidFill>
                <a:schemeClr val="tx1"/>
              </a:solidFill>
              <a:miter lim="800000"/>
              <a:headEnd/>
              <a:tailEnd type="none" w="lg" len="lg"/>
            </a:ln>
          </p:spPr>
        </p:cxnSp>
        <p:cxnSp>
          <p:nvCxnSpPr>
            <p:cNvPr id="28" name="Connector: Elbow 27">
              <a:extLst>
                <a:ext uri="{FF2B5EF4-FFF2-40B4-BE49-F238E27FC236}">
                  <a16:creationId xmlns:a16="http://schemas.microsoft.com/office/drawing/2014/main" id="{7B490975-71EF-805A-A53F-A8794CC67D77}"/>
                </a:ext>
              </a:extLst>
            </p:cNvPr>
            <p:cNvCxnSpPr>
              <a:cxnSpLocks/>
              <a:stCxn id="22" idx="3"/>
              <a:endCxn id="25" idx="0"/>
            </p:cNvCxnSpPr>
            <p:nvPr/>
          </p:nvCxnSpPr>
          <p:spPr>
            <a:xfrm rot="5400000">
              <a:off x="4836933" y="3739422"/>
              <a:ext cx="558690" cy="1"/>
            </a:xfrm>
            <a:prstGeom prst="bentConnector3">
              <a:avLst/>
            </a:prstGeom>
            <a:noFill/>
            <a:ln w="9525">
              <a:solidFill>
                <a:schemeClr val="tx1"/>
              </a:solidFill>
              <a:miter lim="800000"/>
              <a:headEnd/>
              <a:tailEnd type="none" w="lg" len="lg"/>
            </a:ln>
          </p:spPr>
        </p:cxnSp>
        <p:sp>
          <p:nvSpPr>
            <p:cNvPr id="30" name="Isosceles Triangle 29">
              <a:extLst>
                <a:ext uri="{FF2B5EF4-FFF2-40B4-BE49-F238E27FC236}">
                  <a16:creationId xmlns:a16="http://schemas.microsoft.com/office/drawing/2014/main" id="{C42C262B-C935-B7E9-6B17-E940DF255D90}"/>
                </a:ext>
              </a:extLst>
            </p:cNvPr>
            <p:cNvSpPr/>
            <p:nvPr/>
          </p:nvSpPr>
          <p:spPr bwMode="auto">
            <a:xfrm>
              <a:off x="6211765" y="2548289"/>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cxnSp>
          <p:nvCxnSpPr>
            <p:cNvPr id="32" name="Connector: Elbow 31">
              <a:extLst>
                <a:ext uri="{FF2B5EF4-FFF2-40B4-BE49-F238E27FC236}">
                  <a16:creationId xmlns:a16="http://schemas.microsoft.com/office/drawing/2014/main" id="{26CF7C60-42CF-C36B-5D12-312384AD3CB0}"/>
                </a:ext>
              </a:extLst>
            </p:cNvPr>
            <p:cNvCxnSpPr>
              <a:cxnSpLocks/>
              <a:stCxn id="30" idx="3"/>
              <a:endCxn id="29" idx="0"/>
            </p:cNvCxnSpPr>
            <p:nvPr/>
          </p:nvCxnSpPr>
          <p:spPr>
            <a:xfrm rot="5400000">
              <a:off x="5314913" y="3033175"/>
              <a:ext cx="1317481" cy="653702"/>
            </a:xfrm>
            <a:prstGeom prst="bentConnector3">
              <a:avLst>
                <a:gd name="adj1" fmla="val 50000"/>
              </a:avLst>
            </a:prstGeom>
            <a:ln w="952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3" name="Text Box 9">
              <a:extLst>
                <a:ext uri="{FF2B5EF4-FFF2-40B4-BE49-F238E27FC236}">
                  <a16:creationId xmlns:a16="http://schemas.microsoft.com/office/drawing/2014/main" id="{73D4573F-1698-0D7B-1AA5-102239368224}"/>
                </a:ext>
              </a:extLst>
            </p:cNvPr>
            <p:cNvSpPr txBox="1">
              <a:spLocks noChangeArrowheads="1"/>
            </p:cNvSpPr>
            <p:nvPr/>
          </p:nvSpPr>
          <p:spPr bwMode="auto">
            <a:xfrm>
              <a:off x="2530650" y="5103605"/>
              <a:ext cx="913713"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lang="en-US" sz="1600" kern="0" dirty="0">
                  <a:latin typeface="Arial"/>
                </a:rPr>
                <a:t>Var</a:t>
              </a:r>
              <a:r>
                <a:rPr kumimoji="0" lang="en-US" sz="1600" b="0" i="0" u="none" strike="noStrike" kern="0" cap="none" spc="0" normalizeH="0" baseline="0" noProof="0" dirty="0" err="1">
                  <a:ln>
                    <a:noFill/>
                  </a:ln>
                  <a:effectLst/>
                  <a:uLnTx/>
                  <a:uFillTx/>
                  <a:latin typeface="Arial"/>
                </a:rPr>
                <a:t>Decl</a:t>
              </a:r>
              <a:endParaRPr kumimoji="0" lang="en-US" sz="1600" b="0" i="0" u="none" strike="noStrike" kern="0" cap="none" spc="0" normalizeH="0" baseline="0" noProof="0" dirty="0">
                <a:ln>
                  <a:noFill/>
                </a:ln>
                <a:effectLst/>
                <a:uLnTx/>
                <a:uFillTx/>
                <a:latin typeface="Arial"/>
              </a:endParaRPr>
            </a:p>
          </p:txBody>
        </p:sp>
        <p:cxnSp>
          <p:nvCxnSpPr>
            <p:cNvPr id="36" name="Elbow Connector 35">
              <a:extLst>
                <a:ext uri="{FF2B5EF4-FFF2-40B4-BE49-F238E27FC236}">
                  <a16:creationId xmlns:a16="http://schemas.microsoft.com/office/drawing/2014/main" id="{2D64EE6C-4E26-74BB-5A51-626F3AC72AFE}"/>
                </a:ext>
              </a:extLst>
            </p:cNvPr>
            <p:cNvCxnSpPr>
              <a:cxnSpLocks/>
              <a:stCxn id="33" idx="0"/>
              <a:endCxn id="21" idx="3"/>
            </p:cNvCxnSpPr>
            <p:nvPr/>
          </p:nvCxnSpPr>
          <p:spPr bwMode="auto">
            <a:xfrm rot="16200000" flipV="1">
              <a:off x="2395067" y="4511164"/>
              <a:ext cx="573927" cy="610955"/>
            </a:xfrm>
            <a:prstGeom prst="bentConnector3">
              <a:avLst>
                <a:gd name="adj1" fmla="val 50000"/>
              </a:avLst>
            </a:prstGeom>
            <a:noFill/>
            <a:ln w="9525">
              <a:solidFill>
                <a:schemeClr val="tx1"/>
              </a:solidFill>
              <a:miter lim="800000"/>
              <a:headEnd/>
              <a:tailEnd type="none" w="lg" len="lg"/>
            </a:ln>
          </p:spPr>
        </p:cxnSp>
        <p:sp>
          <p:nvSpPr>
            <p:cNvPr id="3" name="Text Box 24">
              <a:extLst>
                <a:ext uri="{FF2B5EF4-FFF2-40B4-BE49-F238E27FC236}">
                  <a16:creationId xmlns:a16="http://schemas.microsoft.com/office/drawing/2014/main" id="{8AC34DE9-729D-450C-2637-B0060892E85D}"/>
                </a:ext>
              </a:extLst>
            </p:cNvPr>
            <p:cNvSpPr txBox="1">
              <a:spLocks noChangeArrowheads="1"/>
            </p:cNvSpPr>
            <p:nvPr/>
          </p:nvSpPr>
          <p:spPr bwMode="auto">
            <a:xfrm>
              <a:off x="6019800" y="4018767"/>
              <a:ext cx="936155"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a:ln>
                    <a:noFill/>
                  </a:ln>
                  <a:effectLst/>
                  <a:uLnTx/>
                  <a:uFillTx/>
                  <a:latin typeface="Arial"/>
                </a:rPr>
                <a:t>Padding</a:t>
              </a:r>
            </a:p>
          </p:txBody>
        </p:sp>
        <p:cxnSp>
          <p:nvCxnSpPr>
            <p:cNvPr id="7" name="Connector: Elbow 6">
              <a:extLst>
                <a:ext uri="{FF2B5EF4-FFF2-40B4-BE49-F238E27FC236}">
                  <a16:creationId xmlns:a16="http://schemas.microsoft.com/office/drawing/2014/main" id="{5AB1908E-AD2F-74BF-9679-B7139F6BB5D9}"/>
                </a:ext>
              </a:extLst>
            </p:cNvPr>
            <p:cNvCxnSpPr>
              <a:stCxn id="3" idx="0"/>
              <a:endCxn id="22" idx="3"/>
            </p:cNvCxnSpPr>
            <p:nvPr/>
          </p:nvCxnSpPr>
          <p:spPr bwMode="auto">
            <a:xfrm rot="16200000" flipV="1">
              <a:off x="5522733" y="3053622"/>
              <a:ext cx="558690" cy="1371600"/>
            </a:xfrm>
            <a:prstGeom prst="bentConnector3">
              <a:avLst/>
            </a:prstGeom>
            <a:noFill/>
            <a:ln w="9525" cap="flat" cmpd="sng" algn="ctr">
              <a:solidFill>
                <a:schemeClr val="tx1"/>
              </a:solidFill>
              <a:prstDash val="solid"/>
              <a:round/>
              <a:headEnd type="none" w="med" len="med"/>
              <a:tailEnd type="none" w="med" len="med"/>
            </a:ln>
            <a:effectLst/>
          </p:spPr>
        </p:cxnSp>
        <p:sp>
          <p:nvSpPr>
            <p:cNvPr id="29" name="Diamond 28">
              <a:extLst>
                <a:ext uri="{FF2B5EF4-FFF2-40B4-BE49-F238E27FC236}">
                  <a16:creationId xmlns:a16="http://schemas.microsoft.com/office/drawing/2014/main" id="{92EDED17-6B8E-21FC-FC1A-E1212B11A8F9}"/>
                </a:ext>
              </a:extLst>
            </p:cNvPr>
            <p:cNvSpPr/>
            <p:nvPr/>
          </p:nvSpPr>
          <p:spPr bwMode="auto">
            <a:xfrm>
              <a:off x="5555362" y="4018767"/>
              <a:ext cx="182880" cy="18288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34" name="Diamond 33">
              <a:extLst>
                <a:ext uri="{FF2B5EF4-FFF2-40B4-BE49-F238E27FC236}">
                  <a16:creationId xmlns:a16="http://schemas.microsoft.com/office/drawing/2014/main" id="{0B777CAC-9626-49DB-0E26-3195E6834B9A}"/>
                </a:ext>
              </a:extLst>
            </p:cNvPr>
            <p:cNvSpPr/>
            <p:nvPr/>
          </p:nvSpPr>
          <p:spPr bwMode="auto">
            <a:xfrm>
              <a:off x="6773075" y="4018767"/>
              <a:ext cx="182880" cy="18288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37" name="Connector: Elbow 36">
              <a:extLst>
                <a:ext uri="{FF2B5EF4-FFF2-40B4-BE49-F238E27FC236}">
                  <a16:creationId xmlns:a16="http://schemas.microsoft.com/office/drawing/2014/main" id="{0A632F34-6483-FD69-51EE-82998542646B}"/>
                </a:ext>
              </a:extLst>
            </p:cNvPr>
            <p:cNvCxnSpPr>
              <a:cxnSpLocks/>
              <a:stCxn id="30" idx="3"/>
              <a:endCxn id="34" idx="0"/>
            </p:cNvCxnSpPr>
            <p:nvPr/>
          </p:nvCxnSpPr>
          <p:spPr>
            <a:xfrm rot="16200000" flipH="1">
              <a:off x="5923769" y="3078020"/>
              <a:ext cx="1317481" cy="564011"/>
            </a:xfrm>
            <a:prstGeom prst="bentConnector3">
              <a:avLst>
                <a:gd name="adj1" fmla="val 50000"/>
              </a:avLst>
            </a:prstGeom>
            <a:ln w="9525">
              <a:solidFill>
                <a:schemeClr val="tx1"/>
              </a:solidFill>
              <a:prstDash val="dash"/>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t>Class </a:t>
            </a:r>
            <a:r>
              <a:rPr lang="en-US" dirty="0" err="1">
                <a:latin typeface="Consolas" pitchFamily="49" charset="0"/>
                <a:cs typeface="Consolas" pitchFamily="49" charset="0"/>
              </a:rPr>
              <a:t>StringType</a:t>
            </a:r>
            <a:endParaRPr lang="en-US" dirty="0">
              <a:latin typeface="Consolas" pitchFamily="49" charset="0"/>
              <a:cs typeface="Consolas" pitchFamily="49" charset="0"/>
            </a:endParaRPr>
          </a:p>
        </p:txBody>
      </p:sp>
      <p:sp>
        <p:nvSpPr>
          <p:cNvPr id="10243" name="Content Placeholder 2"/>
          <p:cNvSpPr>
            <a:spLocks noGrp="1"/>
          </p:cNvSpPr>
          <p:nvPr>
            <p:ph idx="1"/>
          </p:nvPr>
        </p:nvSpPr>
        <p:spPr/>
        <p:txBody>
          <a:bodyPr/>
          <a:lstStyle/>
          <a:p>
            <a:r>
              <a:rPr lang="en-US" dirty="0"/>
              <a:t>A string type declaration creates a new type – a string type.</a:t>
            </a:r>
          </a:p>
          <a:p>
            <a:r>
              <a:rPr lang="en-US" dirty="0"/>
              <a:t>Class </a:t>
            </a:r>
            <a:r>
              <a:rPr lang="en-US" dirty="0" err="1">
                <a:latin typeface="Consolas" pitchFamily="49" charset="0"/>
              </a:rPr>
              <a:t>String</a:t>
            </a:r>
            <a:r>
              <a:rPr lang="en-US" dirty="0" err="1">
                <a:latin typeface="Consolas" pitchFamily="49" charset="0"/>
                <a:cs typeface="Consolas" pitchFamily="49" charset="0"/>
              </a:rPr>
              <a:t>Type</a:t>
            </a:r>
            <a:r>
              <a:rPr lang="en-US" dirty="0"/>
              <a:t> encapsulates the properties of a string type.</a:t>
            </a:r>
          </a:p>
          <a:p>
            <a:pPr lvl="1">
              <a:buFont typeface="Arial" pitchFamily="34" charset="0"/>
              <a:buChar char="•"/>
            </a:pPr>
            <a:r>
              <a:rPr lang="en-US" dirty="0" err="1">
                <a:latin typeface="Consolas" pitchFamily="49" charset="0"/>
                <a:cs typeface="Consolas" pitchFamily="49" charset="0"/>
              </a:rPr>
              <a:t>typeName</a:t>
            </a:r>
            <a:r>
              <a:rPr lang="en-US" dirty="0"/>
              <a:t> – the name of the string type</a:t>
            </a:r>
          </a:p>
          <a:p>
            <a:pPr lvl="1">
              <a:buFont typeface="Arial" pitchFamily="34" charset="0"/>
              <a:buChar char="•"/>
            </a:pPr>
            <a:r>
              <a:rPr lang="en-US" dirty="0">
                <a:latin typeface="Consolas" pitchFamily="49" charset="0"/>
              </a:rPr>
              <a:t>capacity</a:t>
            </a:r>
            <a:r>
              <a:rPr lang="en-US" dirty="0"/>
              <a:t> – the capacity (maximum number of characters) in a string of this type</a:t>
            </a:r>
          </a:p>
          <a:p>
            <a:pPr lvl="1">
              <a:buFont typeface="Arial" pitchFamily="34" charset="0"/>
              <a:buChar char="•"/>
            </a:pPr>
            <a:r>
              <a:rPr lang="en-US" dirty="0">
                <a:latin typeface="Consolas" pitchFamily="49" charset="0"/>
                <a:cs typeface="Consolas" pitchFamily="49" charset="0"/>
              </a:rPr>
              <a:t>size</a:t>
            </a:r>
            <a:r>
              <a:rPr lang="en-US" dirty="0"/>
              <a:t> – the size (number of bytes) of a variable with this type</a:t>
            </a:r>
          </a:p>
          <a:p>
            <a:pPr lvl="2">
              <a:buNone/>
            </a:pPr>
            <a:r>
              <a:rPr lang="en-US" dirty="0"/>
              <a:t>	       (computed as </a:t>
            </a:r>
            <a:r>
              <a:rPr lang="en-US" dirty="0">
                <a:latin typeface="Consolas" pitchFamily="49" charset="0"/>
                <a:cs typeface="Consolas" pitchFamily="49" charset="0"/>
              </a:rPr>
              <a:t>4 + 2*capacity</a:t>
            </a:r>
            <a:r>
              <a:rPr lang="en-US" dirty="0"/>
              <a:t>)</a:t>
            </a:r>
          </a:p>
          <a:p>
            <a:endParaRPr lang="en-US" dirty="0"/>
          </a:p>
        </p:txBody>
      </p:sp>
      <p:sp>
        <p:nvSpPr>
          <p:cNvPr id="10244" name="Footer Placeholder 3"/>
          <p:cNvSpPr>
            <a:spLocks noGrp="1"/>
          </p:cNvSpPr>
          <p:nvPr>
            <p:ph type="ftr" sz="quarter" idx="10"/>
          </p:nvPr>
        </p:nvSpPr>
        <p:spPr/>
        <p:txBody>
          <a:bodyPr/>
          <a:lstStyle/>
          <a:p>
            <a:r>
              <a:rPr lang="en-US"/>
              <a:t>©SoftMoore Consulting</a:t>
            </a:r>
          </a:p>
        </p:txBody>
      </p:sp>
      <p:sp>
        <p:nvSpPr>
          <p:cNvPr id="10245" name="Slide Number Placeholder 4"/>
          <p:cNvSpPr>
            <a:spLocks noGrp="1"/>
          </p:cNvSpPr>
          <p:nvPr>
            <p:ph type="sldNum" sz="quarter" idx="11"/>
          </p:nvPr>
        </p:nvSpPr>
        <p:spPr/>
        <p:txBody>
          <a:bodyPr/>
          <a:lstStyle/>
          <a:p>
            <a:r>
              <a:rPr lang="en-US"/>
              <a:t>Slide </a:t>
            </a:r>
            <a:fld id="{80BCA519-4498-4DDE-934C-5BA2E8585C39}" type="slidenum">
              <a:rPr lang="en-US" smtClean="0"/>
              <a:pPr/>
              <a:t>13</a:t>
            </a:fld>
            <a:endParaRPr lang="en-US"/>
          </a:p>
        </p:txBody>
      </p:sp>
      <p:sp>
        <p:nvSpPr>
          <p:cNvPr id="2" name="TextBox 1">
            <a:extLst>
              <a:ext uri="{FF2B5EF4-FFF2-40B4-BE49-F238E27FC236}">
                <a16:creationId xmlns:a16="http://schemas.microsoft.com/office/drawing/2014/main" id="{D1B87F67-1B12-C8A5-446B-DD3239E9C0E7}"/>
              </a:ext>
            </a:extLst>
          </p:cNvPr>
          <p:cNvSpPr txBox="1"/>
          <p:nvPr/>
        </p:nvSpPr>
        <p:spPr>
          <a:xfrm>
            <a:off x="1013838" y="4986505"/>
            <a:ext cx="7393562" cy="1015663"/>
          </a:xfrm>
          <a:prstGeom prst="rect">
            <a:avLst/>
          </a:prstGeom>
          <a:noFill/>
          <a:ln>
            <a:solidFill>
              <a:schemeClr val="tx1"/>
            </a:solidFill>
          </a:ln>
        </p:spPr>
        <p:txBody>
          <a:bodyPr wrap="none" rtlCol="0">
            <a:spAutoFit/>
          </a:bodyPr>
          <a:lstStyle/>
          <a:p>
            <a:pPr algn="l"/>
            <a:r>
              <a:rPr lang="en-US" sz="2000" dirty="0"/>
              <a:t>At runtime, a string is stored as an integer followed by an array</a:t>
            </a:r>
          </a:p>
          <a:p>
            <a:pPr algn="l"/>
            <a:r>
              <a:rPr lang="en-US" sz="2000" dirty="0"/>
              <a:t>of characters.  The integer holds the current length of the string.</a:t>
            </a:r>
          </a:p>
          <a:p>
            <a:pPr algn="l"/>
            <a:r>
              <a:rPr lang="en-US" sz="2000" dirty="0"/>
              <a:t>The size of the array of characters is simply the string capacity.</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5850F-21A5-379B-C302-58C72E91D880}"/>
              </a:ext>
            </a:extLst>
          </p:cNvPr>
          <p:cNvSpPr>
            <a:spLocks noGrp="1"/>
          </p:cNvSpPr>
          <p:nvPr>
            <p:ph type="title"/>
          </p:nvPr>
        </p:nvSpPr>
        <p:spPr/>
        <p:txBody>
          <a:bodyPr/>
          <a:lstStyle/>
          <a:p>
            <a:r>
              <a:rPr lang="en-US" dirty="0"/>
              <a:t>Constructor for Class </a:t>
            </a:r>
            <a:r>
              <a:rPr lang="en-US" dirty="0" err="1">
                <a:latin typeface="Consolas" panose="020B0609020204030204" pitchFamily="49" charset="0"/>
              </a:rPr>
              <a:t>StringType</a:t>
            </a:r>
            <a:endParaRPr lang="en-US" dirty="0">
              <a:latin typeface="Consolas" panose="020B0609020204030204" pitchFamily="49" charset="0"/>
            </a:endParaRPr>
          </a:p>
        </p:txBody>
      </p:sp>
      <p:sp>
        <p:nvSpPr>
          <p:cNvPr id="3" name="Content Placeholder 2">
            <a:extLst>
              <a:ext uri="{FF2B5EF4-FFF2-40B4-BE49-F238E27FC236}">
                <a16:creationId xmlns:a16="http://schemas.microsoft.com/office/drawing/2014/main" id="{CAA73B4E-0969-F79D-B873-66050AAABF9C}"/>
              </a:ext>
            </a:extLst>
          </p:cNvPr>
          <p:cNvSpPr>
            <a:spLocks noGrp="1"/>
          </p:cNvSpPr>
          <p:nvPr>
            <p:ph idx="1"/>
          </p:nvPr>
        </p:nvSpPr>
        <p:spPr>
          <a:xfrm>
            <a:off x="458788" y="1363663"/>
            <a:ext cx="8412480" cy="4935537"/>
          </a:xfrm>
        </p:spPr>
        <p:txBody>
          <a:bodyPr/>
          <a:lstStyle/>
          <a:p>
            <a:pPr marL="0" indent="0">
              <a:spcBef>
                <a:spcPts val="200"/>
              </a:spcBef>
              <a:buNone/>
            </a:pPr>
            <a:r>
              <a:rPr lang="en-US" sz="1800" dirty="0">
                <a:latin typeface="Consolas" panose="020B0609020204030204" pitchFamily="49" charset="0"/>
              </a:rPr>
              <a:t>public </a:t>
            </a:r>
            <a:r>
              <a:rPr lang="en-US" sz="1800" dirty="0" err="1">
                <a:latin typeface="Consolas" panose="020B0609020204030204" pitchFamily="49" charset="0"/>
              </a:rPr>
              <a:t>StringType</a:t>
            </a:r>
            <a:r>
              <a:rPr lang="en-US" sz="1800" dirty="0">
                <a:latin typeface="Consolas" panose="020B0609020204030204" pitchFamily="49" charset="0"/>
              </a:rPr>
              <a:t>(String </a:t>
            </a:r>
            <a:r>
              <a:rPr lang="en-US" sz="1800" dirty="0" err="1">
                <a:latin typeface="Consolas" panose="020B0609020204030204" pitchFamily="49" charset="0"/>
              </a:rPr>
              <a:t>typeName</a:t>
            </a:r>
            <a:r>
              <a:rPr lang="en-US" sz="1800" dirty="0">
                <a:latin typeface="Consolas" panose="020B0609020204030204" pitchFamily="49" charset="0"/>
              </a:rPr>
              <a:t>, int capacity)</a:t>
            </a:r>
          </a:p>
          <a:p>
            <a:pPr marL="0" indent="0">
              <a:spcBef>
                <a:spcPts val="200"/>
              </a:spcBef>
              <a:buNone/>
            </a:pPr>
            <a:r>
              <a:rPr lang="en-US" sz="1800" dirty="0">
                <a:latin typeface="Consolas" panose="020B0609020204030204" pitchFamily="49" charset="0"/>
              </a:rPr>
              <a:t>  {</a:t>
            </a:r>
          </a:p>
          <a:p>
            <a:pPr marL="0" indent="0">
              <a:spcBef>
                <a:spcPts val="200"/>
              </a:spcBef>
              <a:buNone/>
            </a:pPr>
            <a:r>
              <a:rPr lang="en-US" sz="1800" dirty="0">
                <a:latin typeface="Consolas" panose="020B0609020204030204" pitchFamily="49" charset="0"/>
              </a:rPr>
              <a:t>    super(</a:t>
            </a:r>
            <a:r>
              <a:rPr lang="en-US" sz="1800" dirty="0" err="1">
                <a:latin typeface="Consolas" panose="020B0609020204030204" pitchFamily="49" charset="0"/>
              </a:rPr>
              <a:t>typeName</a:t>
            </a:r>
            <a:r>
              <a:rPr lang="en-US" sz="1800" dirty="0">
                <a:latin typeface="Consolas" panose="020B0609020204030204" pitchFamily="49" charset="0"/>
              </a:rPr>
              <a:t>, </a:t>
            </a:r>
            <a:r>
              <a:rPr lang="en-US" sz="1800" b="1" dirty="0" err="1">
                <a:latin typeface="Consolas" panose="020B0609020204030204" pitchFamily="49" charset="0"/>
              </a:rPr>
              <a:t>Integer.size</a:t>
            </a:r>
            <a:r>
              <a:rPr lang="en-US" sz="1800" b="1" dirty="0">
                <a:latin typeface="Consolas" panose="020B0609020204030204" pitchFamily="49" charset="0"/>
              </a:rPr>
              <a:t>() + capacity*</a:t>
            </a:r>
            <a:r>
              <a:rPr lang="en-US" sz="1800" b="1" dirty="0" err="1">
                <a:latin typeface="Consolas" panose="020B0609020204030204" pitchFamily="49" charset="0"/>
              </a:rPr>
              <a:t>Char.size</a:t>
            </a:r>
            <a:r>
              <a:rPr lang="en-US" sz="1800" b="1" dirty="0">
                <a:latin typeface="Consolas" panose="020B0609020204030204" pitchFamily="49" charset="0"/>
              </a:rPr>
              <a:t>()</a:t>
            </a:r>
            <a:r>
              <a:rPr lang="en-US" sz="1800" dirty="0">
                <a:latin typeface="Consolas" panose="020B0609020204030204" pitchFamily="49" charset="0"/>
              </a:rPr>
              <a:t>);</a:t>
            </a:r>
          </a:p>
          <a:p>
            <a:pPr marL="0"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this.capacity</a:t>
            </a:r>
            <a:r>
              <a:rPr lang="en-US" sz="1800" dirty="0">
                <a:latin typeface="Consolas" panose="020B0609020204030204" pitchFamily="49" charset="0"/>
              </a:rPr>
              <a:t> = capacity;</a:t>
            </a:r>
          </a:p>
          <a:p>
            <a:pPr marL="0" indent="0">
              <a:spcBef>
                <a:spcPts val="200"/>
              </a:spcBef>
              <a:buNone/>
            </a:pPr>
            <a:r>
              <a:rPr lang="en-US" sz="1800" dirty="0">
                <a:latin typeface="Consolas" panose="020B0609020204030204" pitchFamily="49" charset="0"/>
              </a:rPr>
              <a:t>  }</a:t>
            </a:r>
          </a:p>
        </p:txBody>
      </p:sp>
      <p:sp>
        <p:nvSpPr>
          <p:cNvPr id="4" name="Footer Placeholder 3">
            <a:extLst>
              <a:ext uri="{FF2B5EF4-FFF2-40B4-BE49-F238E27FC236}">
                <a16:creationId xmlns:a16="http://schemas.microsoft.com/office/drawing/2014/main" id="{4CFC99F8-CF4D-12D9-9DF5-89B615648250}"/>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81FAAC37-6667-90FE-DE98-2649D9913EDE}"/>
              </a:ext>
            </a:extLst>
          </p:cNvPr>
          <p:cNvSpPr>
            <a:spLocks noGrp="1"/>
          </p:cNvSpPr>
          <p:nvPr>
            <p:ph type="sldNum" sz="quarter" idx="11"/>
          </p:nvPr>
        </p:nvSpPr>
        <p:spPr/>
        <p:txBody>
          <a:bodyPr/>
          <a:lstStyle/>
          <a:p>
            <a:pPr>
              <a:defRPr/>
            </a:pPr>
            <a:r>
              <a:rPr lang="en-US"/>
              <a:t>Slide </a:t>
            </a:r>
            <a:fld id="{3A451E74-E241-4D9B-B11E-E03372E7FBBC}" type="slidenum">
              <a:rPr lang="en-US" smtClean="0"/>
              <a:pPr>
                <a:defRPr/>
              </a:pPr>
              <a:t>14</a:t>
            </a:fld>
            <a:endParaRPr lang="en-US"/>
          </a:p>
        </p:txBody>
      </p:sp>
      <p:sp>
        <p:nvSpPr>
          <p:cNvPr id="6" name="TextBox 5">
            <a:extLst>
              <a:ext uri="{FF2B5EF4-FFF2-40B4-BE49-F238E27FC236}">
                <a16:creationId xmlns:a16="http://schemas.microsoft.com/office/drawing/2014/main" id="{42909524-3B00-F0FE-E16D-F19A54815CC1}"/>
              </a:ext>
            </a:extLst>
          </p:cNvPr>
          <p:cNvSpPr txBox="1"/>
          <p:nvPr/>
        </p:nvSpPr>
        <p:spPr>
          <a:xfrm>
            <a:off x="3124200" y="3022600"/>
            <a:ext cx="3772188" cy="400110"/>
          </a:xfrm>
          <a:prstGeom prst="rect">
            <a:avLst/>
          </a:prstGeom>
          <a:noFill/>
          <a:ln>
            <a:solidFill>
              <a:schemeClr val="tx1"/>
            </a:solidFill>
          </a:ln>
        </p:spPr>
        <p:txBody>
          <a:bodyPr wrap="none" rtlCol="0">
            <a:spAutoFit/>
          </a:bodyPr>
          <a:lstStyle/>
          <a:p>
            <a:r>
              <a:rPr lang="en-US" sz="2000" dirty="0"/>
              <a:t>Note computation string of size.</a:t>
            </a:r>
          </a:p>
        </p:txBody>
      </p:sp>
      <p:sp>
        <p:nvSpPr>
          <p:cNvPr id="7" name="Diamond 6">
            <a:extLst>
              <a:ext uri="{FF2B5EF4-FFF2-40B4-BE49-F238E27FC236}">
                <a16:creationId xmlns:a16="http://schemas.microsoft.com/office/drawing/2014/main" id="{203EE6A7-B59B-BD0E-1E19-E1FC652B28C5}"/>
              </a:ext>
            </a:extLst>
          </p:cNvPr>
          <p:cNvSpPr/>
          <p:nvPr/>
        </p:nvSpPr>
        <p:spPr bwMode="auto">
          <a:xfrm>
            <a:off x="4918853" y="2209800"/>
            <a:ext cx="182880" cy="166255"/>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cxnSp>
        <p:nvCxnSpPr>
          <p:cNvPr id="9" name="Connector: Elbow 8">
            <a:extLst>
              <a:ext uri="{FF2B5EF4-FFF2-40B4-BE49-F238E27FC236}">
                <a16:creationId xmlns:a16="http://schemas.microsoft.com/office/drawing/2014/main" id="{B9A37F8D-DFB2-9BA5-6D94-4B190850A409}"/>
              </a:ext>
            </a:extLst>
          </p:cNvPr>
          <p:cNvCxnSpPr>
            <a:cxnSpLocks/>
            <a:stCxn id="6" idx="0"/>
            <a:endCxn id="7" idx="2"/>
          </p:cNvCxnSpPr>
          <p:nvPr/>
        </p:nvCxnSpPr>
        <p:spPr bwMode="auto">
          <a:xfrm flipH="1" flipV="1">
            <a:off x="5010293" y="2376055"/>
            <a:ext cx="1" cy="646545"/>
          </a:xfrm>
          <a:prstGeom prst="straightConnector1">
            <a:avLst/>
          </a:prstGeom>
          <a:no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25402336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CC3F6-EFB8-FA85-086F-63C15FE08D2F}"/>
              </a:ext>
            </a:extLst>
          </p:cNvPr>
          <p:cNvSpPr>
            <a:spLocks noGrp="1"/>
          </p:cNvSpPr>
          <p:nvPr>
            <p:ph type="title"/>
          </p:nvPr>
        </p:nvSpPr>
        <p:spPr/>
        <p:txBody>
          <a:bodyPr/>
          <a:lstStyle/>
          <a:p>
            <a:r>
              <a:rPr lang="en-US" dirty="0"/>
              <a:t>Type Name for String Type Constructor </a:t>
            </a:r>
          </a:p>
        </p:txBody>
      </p:sp>
      <p:sp>
        <p:nvSpPr>
          <p:cNvPr id="3" name="Content Placeholder 2">
            <a:extLst>
              <a:ext uri="{FF2B5EF4-FFF2-40B4-BE49-F238E27FC236}">
                <a16:creationId xmlns:a16="http://schemas.microsoft.com/office/drawing/2014/main" id="{39AD192C-4032-DCD6-8A9C-384626A3A21F}"/>
              </a:ext>
            </a:extLst>
          </p:cNvPr>
          <p:cNvSpPr>
            <a:spLocks noGrp="1"/>
          </p:cNvSpPr>
          <p:nvPr>
            <p:ph idx="1"/>
          </p:nvPr>
        </p:nvSpPr>
        <p:spPr/>
        <p:txBody>
          <a:bodyPr/>
          <a:lstStyle/>
          <a:p>
            <a:r>
              <a:rPr lang="en-US" dirty="0"/>
              <a:t>When creating a string object using a string type constructor, there is no simple identifier for the string type name.</a:t>
            </a:r>
          </a:p>
          <a:p>
            <a:pPr marL="457200" lvl="1" indent="0">
              <a:buNone/>
            </a:pPr>
            <a:r>
              <a:rPr lang="en-US" sz="1800" dirty="0">
                <a:latin typeface="Consolas" panose="020B0609020204030204" pitchFamily="49" charset="0"/>
              </a:rPr>
              <a:t>var s : string[10];   // no simple type name</a:t>
            </a:r>
            <a:endParaRPr lang="en-US" sz="1800" dirty="0"/>
          </a:p>
          <a:p>
            <a:r>
              <a:rPr lang="en-US" dirty="0"/>
              <a:t>The parser uses the entire string constructor string as the type name; i.e., the type name used for the above </a:t>
            </a:r>
            <a:r>
              <a:rPr lang="en-US" dirty="0">
                <a:latin typeface="Consolas" panose="020B0609020204030204" pitchFamily="49" charset="0"/>
              </a:rPr>
              <a:t>var</a:t>
            </a:r>
            <a:r>
              <a:rPr lang="en-US" dirty="0"/>
              <a:t> declaration would be </a:t>
            </a:r>
            <a:r>
              <a:rPr lang="en-US" sz="2000" dirty="0"/>
              <a:t>“</a:t>
            </a:r>
            <a:r>
              <a:rPr lang="en-US" sz="1800" dirty="0">
                <a:latin typeface="Consolas" panose="020B0609020204030204" pitchFamily="49" charset="0"/>
              </a:rPr>
              <a:t>string[10]</a:t>
            </a:r>
            <a:r>
              <a:rPr lang="en-US" sz="2000" dirty="0"/>
              <a:t>”</a:t>
            </a:r>
            <a:endParaRPr lang="en-US" sz="1800" dirty="0">
              <a:latin typeface="Consolas" panose="020B0609020204030204" pitchFamily="49" charset="0"/>
            </a:endParaRPr>
          </a:p>
          <a:p>
            <a:endParaRPr lang="en-US" dirty="0"/>
          </a:p>
        </p:txBody>
      </p:sp>
      <p:sp>
        <p:nvSpPr>
          <p:cNvPr id="4" name="Footer Placeholder 3">
            <a:extLst>
              <a:ext uri="{FF2B5EF4-FFF2-40B4-BE49-F238E27FC236}">
                <a16:creationId xmlns:a16="http://schemas.microsoft.com/office/drawing/2014/main" id="{8D1E0343-BCE1-2AE9-A2E0-169907B05831}"/>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1D6D1470-3583-BA22-06D9-A171E548AB23}"/>
              </a:ext>
            </a:extLst>
          </p:cNvPr>
          <p:cNvSpPr>
            <a:spLocks noGrp="1"/>
          </p:cNvSpPr>
          <p:nvPr>
            <p:ph type="sldNum" sz="quarter" idx="11"/>
          </p:nvPr>
        </p:nvSpPr>
        <p:spPr/>
        <p:txBody>
          <a:bodyPr/>
          <a:lstStyle/>
          <a:p>
            <a:pPr>
              <a:defRPr/>
            </a:pPr>
            <a:r>
              <a:rPr lang="en-US"/>
              <a:t>Slide </a:t>
            </a:r>
            <a:fld id="{3A451E74-E241-4D9B-B11E-E03372E7FBBC}" type="slidenum">
              <a:rPr lang="en-US" smtClean="0"/>
              <a:pPr>
                <a:defRPr/>
              </a:pPr>
              <a:t>15</a:t>
            </a:fld>
            <a:endParaRPr lang="en-US"/>
          </a:p>
        </p:txBody>
      </p:sp>
    </p:spTree>
    <p:extLst>
      <p:ext uri="{BB962C8B-B14F-4D97-AF65-F5344CB8AC3E}">
        <p14:creationId xmlns:p14="http://schemas.microsoft.com/office/powerpoint/2010/main" val="20936485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t>Address of a String Object</a:t>
            </a:r>
          </a:p>
        </p:txBody>
      </p:sp>
      <p:sp>
        <p:nvSpPr>
          <p:cNvPr id="12291" name="Content Placeholder 2"/>
          <p:cNvSpPr>
            <a:spLocks noGrp="1"/>
          </p:cNvSpPr>
          <p:nvPr>
            <p:ph idx="1"/>
          </p:nvPr>
        </p:nvSpPr>
        <p:spPr/>
        <p:txBody>
          <a:bodyPr/>
          <a:lstStyle/>
          <a:p>
            <a:r>
              <a:rPr lang="en-US" dirty="0"/>
              <a:t>The relative address for a variable of a string type is the relative address of the first byte of the length.</a:t>
            </a:r>
          </a:p>
          <a:p>
            <a:r>
              <a:rPr lang="en-US" dirty="0"/>
              <a:t>The relative address or offset of the length is zero.</a:t>
            </a:r>
          </a:p>
          <a:p>
            <a:r>
              <a:rPr lang="en-US" dirty="0"/>
              <a:t>The relative address or offset for the character of the string at index n is the sum of the relative address of the string plus 4 (for the integer length) plus 2 (number of bytes in a character) times the index, computed as follows.</a:t>
            </a:r>
          </a:p>
          <a:p>
            <a:pPr marL="457200" lvl="1" indent="0">
              <a:buNone/>
            </a:pPr>
            <a:r>
              <a:rPr lang="en-US" sz="1800" dirty="0" err="1">
                <a:latin typeface="Consolas" panose="020B0609020204030204" pitchFamily="49" charset="0"/>
              </a:rPr>
              <a:t>relAddr</a:t>
            </a:r>
            <a:r>
              <a:rPr lang="en-US" sz="1800" dirty="0">
                <a:latin typeface="Consolas" panose="020B0609020204030204" pitchFamily="49" charset="0"/>
              </a:rPr>
              <a:t>(s[n]) = </a:t>
            </a:r>
            <a:r>
              <a:rPr lang="en-US" sz="1800" dirty="0" err="1">
                <a:latin typeface="Consolas" panose="020B0609020204030204" pitchFamily="49" charset="0"/>
              </a:rPr>
              <a:t>relAddr</a:t>
            </a:r>
            <a:r>
              <a:rPr lang="en-US" sz="1800" dirty="0">
                <a:latin typeface="Consolas" panose="020B0609020204030204" pitchFamily="49" charset="0"/>
              </a:rPr>
              <a:t>(s) + 4 + 2*n</a:t>
            </a:r>
          </a:p>
        </p:txBody>
      </p:sp>
      <p:sp>
        <p:nvSpPr>
          <p:cNvPr id="12292" name="Footer Placeholder 3"/>
          <p:cNvSpPr>
            <a:spLocks noGrp="1"/>
          </p:cNvSpPr>
          <p:nvPr>
            <p:ph type="ftr" sz="quarter" idx="10"/>
          </p:nvPr>
        </p:nvSpPr>
        <p:spPr/>
        <p:txBody>
          <a:bodyPr/>
          <a:lstStyle/>
          <a:p>
            <a:r>
              <a:rPr lang="en-US"/>
              <a:t>©SoftMoore Consulting</a:t>
            </a:r>
          </a:p>
        </p:txBody>
      </p:sp>
      <p:sp>
        <p:nvSpPr>
          <p:cNvPr id="12293" name="Slide Number Placeholder 4"/>
          <p:cNvSpPr>
            <a:spLocks noGrp="1"/>
          </p:cNvSpPr>
          <p:nvPr>
            <p:ph type="sldNum" sz="quarter" idx="11"/>
          </p:nvPr>
        </p:nvSpPr>
        <p:spPr/>
        <p:txBody>
          <a:bodyPr/>
          <a:lstStyle/>
          <a:p>
            <a:r>
              <a:rPr lang="en-US"/>
              <a:t>Slide </a:t>
            </a:r>
            <a:fld id="{01D14A36-E883-4048-86AB-BF86A7345FDC}"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dirty="0"/>
              <a:t>String Layout Example</a:t>
            </a:r>
          </a:p>
        </p:txBody>
      </p:sp>
      <p:sp>
        <p:nvSpPr>
          <p:cNvPr id="13315" name="Content Placeholder 2"/>
          <p:cNvSpPr>
            <a:spLocks noGrp="1"/>
          </p:cNvSpPr>
          <p:nvPr>
            <p:ph idx="1"/>
          </p:nvPr>
        </p:nvSpPr>
        <p:spPr>
          <a:xfrm>
            <a:off x="458788" y="1363662"/>
            <a:ext cx="8226425" cy="822960"/>
          </a:xfrm>
        </p:spPr>
        <p:txBody>
          <a:bodyPr tIns="91440"/>
          <a:lstStyle/>
          <a:p>
            <a:pPr>
              <a:spcBef>
                <a:spcPts val="600"/>
              </a:spcBef>
              <a:buFontTx/>
              <a:buNone/>
            </a:pPr>
            <a:r>
              <a:rPr lang="en-US" sz="2000" dirty="0">
                <a:latin typeface="Consolas" pitchFamily="49" charset="0"/>
                <a:cs typeface="Consolas" pitchFamily="49" charset="0"/>
              </a:rPr>
              <a:t>   type S = string[10];</a:t>
            </a:r>
          </a:p>
          <a:p>
            <a:pPr>
              <a:spcBef>
                <a:spcPts val="600"/>
              </a:spcBef>
              <a:buFontTx/>
              <a:buNone/>
            </a:pPr>
            <a:r>
              <a:rPr lang="en-US" sz="2000" dirty="0">
                <a:latin typeface="Consolas" pitchFamily="49" charset="0"/>
                <a:cs typeface="Consolas" pitchFamily="49" charset="0"/>
              </a:rPr>
              <a:t>   var s : S;</a:t>
            </a:r>
          </a:p>
        </p:txBody>
      </p:sp>
      <p:sp>
        <p:nvSpPr>
          <p:cNvPr id="13316" name="Footer Placeholder 3"/>
          <p:cNvSpPr>
            <a:spLocks noGrp="1"/>
          </p:cNvSpPr>
          <p:nvPr>
            <p:ph type="ftr" sz="quarter" idx="10"/>
          </p:nvPr>
        </p:nvSpPr>
        <p:spPr>
          <a:noFill/>
        </p:spPr>
        <p:txBody>
          <a:bodyPr/>
          <a:lstStyle/>
          <a:p>
            <a:r>
              <a:rPr lang="en-US"/>
              <a:t>©SoftMoore Consulting</a:t>
            </a:r>
          </a:p>
        </p:txBody>
      </p:sp>
      <p:sp>
        <p:nvSpPr>
          <p:cNvPr id="13317" name="Slide Number Placeholder 4"/>
          <p:cNvSpPr>
            <a:spLocks noGrp="1"/>
          </p:cNvSpPr>
          <p:nvPr>
            <p:ph type="sldNum" sz="quarter" idx="11"/>
          </p:nvPr>
        </p:nvSpPr>
        <p:spPr>
          <a:noFill/>
        </p:spPr>
        <p:txBody>
          <a:bodyPr/>
          <a:lstStyle/>
          <a:p>
            <a:r>
              <a:rPr lang="en-US"/>
              <a:t>Slide </a:t>
            </a:r>
            <a:fld id="{8F2F5D83-DFB4-4A59-B302-190A585E9614}" type="slidenum">
              <a:rPr lang="en-US" smtClean="0"/>
              <a:pPr/>
              <a:t>17</a:t>
            </a:fld>
            <a:endParaRPr lang="en-US"/>
          </a:p>
        </p:txBody>
      </p:sp>
      <p:sp>
        <p:nvSpPr>
          <p:cNvPr id="2" name="TextBox 1"/>
          <p:cNvSpPr txBox="1"/>
          <p:nvPr/>
        </p:nvSpPr>
        <p:spPr>
          <a:xfrm>
            <a:off x="1235189" y="5200262"/>
            <a:ext cx="6673622" cy="1015663"/>
          </a:xfrm>
          <a:prstGeom prst="rect">
            <a:avLst/>
          </a:prstGeom>
          <a:noFill/>
          <a:ln>
            <a:solidFill>
              <a:schemeClr val="tx1"/>
            </a:solidFill>
          </a:ln>
        </p:spPr>
        <p:txBody>
          <a:bodyPr wrap="none" rtlCol="0">
            <a:spAutoFit/>
          </a:bodyPr>
          <a:lstStyle/>
          <a:p>
            <a:pPr algn="l"/>
            <a:r>
              <a:rPr lang="en-US" sz="2000" dirty="0"/>
              <a:t>If the actual memory address of </a:t>
            </a:r>
            <a:r>
              <a:rPr lang="en-US" sz="2000" dirty="0">
                <a:latin typeface="Consolas" panose="020B0609020204030204" pitchFamily="49" charset="0"/>
              </a:rPr>
              <a:t>s</a:t>
            </a:r>
            <a:r>
              <a:rPr lang="en-US" sz="2000" dirty="0"/>
              <a:t> is </a:t>
            </a:r>
            <a:r>
              <a:rPr lang="en-US" sz="2000" dirty="0">
                <a:latin typeface="Consolas" panose="020B0609020204030204" pitchFamily="49" charset="0"/>
              </a:rPr>
              <a:t>100</a:t>
            </a:r>
            <a:r>
              <a:rPr lang="en-US" sz="2000" dirty="0"/>
              <a:t>, then the</a:t>
            </a:r>
          </a:p>
          <a:p>
            <a:pPr algn="l"/>
            <a:r>
              <a:rPr lang="en-US" sz="2000" dirty="0"/>
              <a:t>actual address of </a:t>
            </a:r>
            <a:r>
              <a:rPr lang="en-US" sz="2000" dirty="0" err="1">
                <a:latin typeface="Consolas" panose="020B0609020204030204" pitchFamily="49" charset="0"/>
              </a:rPr>
              <a:t>s.length</a:t>
            </a:r>
            <a:r>
              <a:rPr lang="en-US" sz="2000" dirty="0"/>
              <a:t> is </a:t>
            </a:r>
            <a:r>
              <a:rPr lang="en-US" sz="2000" dirty="0">
                <a:latin typeface="Consolas" panose="020B0609020204030204" pitchFamily="49" charset="0"/>
              </a:rPr>
              <a:t>100</a:t>
            </a:r>
            <a:r>
              <a:rPr lang="en-US" sz="2000" dirty="0"/>
              <a:t>, the actual address of</a:t>
            </a:r>
          </a:p>
          <a:p>
            <a:pPr algn="l"/>
            <a:r>
              <a:rPr lang="en-US" sz="2000" dirty="0">
                <a:latin typeface="Consolas" panose="020B0609020204030204" pitchFamily="49" charset="0"/>
              </a:rPr>
              <a:t>s[0]</a:t>
            </a:r>
            <a:r>
              <a:rPr lang="en-US" sz="2000" dirty="0"/>
              <a:t> is </a:t>
            </a:r>
            <a:r>
              <a:rPr lang="en-US" sz="2000" dirty="0">
                <a:latin typeface="Consolas" panose="020B0609020204030204" pitchFamily="49" charset="0"/>
              </a:rPr>
              <a:t>104</a:t>
            </a:r>
            <a:r>
              <a:rPr lang="en-US" sz="2000" dirty="0"/>
              <a:t>, the actual address of </a:t>
            </a:r>
            <a:r>
              <a:rPr lang="en-US" sz="2000" dirty="0">
                <a:latin typeface="Consolas" panose="020B0609020204030204" pitchFamily="49" charset="0"/>
              </a:rPr>
              <a:t>s[1]</a:t>
            </a:r>
            <a:r>
              <a:rPr lang="en-US" sz="2000" dirty="0"/>
              <a:t> is </a:t>
            </a:r>
            <a:r>
              <a:rPr lang="en-US" sz="2000" dirty="0">
                <a:latin typeface="Consolas" panose="020B0609020204030204" pitchFamily="49" charset="0"/>
              </a:rPr>
              <a:t>106</a:t>
            </a:r>
            <a:r>
              <a:rPr lang="en-US" sz="2000" dirty="0"/>
              <a:t>, etc.</a:t>
            </a:r>
          </a:p>
        </p:txBody>
      </p:sp>
      <p:grpSp>
        <p:nvGrpSpPr>
          <p:cNvPr id="36" name="Group 35">
            <a:extLst>
              <a:ext uri="{FF2B5EF4-FFF2-40B4-BE49-F238E27FC236}">
                <a16:creationId xmlns:a16="http://schemas.microsoft.com/office/drawing/2014/main" id="{D160C30C-7ED4-FD9D-DEB9-E095085B1D2C}"/>
              </a:ext>
            </a:extLst>
          </p:cNvPr>
          <p:cNvGrpSpPr/>
          <p:nvPr/>
        </p:nvGrpSpPr>
        <p:grpSpPr>
          <a:xfrm>
            <a:off x="3030885" y="2209800"/>
            <a:ext cx="3082230" cy="2731373"/>
            <a:chOff x="4489319" y="1978483"/>
            <a:chExt cx="3082230" cy="2731373"/>
          </a:xfrm>
        </p:grpSpPr>
        <p:cxnSp>
          <p:nvCxnSpPr>
            <p:cNvPr id="37" name="AutoShape 59">
              <a:extLst>
                <a:ext uri="{FF2B5EF4-FFF2-40B4-BE49-F238E27FC236}">
                  <a16:creationId xmlns:a16="http://schemas.microsoft.com/office/drawing/2014/main" id="{D9BFF981-6DB5-11E9-E815-B2E0D42413E7}"/>
                </a:ext>
              </a:extLst>
            </p:cNvPr>
            <p:cNvCxnSpPr>
              <a:cxnSpLocks noChangeShapeType="1"/>
            </p:cNvCxnSpPr>
            <p:nvPr/>
          </p:nvCxnSpPr>
          <p:spPr bwMode="auto">
            <a:xfrm rot="10800000" flipV="1">
              <a:off x="6322847" y="2154935"/>
              <a:ext cx="503238" cy="3175"/>
            </a:xfrm>
            <a:prstGeom prst="straightConnector1">
              <a:avLst/>
            </a:prstGeom>
            <a:noFill/>
            <a:ln w="9525">
              <a:solidFill>
                <a:schemeClr val="tx1"/>
              </a:solidFill>
              <a:round/>
              <a:headEnd/>
              <a:tailEnd type="triangle" w="med" len="med"/>
            </a:ln>
          </p:spPr>
        </p:cxnSp>
        <p:sp>
          <p:nvSpPr>
            <p:cNvPr id="38" name="Rectangle 4">
              <a:extLst>
                <a:ext uri="{FF2B5EF4-FFF2-40B4-BE49-F238E27FC236}">
                  <a16:creationId xmlns:a16="http://schemas.microsoft.com/office/drawing/2014/main" id="{49767A24-874A-5969-534A-46552AC93992}"/>
                </a:ext>
              </a:extLst>
            </p:cNvPr>
            <p:cNvSpPr>
              <a:spLocks noChangeArrowheads="1"/>
            </p:cNvSpPr>
            <p:nvPr/>
          </p:nvSpPr>
          <p:spPr bwMode="auto">
            <a:xfrm>
              <a:off x="5191125" y="2058096"/>
              <a:ext cx="1096962" cy="2651760"/>
            </a:xfrm>
            <a:prstGeom prst="rect">
              <a:avLst/>
            </a:prstGeom>
            <a:noFill/>
            <a:ln w="9525">
              <a:solidFill>
                <a:schemeClr val="tx1"/>
              </a:solidFill>
              <a:miter lim="800000"/>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39" name="Line 5">
              <a:extLst>
                <a:ext uri="{FF2B5EF4-FFF2-40B4-BE49-F238E27FC236}">
                  <a16:creationId xmlns:a16="http://schemas.microsoft.com/office/drawing/2014/main" id="{494810D6-C1FE-457A-11D8-8CF60CD805A6}"/>
                </a:ext>
              </a:extLst>
            </p:cNvPr>
            <p:cNvSpPr>
              <a:spLocks noChangeShapeType="1"/>
            </p:cNvSpPr>
            <p:nvPr/>
          </p:nvSpPr>
          <p:spPr bwMode="auto">
            <a:xfrm>
              <a:off x="5191125" y="2409374"/>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0" name="Line 6">
              <a:extLst>
                <a:ext uri="{FF2B5EF4-FFF2-40B4-BE49-F238E27FC236}">
                  <a16:creationId xmlns:a16="http://schemas.microsoft.com/office/drawing/2014/main" id="{21E566AF-5224-EA09-91BE-ECFB6EA54EFC}"/>
                </a:ext>
              </a:extLst>
            </p:cNvPr>
            <p:cNvSpPr>
              <a:spLocks noChangeShapeType="1"/>
            </p:cNvSpPr>
            <p:nvPr/>
          </p:nvSpPr>
          <p:spPr bwMode="auto">
            <a:xfrm>
              <a:off x="5191125" y="2584438"/>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1" name="Line 7">
              <a:extLst>
                <a:ext uri="{FF2B5EF4-FFF2-40B4-BE49-F238E27FC236}">
                  <a16:creationId xmlns:a16="http://schemas.microsoft.com/office/drawing/2014/main" id="{9EE63229-5285-4871-D5AC-70E001C6ED31}"/>
                </a:ext>
              </a:extLst>
            </p:cNvPr>
            <p:cNvSpPr>
              <a:spLocks noChangeShapeType="1"/>
            </p:cNvSpPr>
            <p:nvPr/>
          </p:nvSpPr>
          <p:spPr bwMode="auto">
            <a:xfrm>
              <a:off x="5191125" y="2234310"/>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2" name="Line 8">
              <a:extLst>
                <a:ext uri="{FF2B5EF4-FFF2-40B4-BE49-F238E27FC236}">
                  <a16:creationId xmlns:a16="http://schemas.microsoft.com/office/drawing/2014/main" id="{F1F35715-EB42-4C5A-144A-F976A6E51A3E}"/>
                </a:ext>
              </a:extLst>
            </p:cNvPr>
            <p:cNvSpPr>
              <a:spLocks noChangeShapeType="1"/>
            </p:cNvSpPr>
            <p:nvPr/>
          </p:nvSpPr>
          <p:spPr bwMode="auto">
            <a:xfrm>
              <a:off x="5191125" y="2759502"/>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3" name="Line 9">
              <a:extLst>
                <a:ext uri="{FF2B5EF4-FFF2-40B4-BE49-F238E27FC236}">
                  <a16:creationId xmlns:a16="http://schemas.microsoft.com/office/drawing/2014/main" id="{6F4C9248-EC7B-CD18-1538-1D135542D5AA}"/>
                </a:ext>
              </a:extLst>
            </p:cNvPr>
            <p:cNvSpPr>
              <a:spLocks noChangeShapeType="1"/>
            </p:cNvSpPr>
            <p:nvPr/>
          </p:nvSpPr>
          <p:spPr bwMode="auto">
            <a:xfrm>
              <a:off x="5191125" y="2934566"/>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4" name="Line 10">
              <a:extLst>
                <a:ext uri="{FF2B5EF4-FFF2-40B4-BE49-F238E27FC236}">
                  <a16:creationId xmlns:a16="http://schemas.microsoft.com/office/drawing/2014/main" id="{575AEEA3-B315-F23D-CF94-0E70B461F4A0}"/>
                </a:ext>
              </a:extLst>
            </p:cNvPr>
            <p:cNvSpPr>
              <a:spLocks noChangeShapeType="1"/>
            </p:cNvSpPr>
            <p:nvPr/>
          </p:nvSpPr>
          <p:spPr bwMode="auto">
            <a:xfrm>
              <a:off x="5191125" y="3109630"/>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5" name="Line 11">
              <a:extLst>
                <a:ext uri="{FF2B5EF4-FFF2-40B4-BE49-F238E27FC236}">
                  <a16:creationId xmlns:a16="http://schemas.microsoft.com/office/drawing/2014/main" id="{F06E38BB-6AAF-456C-4F33-7C1E1B5CDA67}"/>
                </a:ext>
              </a:extLst>
            </p:cNvPr>
            <p:cNvSpPr>
              <a:spLocks noChangeShapeType="1"/>
            </p:cNvSpPr>
            <p:nvPr/>
          </p:nvSpPr>
          <p:spPr bwMode="auto">
            <a:xfrm>
              <a:off x="5191125" y="3284694"/>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6" name="Line 12">
              <a:extLst>
                <a:ext uri="{FF2B5EF4-FFF2-40B4-BE49-F238E27FC236}">
                  <a16:creationId xmlns:a16="http://schemas.microsoft.com/office/drawing/2014/main" id="{E851057E-E001-05B7-1432-50B25A0ADBBE}"/>
                </a:ext>
              </a:extLst>
            </p:cNvPr>
            <p:cNvSpPr>
              <a:spLocks noChangeShapeType="1"/>
            </p:cNvSpPr>
            <p:nvPr/>
          </p:nvSpPr>
          <p:spPr bwMode="auto">
            <a:xfrm>
              <a:off x="5191125" y="3459758"/>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7" name="Line 14">
              <a:extLst>
                <a:ext uri="{FF2B5EF4-FFF2-40B4-BE49-F238E27FC236}">
                  <a16:creationId xmlns:a16="http://schemas.microsoft.com/office/drawing/2014/main" id="{567BBE97-D84F-C69E-61B1-67B37DEA2426}"/>
                </a:ext>
              </a:extLst>
            </p:cNvPr>
            <p:cNvSpPr>
              <a:spLocks noChangeShapeType="1"/>
            </p:cNvSpPr>
            <p:nvPr/>
          </p:nvSpPr>
          <p:spPr bwMode="auto">
            <a:xfrm>
              <a:off x="5191125" y="3809886"/>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8" name="AutoShape 31">
              <a:extLst>
                <a:ext uri="{FF2B5EF4-FFF2-40B4-BE49-F238E27FC236}">
                  <a16:creationId xmlns:a16="http://schemas.microsoft.com/office/drawing/2014/main" id="{761948DD-CF9E-3E1E-D096-21310C8234CA}"/>
                </a:ext>
              </a:extLst>
            </p:cNvPr>
            <p:cNvSpPr>
              <a:spLocks/>
            </p:cNvSpPr>
            <p:nvPr/>
          </p:nvSpPr>
          <p:spPr bwMode="auto">
            <a:xfrm flipH="1">
              <a:off x="5054273" y="2788767"/>
              <a:ext cx="73152" cy="301752"/>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9" name="Text Box 36">
              <a:extLst>
                <a:ext uri="{FF2B5EF4-FFF2-40B4-BE49-F238E27FC236}">
                  <a16:creationId xmlns:a16="http://schemas.microsoft.com/office/drawing/2014/main" id="{E875018C-062B-5B61-7E72-7630B659C23B}"/>
                </a:ext>
              </a:extLst>
            </p:cNvPr>
            <p:cNvSpPr txBox="1">
              <a:spLocks noChangeArrowheads="1"/>
            </p:cNvSpPr>
            <p:nvPr/>
          </p:nvSpPr>
          <p:spPr bwMode="auto">
            <a:xfrm>
              <a:off x="6824549" y="1978483"/>
              <a:ext cx="298159"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Consolas" panose="020B0609020204030204" pitchFamily="49" charset="0"/>
                </a:rPr>
                <a:t>s</a:t>
              </a:r>
              <a:endParaRPr kumimoji="0" lang="en-US" sz="1600" b="0" i="0" u="none" strike="noStrike" kern="0" cap="none" spc="0" normalizeH="0" baseline="0" noProof="0" dirty="0">
                <a:ln>
                  <a:noFill/>
                </a:ln>
                <a:effectLst/>
                <a:uLnTx/>
                <a:uFillTx/>
                <a:latin typeface="Consolas" panose="020B0609020204030204" pitchFamily="49" charset="0"/>
              </a:endParaRPr>
            </a:p>
          </p:txBody>
        </p:sp>
        <p:sp>
          <p:nvSpPr>
            <p:cNvPr id="50" name="Line 14">
              <a:extLst>
                <a:ext uri="{FF2B5EF4-FFF2-40B4-BE49-F238E27FC236}">
                  <a16:creationId xmlns:a16="http://schemas.microsoft.com/office/drawing/2014/main" id="{4C27B6AF-AD80-EF22-99C9-662355D4CBD6}"/>
                </a:ext>
              </a:extLst>
            </p:cNvPr>
            <p:cNvSpPr>
              <a:spLocks noChangeShapeType="1"/>
            </p:cNvSpPr>
            <p:nvPr/>
          </p:nvSpPr>
          <p:spPr bwMode="auto">
            <a:xfrm>
              <a:off x="5191125" y="3634822"/>
              <a:ext cx="1096963"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51" name="Text Box 36">
              <a:extLst>
                <a:ext uri="{FF2B5EF4-FFF2-40B4-BE49-F238E27FC236}">
                  <a16:creationId xmlns:a16="http://schemas.microsoft.com/office/drawing/2014/main" id="{AAE9EF6E-83E6-F535-5D98-4238DEC2CC95}"/>
                </a:ext>
              </a:extLst>
            </p:cNvPr>
            <p:cNvSpPr txBox="1">
              <a:spLocks noChangeArrowheads="1"/>
            </p:cNvSpPr>
            <p:nvPr/>
          </p:nvSpPr>
          <p:spPr bwMode="auto">
            <a:xfrm>
              <a:off x="4489319" y="2763118"/>
              <a:ext cx="634790"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Consolas" panose="020B0609020204030204" pitchFamily="49" charset="0"/>
                </a:rPr>
                <a:t>s</a:t>
              </a:r>
              <a:r>
                <a:rPr kumimoji="0" lang="en-US" sz="1600" b="0" i="0" u="none" strike="noStrike" kern="0" cap="none" spc="0" normalizeH="0" baseline="0" noProof="0" dirty="0">
                  <a:ln>
                    <a:noFill/>
                  </a:ln>
                  <a:effectLst/>
                  <a:uLnTx/>
                  <a:uFillTx/>
                  <a:latin typeface="Consolas" panose="020B0609020204030204" pitchFamily="49" charset="0"/>
                </a:rPr>
                <a:t>[0]</a:t>
              </a:r>
            </a:p>
          </p:txBody>
        </p:sp>
        <p:sp>
          <p:nvSpPr>
            <p:cNvPr id="52" name="Text Box 36">
              <a:extLst>
                <a:ext uri="{FF2B5EF4-FFF2-40B4-BE49-F238E27FC236}">
                  <a16:creationId xmlns:a16="http://schemas.microsoft.com/office/drawing/2014/main" id="{208AF4D1-9824-A101-FEB4-23A0ED115DEF}"/>
                </a:ext>
              </a:extLst>
            </p:cNvPr>
            <p:cNvSpPr txBox="1">
              <a:spLocks noChangeArrowheads="1"/>
            </p:cNvSpPr>
            <p:nvPr/>
          </p:nvSpPr>
          <p:spPr bwMode="auto">
            <a:xfrm>
              <a:off x="4489319" y="3118632"/>
              <a:ext cx="634790"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Consolas" panose="020B0609020204030204" pitchFamily="49" charset="0"/>
                </a:rPr>
                <a:t>s</a:t>
              </a:r>
              <a:r>
                <a:rPr kumimoji="0" lang="en-US" sz="1600" b="0" i="0" u="none" strike="noStrike" kern="0" cap="none" spc="0" normalizeH="0" baseline="0" noProof="0" dirty="0">
                  <a:ln>
                    <a:noFill/>
                  </a:ln>
                  <a:effectLst/>
                  <a:uLnTx/>
                  <a:uFillTx/>
                  <a:latin typeface="Consolas" panose="020B0609020204030204" pitchFamily="49" charset="0"/>
                </a:rPr>
                <a:t>[1]</a:t>
              </a:r>
            </a:p>
          </p:txBody>
        </p:sp>
        <p:sp>
          <p:nvSpPr>
            <p:cNvPr id="53" name="Text Box 36">
              <a:extLst>
                <a:ext uri="{FF2B5EF4-FFF2-40B4-BE49-F238E27FC236}">
                  <a16:creationId xmlns:a16="http://schemas.microsoft.com/office/drawing/2014/main" id="{E092E8DC-FE04-2080-5F71-D5D71E8B7591}"/>
                </a:ext>
              </a:extLst>
            </p:cNvPr>
            <p:cNvSpPr txBox="1">
              <a:spLocks noChangeArrowheads="1"/>
            </p:cNvSpPr>
            <p:nvPr/>
          </p:nvSpPr>
          <p:spPr bwMode="auto">
            <a:xfrm>
              <a:off x="4489319" y="3474147"/>
              <a:ext cx="634790"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Consolas" panose="020B0609020204030204" pitchFamily="49" charset="0"/>
                </a:rPr>
                <a:t>s</a:t>
              </a:r>
              <a:r>
                <a:rPr kumimoji="0" lang="en-US" sz="1600" b="0" i="0" u="none" strike="noStrike" kern="0" cap="none" spc="0" normalizeH="0" baseline="0" noProof="0" dirty="0">
                  <a:ln>
                    <a:noFill/>
                  </a:ln>
                  <a:effectLst/>
                  <a:uLnTx/>
                  <a:uFillTx/>
                  <a:latin typeface="Consolas" panose="020B0609020204030204" pitchFamily="49" charset="0"/>
                </a:rPr>
                <a:t>[2]</a:t>
              </a:r>
            </a:p>
          </p:txBody>
        </p:sp>
        <p:cxnSp>
          <p:nvCxnSpPr>
            <p:cNvPr id="54" name="AutoShape 59">
              <a:extLst>
                <a:ext uri="{FF2B5EF4-FFF2-40B4-BE49-F238E27FC236}">
                  <a16:creationId xmlns:a16="http://schemas.microsoft.com/office/drawing/2014/main" id="{F53006D8-4114-7AB9-546F-FC5095C793F5}"/>
                </a:ext>
              </a:extLst>
            </p:cNvPr>
            <p:cNvCxnSpPr>
              <a:cxnSpLocks noChangeShapeType="1"/>
            </p:cNvCxnSpPr>
            <p:nvPr/>
          </p:nvCxnSpPr>
          <p:spPr bwMode="auto">
            <a:xfrm rot="10800000" flipV="1">
              <a:off x="6322847" y="2843043"/>
              <a:ext cx="503238" cy="3175"/>
            </a:xfrm>
            <a:prstGeom prst="straightConnector1">
              <a:avLst/>
            </a:prstGeom>
            <a:noFill/>
            <a:ln w="9525">
              <a:solidFill>
                <a:schemeClr val="tx1"/>
              </a:solidFill>
              <a:round/>
              <a:headEnd/>
              <a:tailEnd type="triangle" w="med" len="med"/>
            </a:ln>
          </p:spPr>
        </p:cxnSp>
        <p:sp>
          <p:nvSpPr>
            <p:cNvPr id="55" name="Text Box 36">
              <a:extLst>
                <a:ext uri="{FF2B5EF4-FFF2-40B4-BE49-F238E27FC236}">
                  <a16:creationId xmlns:a16="http://schemas.microsoft.com/office/drawing/2014/main" id="{994F30CF-36D5-5425-C91A-E666A56B158A}"/>
                </a:ext>
              </a:extLst>
            </p:cNvPr>
            <p:cNvSpPr txBox="1">
              <a:spLocks noChangeArrowheads="1"/>
            </p:cNvSpPr>
            <p:nvPr/>
          </p:nvSpPr>
          <p:spPr bwMode="auto">
            <a:xfrm>
              <a:off x="6824549" y="2667281"/>
              <a:ext cx="746999"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Consolas" panose="020B0609020204030204" pitchFamily="49" charset="0"/>
                </a:rPr>
                <a:t>s</a:t>
              </a:r>
              <a:r>
                <a:rPr kumimoji="0" lang="en-US" sz="1600" b="0" i="0" u="none" strike="noStrike" kern="0" cap="none" spc="0" normalizeH="0" baseline="0" noProof="0" dirty="0">
                  <a:ln>
                    <a:noFill/>
                  </a:ln>
                  <a:effectLst/>
                  <a:uLnTx/>
                  <a:uFillTx/>
                  <a:latin typeface="Consolas" panose="020B0609020204030204" pitchFamily="49" charset="0"/>
                </a:rPr>
                <a:t> + 4</a:t>
              </a:r>
            </a:p>
          </p:txBody>
        </p:sp>
        <p:cxnSp>
          <p:nvCxnSpPr>
            <p:cNvPr id="56" name="AutoShape 59">
              <a:extLst>
                <a:ext uri="{FF2B5EF4-FFF2-40B4-BE49-F238E27FC236}">
                  <a16:creationId xmlns:a16="http://schemas.microsoft.com/office/drawing/2014/main" id="{F5F160FD-0047-5E34-18AB-62499E510B57}"/>
                </a:ext>
              </a:extLst>
            </p:cNvPr>
            <p:cNvCxnSpPr>
              <a:cxnSpLocks noChangeShapeType="1"/>
            </p:cNvCxnSpPr>
            <p:nvPr/>
          </p:nvCxnSpPr>
          <p:spPr bwMode="auto">
            <a:xfrm rot="10800000" flipV="1">
              <a:off x="6322847" y="3192435"/>
              <a:ext cx="503238" cy="4763"/>
            </a:xfrm>
            <a:prstGeom prst="straightConnector1">
              <a:avLst/>
            </a:prstGeom>
            <a:noFill/>
            <a:ln w="9525">
              <a:solidFill>
                <a:schemeClr val="tx1"/>
              </a:solidFill>
              <a:round/>
              <a:headEnd/>
              <a:tailEnd type="triangle" w="med" len="med"/>
            </a:ln>
          </p:spPr>
        </p:cxnSp>
        <p:sp>
          <p:nvSpPr>
            <p:cNvPr id="57" name="Text Box 36">
              <a:extLst>
                <a:ext uri="{FF2B5EF4-FFF2-40B4-BE49-F238E27FC236}">
                  <a16:creationId xmlns:a16="http://schemas.microsoft.com/office/drawing/2014/main" id="{6911F8C8-FB8B-A93A-8C5E-029B0417108D}"/>
                </a:ext>
              </a:extLst>
            </p:cNvPr>
            <p:cNvSpPr txBox="1">
              <a:spLocks noChangeArrowheads="1"/>
            </p:cNvSpPr>
            <p:nvPr/>
          </p:nvSpPr>
          <p:spPr bwMode="auto">
            <a:xfrm>
              <a:off x="6824549" y="3017865"/>
              <a:ext cx="747000"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Consolas" panose="020B0609020204030204" pitchFamily="49" charset="0"/>
                </a:rPr>
                <a:t>s</a:t>
              </a:r>
              <a:r>
                <a:rPr kumimoji="0" lang="en-US" sz="1600" b="0" i="0" u="none" strike="noStrike" kern="0" cap="none" spc="0" normalizeH="0" baseline="0" noProof="0" dirty="0">
                  <a:ln>
                    <a:noFill/>
                  </a:ln>
                  <a:effectLst/>
                  <a:uLnTx/>
                  <a:uFillTx/>
                  <a:latin typeface="Consolas" panose="020B0609020204030204" pitchFamily="49" charset="0"/>
                </a:rPr>
                <a:t> + 6</a:t>
              </a:r>
            </a:p>
          </p:txBody>
        </p:sp>
        <p:sp>
          <p:nvSpPr>
            <p:cNvPr id="58" name="TextBox 120">
              <a:extLst>
                <a:ext uri="{FF2B5EF4-FFF2-40B4-BE49-F238E27FC236}">
                  <a16:creationId xmlns:a16="http://schemas.microsoft.com/office/drawing/2014/main" id="{E7A0A3A4-F2DC-B9F7-51DB-AAD29BC9BE01}"/>
                </a:ext>
              </a:extLst>
            </p:cNvPr>
            <p:cNvSpPr txBox="1">
              <a:spLocks noChangeArrowheads="1"/>
            </p:cNvSpPr>
            <p:nvPr/>
          </p:nvSpPr>
          <p:spPr bwMode="auto">
            <a:xfrm>
              <a:off x="5368350" y="2179935"/>
              <a:ext cx="742511" cy="457200"/>
            </a:xfrm>
            <a:prstGeom prst="rect">
              <a:avLst/>
            </a:prstGeom>
            <a:solidFill>
              <a:schemeClr val="bg1"/>
            </a:solidFill>
            <a:ln w="9525">
              <a:noFill/>
              <a:miter lim="800000"/>
              <a:headEnd/>
              <a:tailEnd/>
            </a:ln>
          </p:spPr>
          <p:txBody>
            <a:bodyPr wrap="none" anchor="ctr" anchorCtr="0">
              <a:no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length</a:t>
              </a:r>
            </a:p>
          </p:txBody>
        </p:sp>
        <p:sp>
          <p:nvSpPr>
            <p:cNvPr id="59" name="Line 14">
              <a:extLst>
                <a:ext uri="{FF2B5EF4-FFF2-40B4-BE49-F238E27FC236}">
                  <a16:creationId xmlns:a16="http://schemas.microsoft.com/office/drawing/2014/main" id="{942994C3-1178-1272-CA3C-91525A129160}"/>
                </a:ext>
              </a:extLst>
            </p:cNvPr>
            <p:cNvSpPr>
              <a:spLocks noChangeShapeType="1"/>
            </p:cNvSpPr>
            <p:nvPr/>
          </p:nvSpPr>
          <p:spPr bwMode="auto">
            <a:xfrm>
              <a:off x="5191125" y="3984950"/>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60" name="Line 14">
              <a:extLst>
                <a:ext uri="{FF2B5EF4-FFF2-40B4-BE49-F238E27FC236}">
                  <a16:creationId xmlns:a16="http://schemas.microsoft.com/office/drawing/2014/main" id="{51B4E288-F5B7-0A95-66B1-1B4AA4FFFBA9}"/>
                </a:ext>
              </a:extLst>
            </p:cNvPr>
            <p:cNvSpPr>
              <a:spLocks noChangeShapeType="1"/>
            </p:cNvSpPr>
            <p:nvPr/>
          </p:nvSpPr>
          <p:spPr bwMode="auto">
            <a:xfrm>
              <a:off x="5191125" y="4513301"/>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61" name="AutoShape 31">
              <a:extLst>
                <a:ext uri="{FF2B5EF4-FFF2-40B4-BE49-F238E27FC236}">
                  <a16:creationId xmlns:a16="http://schemas.microsoft.com/office/drawing/2014/main" id="{BF5CE01C-CB68-F78B-6756-18424EA5BC95}"/>
                </a:ext>
              </a:extLst>
            </p:cNvPr>
            <p:cNvSpPr>
              <a:spLocks/>
            </p:cNvSpPr>
            <p:nvPr/>
          </p:nvSpPr>
          <p:spPr bwMode="auto">
            <a:xfrm flipH="1">
              <a:off x="5054273" y="3135130"/>
              <a:ext cx="73152" cy="301752"/>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62" name="AutoShape 31">
              <a:extLst>
                <a:ext uri="{FF2B5EF4-FFF2-40B4-BE49-F238E27FC236}">
                  <a16:creationId xmlns:a16="http://schemas.microsoft.com/office/drawing/2014/main" id="{45465C91-37A1-8458-6BDA-504FF76BC783}"/>
                </a:ext>
              </a:extLst>
            </p:cNvPr>
            <p:cNvSpPr>
              <a:spLocks/>
            </p:cNvSpPr>
            <p:nvPr/>
          </p:nvSpPr>
          <p:spPr bwMode="auto">
            <a:xfrm flipH="1">
              <a:off x="5054273" y="3481492"/>
              <a:ext cx="73152" cy="301752"/>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63" name="TextBox 62">
              <a:extLst>
                <a:ext uri="{FF2B5EF4-FFF2-40B4-BE49-F238E27FC236}">
                  <a16:creationId xmlns:a16="http://schemas.microsoft.com/office/drawing/2014/main" id="{E65B5A4D-98D2-EBA4-D934-795E1D9DBA2C}"/>
                </a:ext>
              </a:extLst>
            </p:cNvPr>
            <p:cNvSpPr txBox="1"/>
            <p:nvPr/>
          </p:nvSpPr>
          <p:spPr>
            <a:xfrm>
              <a:off x="5567923" y="3979084"/>
              <a:ext cx="343364" cy="369332"/>
            </a:xfrm>
            <a:prstGeom prst="rect">
              <a:avLst/>
            </a:prstGeom>
            <a:noFill/>
          </p:spPr>
          <p:txBody>
            <a:bodyPr wrap="none" rtlCol="0" anchor="ctr" anchorCtr="0">
              <a:spAutoFit/>
            </a:bodyPr>
            <a:lstStyle/>
            <a:p>
              <a:r>
                <a:rPr lang="en-US" dirty="0"/>
                <a:t>…</a:t>
              </a:r>
            </a:p>
          </p:txBody>
        </p:sp>
        <p:cxnSp>
          <p:nvCxnSpPr>
            <p:cNvPr id="64" name="AutoShape 59">
              <a:extLst>
                <a:ext uri="{FF2B5EF4-FFF2-40B4-BE49-F238E27FC236}">
                  <a16:creationId xmlns:a16="http://schemas.microsoft.com/office/drawing/2014/main" id="{328757B8-4C6E-4957-33E3-58ED4A02D599}"/>
                </a:ext>
              </a:extLst>
            </p:cNvPr>
            <p:cNvCxnSpPr>
              <a:cxnSpLocks noChangeShapeType="1"/>
            </p:cNvCxnSpPr>
            <p:nvPr/>
          </p:nvCxnSpPr>
          <p:spPr bwMode="auto">
            <a:xfrm rot="10800000" flipV="1">
              <a:off x="6322847" y="3543415"/>
              <a:ext cx="503238" cy="4763"/>
            </a:xfrm>
            <a:prstGeom prst="straightConnector1">
              <a:avLst/>
            </a:prstGeom>
            <a:noFill/>
            <a:ln w="9525">
              <a:solidFill>
                <a:schemeClr val="tx1"/>
              </a:solidFill>
              <a:round/>
              <a:headEnd/>
              <a:tailEnd type="triangle" w="med" len="med"/>
            </a:ln>
          </p:spPr>
        </p:cxnSp>
        <p:sp>
          <p:nvSpPr>
            <p:cNvPr id="65" name="Text Box 36">
              <a:extLst>
                <a:ext uri="{FF2B5EF4-FFF2-40B4-BE49-F238E27FC236}">
                  <a16:creationId xmlns:a16="http://schemas.microsoft.com/office/drawing/2014/main" id="{EDC28AA5-D6E7-59E3-EC88-D9783B6EF870}"/>
                </a:ext>
              </a:extLst>
            </p:cNvPr>
            <p:cNvSpPr txBox="1">
              <a:spLocks noChangeArrowheads="1"/>
            </p:cNvSpPr>
            <p:nvPr/>
          </p:nvSpPr>
          <p:spPr bwMode="auto">
            <a:xfrm>
              <a:off x="6824549" y="3368450"/>
              <a:ext cx="747000"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Consolas" panose="020B0609020204030204" pitchFamily="49" charset="0"/>
                </a:rPr>
                <a:t>s</a:t>
              </a:r>
              <a:r>
                <a:rPr kumimoji="0" lang="en-US" sz="1600" b="0" i="0" u="none" strike="noStrike" kern="0" cap="none" spc="0" normalizeH="0" baseline="0" noProof="0" dirty="0">
                  <a:ln>
                    <a:noFill/>
                  </a:ln>
                  <a:effectLst/>
                  <a:uLnTx/>
                  <a:uFillTx/>
                  <a:latin typeface="Consolas" panose="020B0609020204030204" pitchFamily="49" charset="0"/>
                </a:rPr>
                <a:t> + 8</a:t>
              </a: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Constraint Rules for Strings</a:t>
            </a:r>
          </a:p>
        </p:txBody>
      </p:sp>
      <p:sp>
        <p:nvSpPr>
          <p:cNvPr id="17411" name="Content Placeholder 2"/>
          <p:cNvSpPr>
            <a:spLocks noGrp="1"/>
          </p:cNvSpPr>
          <p:nvPr>
            <p:ph idx="1"/>
          </p:nvPr>
        </p:nvSpPr>
        <p:spPr/>
        <p:txBody>
          <a:bodyPr/>
          <a:lstStyle/>
          <a:p>
            <a:r>
              <a:rPr lang="en-US" dirty="0" err="1">
                <a:latin typeface="Consolas" panose="020B0609020204030204" pitchFamily="49" charset="0"/>
              </a:rPr>
              <a:t>StringTypeDecl</a:t>
            </a:r>
            <a:endParaRPr lang="en-US" dirty="0">
              <a:latin typeface="Consolas" panose="020B0609020204030204" pitchFamily="49" charset="0"/>
            </a:endParaRPr>
          </a:p>
          <a:p>
            <a:pPr lvl="1"/>
            <a:r>
              <a:rPr lang="en-US" dirty="0"/>
              <a:t>Type Rule: The constant value specifying the capacity of the string must have type </a:t>
            </a:r>
            <a:r>
              <a:rPr lang="en-US" dirty="0">
                <a:latin typeface="Consolas" panose="020B0609020204030204" pitchFamily="49" charset="0"/>
              </a:rPr>
              <a:t>Integer</a:t>
            </a:r>
            <a:r>
              <a:rPr lang="en-US" dirty="0"/>
              <a:t>, and the associated value must be in the range </a:t>
            </a:r>
            <a:r>
              <a:rPr lang="en-US" dirty="0">
                <a:latin typeface="Consolas" panose="020B0609020204030204" pitchFamily="49" charset="0"/>
              </a:rPr>
              <a:t>1..512</a:t>
            </a:r>
            <a:r>
              <a:rPr lang="en-US" dirty="0"/>
              <a:t>.</a:t>
            </a:r>
          </a:p>
          <a:p>
            <a:r>
              <a:rPr lang="en-US" dirty="0" err="1">
                <a:latin typeface="Consolas" panose="020B0609020204030204" pitchFamily="49" charset="0"/>
              </a:rPr>
              <a:t>SingleVarDecl</a:t>
            </a:r>
            <a:endParaRPr lang="en-US" dirty="0"/>
          </a:p>
          <a:p>
            <a:pPr lvl="1"/>
            <a:r>
              <a:rPr lang="en-US" dirty="0"/>
              <a:t>Type Rule: An initializer for a variable of a string type must be a string literal (const value), and the capacity of the string literal must be less than or equal to the capacity of the string variable.</a:t>
            </a:r>
          </a:p>
          <a:p>
            <a:endParaRPr lang="en-US" dirty="0">
              <a:latin typeface="Consolas" panose="020B0609020204030204" pitchFamily="49" charset="0"/>
            </a:endParaRPr>
          </a:p>
        </p:txBody>
      </p:sp>
      <p:sp>
        <p:nvSpPr>
          <p:cNvPr id="17412" name="Footer Placeholder 3"/>
          <p:cNvSpPr>
            <a:spLocks noGrp="1"/>
          </p:cNvSpPr>
          <p:nvPr>
            <p:ph type="ftr" sz="quarter" idx="10"/>
          </p:nvPr>
        </p:nvSpPr>
        <p:spPr>
          <a:noFill/>
        </p:spPr>
        <p:txBody>
          <a:bodyPr/>
          <a:lstStyle/>
          <a:p>
            <a:r>
              <a:rPr lang="en-US"/>
              <a:t>©SoftMoore Consulting</a:t>
            </a:r>
          </a:p>
        </p:txBody>
      </p:sp>
      <p:sp>
        <p:nvSpPr>
          <p:cNvPr id="17413" name="Slide Number Placeholder 4"/>
          <p:cNvSpPr>
            <a:spLocks noGrp="1"/>
          </p:cNvSpPr>
          <p:nvPr>
            <p:ph type="sldNum" sz="quarter" idx="11"/>
          </p:nvPr>
        </p:nvSpPr>
        <p:spPr>
          <a:noFill/>
        </p:spPr>
        <p:txBody>
          <a:bodyPr/>
          <a:lstStyle/>
          <a:p>
            <a:r>
              <a:rPr lang="en-US"/>
              <a:t>Slide </a:t>
            </a:r>
            <a:fld id="{2CE4CF62-76A5-4B00-9BB0-C60722189635}" type="slidenum">
              <a:rPr lang="en-US" smtClean="0"/>
              <a:pPr/>
              <a:t>18</a:t>
            </a:fld>
            <a:endParaRPr lang="en-US"/>
          </a:p>
        </p:txBody>
      </p:sp>
    </p:spTree>
    <p:extLst>
      <p:ext uri="{BB962C8B-B14F-4D97-AF65-F5344CB8AC3E}">
        <p14:creationId xmlns:p14="http://schemas.microsoft.com/office/powerpoint/2010/main" val="40532597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Constraint Rules for Strings</a:t>
            </a:r>
          </a:p>
        </p:txBody>
      </p:sp>
      <p:sp>
        <p:nvSpPr>
          <p:cNvPr id="17411" name="Content Placeholder 2"/>
          <p:cNvSpPr>
            <a:spLocks noGrp="1"/>
          </p:cNvSpPr>
          <p:nvPr>
            <p:ph idx="1"/>
          </p:nvPr>
        </p:nvSpPr>
        <p:spPr/>
        <p:txBody>
          <a:bodyPr/>
          <a:lstStyle/>
          <a:p>
            <a:r>
              <a:rPr lang="en-US" dirty="0">
                <a:latin typeface="Consolas" panose="020B0609020204030204" pitchFamily="49" charset="0"/>
              </a:rPr>
              <a:t>Variable</a:t>
            </a:r>
            <a:r>
              <a:rPr lang="en-US" dirty="0"/>
              <a:t> (and therefore also for </a:t>
            </a:r>
            <a:r>
              <a:rPr lang="en-US" dirty="0" err="1">
                <a:latin typeface="Consolas" panose="020B0609020204030204" pitchFamily="49" charset="0"/>
              </a:rPr>
              <a:t>VariableExpr</a:t>
            </a:r>
            <a:r>
              <a:rPr lang="en-US" dirty="0"/>
              <a:t>)</a:t>
            </a:r>
          </a:p>
          <a:p>
            <a:pPr lvl="1"/>
            <a:r>
              <a:rPr lang="en-US" dirty="0"/>
              <a:t>Miscellaneous Rule: Index expressions are permitted only for variables with an array type or a string type.</a:t>
            </a:r>
          </a:p>
          <a:p>
            <a:pPr lvl="1"/>
            <a:r>
              <a:rPr lang="en-US" dirty="0"/>
              <a:t>Miscellaneous Rule: Field expressions are permitted only for variables with a record type or a string type.  For strings, the only allowed field name is “</a:t>
            </a:r>
            <a:r>
              <a:rPr lang="en-US" dirty="0">
                <a:latin typeface="Consolas" panose="020B0609020204030204" pitchFamily="49" charset="0"/>
              </a:rPr>
              <a:t>length</a:t>
            </a:r>
            <a:r>
              <a:rPr lang="en-US" dirty="0"/>
              <a:t>”.</a:t>
            </a:r>
          </a:p>
          <a:p>
            <a:pPr lvl="1"/>
            <a:r>
              <a:rPr lang="en-US" dirty="0"/>
              <a:t>Type Rule: An index expression must have type </a:t>
            </a:r>
            <a:r>
              <a:rPr lang="en-US" dirty="0">
                <a:latin typeface="Consolas" panose="020B0609020204030204" pitchFamily="49" charset="0"/>
              </a:rPr>
              <a:t>Integer</a:t>
            </a:r>
            <a:r>
              <a:rPr lang="en-US" dirty="0"/>
              <a:t>.</a:t>
            </a:r>
          </a:p>
          <a:p>
            <a:endParaRPr lang="en-US" dirty="0"/>
          </a:p>
        </p:txBody>
      </p:sp>
      <p:sp>
        <p:nvSpPr>
          <p:cNvPr id="17412" name="Footer Placeholder 3"/>
          <p:cNvSpPr>
            <a:spLocks noGrp="1"/>
          </p:cNvSpPr>
          <p:nvPr>
            <p:ph type="ftr" sz="quarter" idx="10"/>
          </p:nvPr>
        </p:nvSpPr>
        <p:spPr>
          <a:noFill/>
        </p:spPr>
        <p:txBody>
          <a:bodyPr/>
          <a:lstStyle/>
          <a:p>
            <a:r>
              <a:rPr lang="en-US"/>
              <a:t>©SoftMoore Consulting</a:t>
            </a:r>
          </a:p>
        </p:txBody>
      </p:sp>
      <p:sp>
        <p:nvSpPr>
          <p:cNvPr id="17413" name="Slide Number Placeholder 4"/>
          <p:cNvSpPr>
            <a:spLocks noGrp="1"/>
          </p:cNvSpPr>
          <p:nvPr>
            <p:ph type="sldNum" sz="quarter" idx="11"/>
          </p:nvPr>
        </p:nvSpPr>
        <p:spPr>
          <a:noFill/>
        </p:spPr>
        <p:txBody>
          <a:bodyPr/>
          <a:lstStyle/>
          <a:p>
            <a:r>
              <a:rPr lang="en-US"/>
              <a:t>Slide </a:t>
            </a:r>
            <a:fld id="{2CE4CF62-76A5-4B00-9BB0-C60722189635}" type="slidenum">
              <a:rPr lang="en-US" smtClean="0"/>
              <a:pPr/>
              <a:t>19</a:t>
            </a:fld>
            <a:endParaRPr lang="en-US"/>
          </a:p>
        </p:txBody>
      </p:sp>
    </p:spTree>
    <p:extLst>
      <p:ext uri="{BB962C8B-B14F-4D97-AF65-F5344CB8AC3E}">
        <p14:creationId xmlns:p14="http://schemas.microsoft.com/office/powerpoint/2010/main" val="34338508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a:t>Strings in CPRL</a:t>
            </a:r>
          </a:p>
        </p:txBody>
      </p:sp>
      <p:sp>
        <p:nvSpPr>
          <p:cNvPr id="4099" name="Content Placeholder 2"/>
          <p:cNvSpPr>
            <a:spLocks noGrp="1"/>
          </p:cNvSpPr>
          <p:nvPr>
            <p:ph idx="1"/>
          </p:nvPr>
        </p:nvSpPr>
        <p:spPr/>
        <p:txBody>
          <a:bodyPr/>
          <a:lstStyle/>
          <a:p>
            <a:r>
              <a:rPr lang="en-US" sz="2300" dirty="0"/>
              <a:t>CPRL supports sequences of characters called character strings, or simply strings.</a:t>
            </a:r>
          </a:p>
          <a:p>
            <a:pPr lvl="1"/>
            <a:r>
              <a:rPr lang="en-US" dirty="0"/>
              <a:t>String literals are enclosed in (double) quotation marks.</a:t>
            </a:r>
          </a:p>
          <a:p>
            <a:pPr marL="914400" lvl="2" indent="0">
              <a:buNone/>
            </a:pPr>
            <a:r>
              <a:rPr lang="en-US" dirty="0">
                <a:latin typeface="Consolas" panose="020B0609020204030204" pitchFamily="49" charset="0"/>
              </a:rPr>
              <a:t>"Hello, world."</a:t>
            </a:r>
          </a:p>
          <a:p>
            <a:pPr lvl="1"/>
            <a:r>
              <a:rPr lang="en-US" dirty="0"/>
              <a:t>A string variable has two integer properties.</a:t>
            </a:r>
          </a:p>
          <a:p>
            <a:pPr lvl="2"/>
            <a:r>
              <a:rPr lang="en-US" dirty="0"/>
              <a:t>capacity: static property (maximum length)</a:t>
            </a:r>
          </a:p>
          <a:p>
            <a:pPr lvl="2"/>
            <a:r>
              <a:rPr lang="en-US" dirty="0"/>
              <a:t>length: run-time property</a:t>
            </a:r>
          </a:p>
          <a:p>
            <a:pPr lvl="2"/>
            <a:r>
              <a:rPr lang="en-US" dirty="0"/>
              <a:t>capacity &gt; 0 and 0 ≤ length ≤ capacity ≤ 512</a:t>
            </a:r>
          </a:p>
          <a:p>
            <a:r>
              <a:rPr lang="en-US" sz="2300" dirty="0"/>
              <a:t>A string type declaration specifies</a:t>
            </a:r>
          </a:p>
          <a:p>
            <a:pPr lvl="1"/>
            <a:r>
              <a:rPr lang="en-US" dirty="0"/>
              <a:t>the string type name (an identifier)</a:t>
            </a:r>
          </a:p>
          <a:p>
            <a:pPr lvl="1"/>
            <a:r>
              <a:rPr lang="en-US" dirty="0"/>
              <a:t>the capacity, which must be an integer literal or constant</a:t>
            </a:r>
          </a:p>
          <a:p>
            <a:r>
              <a:rPr lang="en-US" sz="2300" dirty="0"/>
              <a:t>Example</a:t>
            </a:r>
          </a:p>
          <a:p>
            <a:pPr lvl="1">
              <a:buFontTx/>
              <a:buNone/>
            </a:pPr>
            <a:r>
              <a:rPr lang="en-US" sz="1800" dirty="0">
                <a:latin typeface="Consolas" pitchFamily="49" charset="0"/>
                <a:cs typeface="Consolas" pitchFamily="49" charset="0"/>
              </a:rPr>
              <a:t>type </a:t>
            </a:r>
            <a:r>
              <a:rPr lang="en-US" sz="1800">
                <a:latin typeface="Consolas" pitchFamily="49" charset="0"/>
                <a:cs typeface="Consolas" pitchFamily="49" charset="0"/>
              </a:rPr>
              <a:t>Name = </a:t>
            </a:r>
            <a:r>
              <a:rPr lang="en-US" sz="1800" dirty="0">
                <a:latin typeface="Consolas" pitchFamily="49" charset="0"/>
                <a:cs typeface="Consolas" pitchFamily="49" charset="0"/>
              </a:rPr>
              <a:t>string[20];</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1516574E-B683-4C8F-B161-144BCACCF6BA}"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CCBA-5B1B-0A8D-9D8C-94DDB28CD180}"/>
              </a:ext>
            </a:extLst>
          </p:cNvPr>
          <p:cNvSpPr>
            <a:spLocks noGrp="1"/>
          </p:cNvSpPr>
          <p:nvPr>
            <p:ph type="title"/>
          </p:nvPr>
        </p:nvSpPr>
        <p:spPr>
          <a:xfrm>
            <a:off x="914400" y="138113"/>
            <a:ext cx="7315200" cy="1004887"/>
          </a:xfrm>
        </p:spPr>
        <p:txBody>
          <a:bodyPr/>
          <a:lstStyle/>
          <a:p>
            <a:r>
              <a:rPr lang="en-US" dirty="0"/>
              <a:t>The Need for Padding</a:t>
            </a:r>
          </a:p>
        </p:txBody>
      </p:sp>
      <p:sp>
        <p:nvSpPr>
          <p:cNvPr id="3" name="Content Placeholder 2">
            <a:extLst>
              <a:ext uri="{FF2B5EF4-FFF2-40B4-BE49-F238E27FC236}">
                <a16:creationId xmlns:a16="http://schemas.microsoft.com/office/drawing/2014/main" id="{0C68963A-06BE-CC5B-5CB3-D737DF9CB559}"/>
              </a:ext>
            </a:extLst>
          </p:cNvPr>
          <p:cNvSpPr>
            <a:spLocks noGrp="1"/>
          </p:cNvSpPr>
          <p:nvPr>
            <p:ph idx="1"/>
          </p:nvPr>
        </p:nvSpPr>
        <p:spPr>
          <a:xfrm>
            <a:off x="458787" y="1363663"/>
            <a:ext cx="8503920" cy="4935537"/>
          </a:xfrm>
        </p:spPr>
        <p:txBody>
          <a:bodyPr/>
          <a:lstStyle/>
          <a:p>
            <a:r>
              <a:rPr lang="en-US" dirty="0"/>
              <a:t>Consider the following CPRL example.  </a:t>
            </a:r>
          </a:p>
          <a:p>
            <a:pPr marL="457200" lvl="1" indent="0">
              <a:buNone/>
            </a:pPr>
            <a:r>
              <a:rPr lang="en-US" sz="1800" dirty="0">
                <a:latin typeface="Consolas" panose="020B0609020204030204" pitchFamily="49" charset="0"/>
              </a:rPr>
              <a:t>type Name = string[10];</a:t>
            </a:r>
          </a:p>
          <a:p>
            <a:pPr marL="457200" lvl="1" indent="0">
              <a:spcBef>
                <a:spcPts val="100"/>
              </a:spcBef>
              <a:buNone/>
            </a:pPr>
            <a:endParaRPr lang="en-US" sz="1800" dirty="0">
              <a:latin typeface="Consolas" panose="020B0609020204030204" pitchFamily="49" charset="0"/>
            </a:endParaRPr>
          </a:p>
          <a:p>
            <a:pPr marL="457200" lvl="1" indent="0">
              <a:spcBef>
                <a:spcPts val="100"/>
              </a:spcBef>
              <a:buNone/>
            </a:pPr>
            <a:r>
              <a:rPr lang="en-US" sz="1800" dirty="0">
                <a:latin typeface="Consolas" panose="020B0609020204030204" pitchFamily="49" charset="0"/>
              </a:rPr>
              <a:t>proc </a:t>
            </a:r>
            <a:r>
              <a:rPr lang="en-US" sz="1800" dirty="0" err="1">
                <a:latin typeface="Consolas" panose="020B0609020204030204" pitchFamily="49" charset="0"/>
              </a:rPr>
              <a:t>writeValues</a:t>
            </a:r>
            <a:r>
              <a:rPr lang="en-US" sz="1800" dirty="0">
                <a:latin typeface="Consolas" panose="020B0609020204030204" pitchFamily="49" charset="0"/>
              </a:rPr>
              <a:t>(year : Integer, name : Name)</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writeln</a:t>
            </a:r>
            <a:r>
              <a:rPr lang="en-US" sz="1800" dirty="0">
                <a:latin typeface="Consolas" panose="020B0609020204030204" pitchFamily="49" charset="0"/>
              </a:rPr>
              <a:t> year, ", ", name;</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endParaRPr lang="en-US" sz="1800" dirty="0">
              <a:latin typeface="Consolas" panose="020B0609020204030204" pitchFamily="49" charset="0"/>
            </a:endParaRPr>
          </a:p>
          <a:p>
            <a:pPr marL="457200" lvl="1" indent="0">
              <a:spcBef>
                <a:spcPts val="100"/>
              </a:spcBef>
              <a:buNone/>
            </a:pPr>
            <a:r>
              <a:rPr lang="en-US" sz="1800" dirty="0">
                <a:latin typeface="Consolas" panose="020B0609020204030204" pitchFamily="49" charset="0"/>
              </a:rPr>
              <a:t>proc main()</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 string literals passed as parameters</a:t>
            </a:r>
          </a:p>
          <a:p>
            <a:pPr marL="457200"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writeValues</a:t>
            </a:r>
            <a:r>
              <a:rPr lang="en-US" sz="1800" dirty="0">
                <a:latin typeface="Consolas" panose="020B0609020204030204" pitchFamily="49" charset="0"/>
              </a:rPr>
              <a:t>(1972, "C");</a:t>
            </a:r>
          </a:p>
          <a:p>
            <a:pPr marL="457200"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writeValues</a:t>
            </a:r>
            <a:r>
              <a:rPr lang="en-US" sz="1800" dirty="0">
                <a:latin typeface="Consolas" panose="020B0609020204030204" pitchFamily="49" charset="0"/>
              </a:rPr>
              <a:t>(1995, "Java");</a:t>
            </a:r>
          </a:p>
          <a:p>
            <a:pPr marL="457200"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writeValues</a:t>
            </a:r>
            <a:r>
              <a:rPr lang="en-US" sz="1800" dirty="0">
                <a:latin typeface="Consolas" panose="020B0609020204030204" pitchFamily="49" charset="0"/>
              </a:rPr>
              <a:t>(2016, "Kotlin");</a:t>
            </a:r>
          </a:p>
          <a:p>
            <a:pPr marL="457200" lvl="1" indent="0">
              <a:spcBef>
                <a:spcPts val="100"/>
              </a:spcBef>
              <a:buNone/>
            </a:pPr>
            <a:r>
              <a:rPr lang="en-US" sz="1800" dirty="0">
                <a:latin typeface="Consolas" panose="020B0609020204030204" pitchFamily="49" charset="0"/>
              </a:rPr>
              <a:t>}</a:t>
            </a:r>
            <a:endParaRPr lang="en-US" dirty="0"/>
          </a:p>
        </p:txBody>
      </p:sp>
      <p:sp>
        <p:nvSpPr>
          <p:cNvPr id="4" name="Footer Placeholder 3">
            <a:extLst>
              <a:ext uri="{FF2B5EF4-FFF2-40B4-BE49-F238E27FC236}">
                <a16:creationId xmlns:a16="http://schemas.microsoft.com/office/drawing/2014/main" id="{E6463467-3EF8-BAEE-ECB5-1C457504093B}"/>
              </a:ext>
            </a:extLst>
          </p:cNvPr>
          <p:cNvSpPr>
            <a:spLocks noGrp="1"/>
          </p:cNvSpPr>
          <p:nvPr>
            <p:ph type="ftr" sz="quarter" idx="10"/>
          </p:nvPr>
        </p:nvSpPr>
        <p:spPr>
          <a:xfrm>
            <a:off x="685800" y="6477000"/>
            <a:ext cx="2741613" cy="274638"/>
          </a:xfrm>
        </p:spPr>
        <p:txBody>
          <a:bodyPr/>
          <a:lstStyle/>
          <a:p>
            <a:r>
              <a:rPr lang="en-US"/>
              <a:t>©SoftMoore Consulting</a:t>
            </a:r>
          </a:p>
        </p:txBody>
      </p:sp>
      <p:sp>
        <p:nvSpPr>
          <p:cNvPr id="5" name="Slide Number Placeholder 4">
            <a:extLst>
              <a:ext uri="{FF2B5EF4-FFF2-40B4-BE49-F238E27FC236}">
                <a16:creationId xmlns:a16="http://schemas.microsoft.com/office/drawing/2014/main" id="{DD544E85-1B65-F52E-5D49-FFECAE5EAA62}"/>
              </a:ext>
            </a:extLst>
          </p:cNvPr>
          <p:cNvSpPr>
            <a:spLocks noGrp="1"/>
          </p:cNvSpPr>
          <p:nvPr>
            <p:ph type="sldNum" sz="quarter" idx="11"/>
          </p:nvPr>
        </p:nvSpPr>
        <p:spPr>
          <a:xfrm>
            <a:off x="6578600" y="6477000"/>
            <a:ext cx="1828800" cy="274638"/>
          </a:xfrm>
        </p:spPr>
        <p:txBody>
          <a:bodyPr/>
          <a:lstStyle/>
          <a:p>
            <a:r>
              <a:rPr lang="en-US"/>
              <a:t>Slide </a:t>
            </a:r>
            <a:fld id="{3A451E74-E241-4D9B-B11E-E03372E7FBBC}" type="slidenum">
              <a:rPr lang="en-US" smtClean="0"/>
              <a:pPr/>
              <a:t>20</a:t>
            </a:fld>
            <a:endParaRPr lang="en-US"/>
          </a:p>
        </p:txBody>
      </p:sp>
    </p:spTree>
    <p:extLst>
      <p:ext uri="{BB962C8B-B14F-4D97-AF65-F5344CB8AC3E}">
        <p14:creationId xmlns:p14="http://schemas.microsoft.com/office/powerpoint/2010/main" val="14727659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CCBA-5B1B-0A8D-9D8C-94DDB28CD180}"/>
              </a:ext>
            </a:extLst>
          </p:cNvPr>
          <p:cNvSpPr>
            <a:spLocks noGrp="1"/>
          </p:cNvSpPr>
          <p:nvPr>
            <p:ph type="title"/>
          </p:nvPr>
        </p:nvSpPr>
        <p:spPr>
          <a:xfrm>
            <a:off x="914400" y="138113"/>
            <a:ext cx="7315200" cy="1004887"/>
          </a:xfrm>
        </p:spPr>
        <p:txBody>
          <a:bodyPr/>
          <a:lstStyle/>
          <a:p>
            <a:r>
              <a:rPr lang="en-US" dirty="0"/>
              <a:t>The Need for Padding</a:t>
            </a:r>
            <a:br>
              <a:rPr lang="en-US" dirty="0"/>
            </a:br>
            <a:r>
              <a:rPr lang="en-US" sz="2400" dirty="0"/>
              <a:t>(continued)</a:t>
            </a:r>
          </a:p>
        </p:txBody>
      </p:sp>
      <p:sp>
        <p:nvSpPr>
          <p:cNvPr id="3" name="Content Placeholder 2">
            <a:extLst>
              <a:ext uri="{FF2B5EF4-FFF2-40B4-BE49-F238E27FC236}">
                <a16:creationId xmlns:a16="http://schemas.microsoft.com/office/drawing/2014/main" id="{0C68963A-06BE-CC5B-5CB3-D737DF9CB559}"/>
              </a:ext>
            </a:extLst>
          </p:cNvPr>
          <p:cNvSpPr>
            <a:spLocks noGrp="1"/>
          </p:cNvSpPr>
          <p:nvPr>
            <p:ph idx="1"/>
          </p:nvPr>
        </p:nvSpPr>
        <p:spPr>
          <a:xfrm>
            <a:off x="458787" y="1363663"/>
            <a:ext cx="8503920" cy="4935537"/>
          </a:xfrm>
        </p:spPr>
        <p:txBody>
          <a:bodyPr/>
          <a:lstStyle/>
          <a:p>
            <a:r>
              <a:rPr lang="en-US" dirty="0"/>
              <a:t>Procedure </a:t>
            </a:r>
            <a:r>
              <a:rPr lang="en-US" dirty="0" err="1">
                <a:latin typeface="Consolas" panose="020B0609020204030204" pitchFamily="49" charset="0"/>
              </a:rPr>
              <a:t>writeValues</a:t>
            </a:r>
            <a:r>
              <a:rPr lang="en-US" dirty="0">
                <a:latin typeface="Consolas" panose="020B0609020204030204" pitchFamily="49" charset="0"/>
              </a:rPr>
              <a:t>()</a:t>
            </a:r>
            <a:r>
              <a:rPr lang="en-US" dirty="0"/>
              <a:t> expects 4 bytes on the run-time stack for parameter year and 24 bytes on the run-time stack for parameter name (4 for length plus 20 for characters).</a:t>
            </a:r>
          </a:p>
          <a:p>
            <a:r>
              <a:rPr lang="en-US" dirty="0"/>
              <a:t>String literals don’t occupy the expected number of bytes.</a:t>
            </a:r>
          </a:p>
          <a:p>
            <a:pPr lvl="1"/>
            <a:r>
              <a:rPr lang="en-US" dirty="0">
                <a:latin typeface="Consolas" panose="020B0609020204030204" pitchFamily="49" charset="0"/>
              </a:rPr>
              <a:t>"C"</a:t>
            </a:r>
            <a:r>
              <a:rPr lang="en-US" dirty="0"/>
              <a:t> occupies 6 bytes</a:t>
            </a:r>
          </a:p>
          <a:p>
            <a:pPr lvl="1"/>
            <a:r>
              <a:rPr lang="en-US" dirty="0">
                <a:latin typeface="Consolas" panose="020B0609020204030204" pitchFamily="49" charset="0"/>
              </a:rPr>
              <a:t>"Java"</a:t>
            </a:r>
            <a:r>
              <a:rPr lang="en-US" dirty="0"/>
              <a:t> occupies 12 bytes</a:t>
            </a:r>
          </a:p>
          <a:p>
            <a:pPr lvl="1"/>
            <a:r>
              <a:rPr lang="en-US" dirty="0">
                <a:latin typeface="Consolas" panose="020B0609020204030204" pitchFamily="49" charset="0"/>
              </a:rPr>
              <a:t>"Kotlin"</a:t>
            </a:r>
            <a:r>
              <a:rPr lang="en-US" dirty="0"/>
              <a:t> occupies 16 bytes.</a:t>
            </a:r>
          </a:p>
          <a:p>
            <a:endParaRPr lang="en-US" dirty="0"/>
          </a:p>
        </p:txBody>
      </p:sp>
      <p:sp>
        <p:nvSpPr>
          <p:cNvPr id="4" name="Footer Placeholder 3">
            <a:extLst>
              <a:ext uri="{FF2B5EF4-FFF2-40B4-BE49-F238E27FC236}">
                <a16:creationId xmlns:a16="http://schemas.microsoft.com/office/drawing/2014/main" id="{E6463467-3EF8-BAEE-ECB5-1C457504093B}"/>
              </a:ext>
            </a:extLst>
          </p:cNvPr>
          <p:cNvSpPr>
            <a:spLocks noGrp="1"/>
          </p:cNvSpPr>
          <p:nvPr>
            <p:ph type="ftr" sz="quarter" idx="10"/>
          </p:nvPr>
        </p:nvSpPr>
        <p:spPr>
          <a:xfrm>
            <a:off x="685800" y="6477000"/>
            <a:ext cx="2741613" cy="274638"/>
          </a:xfrm>
        </p:spPr>
        <p:txBody>
          <a:bodyPr/>
          <a:lstStyle/>
          <a:p>
            <a:r>
              <a:rPr lang="en-US"/>
              <a:t>©SoftMoore Consulting</a:t>
            </a:r>
          </a:p>
        </p:txBody>
      </p:sp>
      <p:sp>
        <p:nvSpPr>
          <p:cNvPr id="5" name="Slide Number Placeholder 4">
            <a:extLst>
              <a:ext uri="{FF2B5EF4-FFF2-40B4-BE49-F238E27FC236}">
                <a16:creationId xmlns:a16="http://schemas.microsoft.com/office/drawing/2014/main" id="{DD544E85-1B65-F52E-5D49-FFECAE5EAA62}"/>
              </a:ext>
            </a:extLst>
          </p:cNvPr>
          <p:cNvSpPr>
            <a:spLocks noGrp="1"/>
          </p:cNvSpPr>
          <p:nvPr>
            <p:ph type="sldNum" sz="quarter" idx="11"/>
          </p:nvPr>
        </p:nvSpPr>
        <p:spPr>
          <a:xfrm>
            <a:off x="6578600" y="6477000"/>
            <a:ext cx="1828800" cy="274638"/>
          </a:xfrm>
        </p:spPr>
        <p:txBody>
          <a:bodyPr/>
          <a:lstStyle/>
          <a:p>
            <a:r>
              <a:rPr lang="en-US"/>
              <a:t>Slide </a:t>
            </a:r>
            <a:fld id="{3A451E74-E241-4D9B-B11E-E03372E7FBBC}" type="slidenum">
              <a:rPr lang="en-US" smtClean="0"/>
              <a:pPr/>
              <a:t>21</a:t>
            </a:fld>
            <a:endParaRPr lang="en-US"/>
          </a:p>
        </p:txBody>
      </p:sp>
    </p:spTree>
    <p:extLst>
      <p:ext uri="{BB962C8B-B14F-4D97-AF65-F5344CB8AC3E}">
        <p14:creationId xmlns:p14="http://schemas.microsoft.com/office/powerpoint/2010/main" val="13612562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CCBA-5B1B-0A8D-9D8C-94DDB28CD180}"/>
              </a:ext>
            </a:extLst>
          </p:cNvPr>
          <p:cNvSpPr>
            <a:spLocks noGrp="1"/>
          </p:cNvSpPr>
          <p:nvPr>
            <p:ph type="title"/>
          </p:nvPr>
        </p:nvSpPr>
        <p:spPr>
          <a:xfrm>
            <a:off x="914400" y="138113"/>
            <a:ext cx="7315200" cy="1004887"/>
          </a:xfrm>
        </p:spPr>
        <p:txBody>
          <a:bodyPr/>
          <a:lstStyle/>
          <a:p>
            <a:r>
              <a:rPr lang="en-US" dirty="0"/>
              <a:t>The Need for Padding</a:t>
            </a:r>
            <a:br>
              <a:rPr lang="en-US" dirty="0"/>
            </a:br>
            <a:r>
              <a:rPr lang="en-US" sz="2400" dirty="0"/>
              <a:t>(continued)</a:t>
            </a:r>
            <a:endParaRPr lang="en-US" dirty="0"/>
          </a:p>
        </p:txBody>
      </p:sp>
      <p:sp>
        <p:nvSpPr>
          <p:cNvPr id="3" name="Content Placeholder 2">
            <a:extLst>
              <a:ext uri="{FF2B5EF4-FFF2-40B4-BE49-F238E27FC236}">
                <a16:creationId xmlns:a16="http://schemas.microsoft.com/office/drawing/2014/main" id="{0C68963A-06BE-CC5B-5CB3-D737DF9CB559}"/>
              </a:ext>
            </a:extLst>
          </p:cNvPr>
          <p:cNvSpPr>
            <a:spLocks noGrp="1"/>
          </p:cNvSpPr>
          <p:nvPr>
            <p:ph idx="1"/>
          </p:nvPr>
        </p:nvSpPr>
        <p:spPr>
          <a:xfrm>
            <a:off x="458787" y="1363663"/>
            <a:ext cx="8503920" cy="4935537"/>
          </a:xfrm>
        </p:spPr>
        <p:txBody>
          <a:bodyPr/>
          <a:lstStyle/>
          <a:p>
            <a:r>
              <a:rPr lang="en-US" dirty="0"/>
              <a:t>Assembly code generated for procedure </a:t>
            </a:r>
            <a:r>
              <a:rPr lang="en-US" dirty="0" err="1">
                <a:latin typeface="Consolas" panose="020B0609020204030204" pitchFamily="49" charset="0"/>
              </a:rPr>
              <a:t>writeValues</a:t>
            </a:r>
            <a:r>
              <a:rPr lang="en-US" dirty="0">
                <a:latin typeface="Consolas" panose="020B0609020204030204" pitchFamily="49" charset="0"/>
              </a:rPr>
              <a:t>()</a:t>
            </a:r>
            <a:r>
              <a:rPr lang="en-US" dirty="0"/>
              <a:t>.  </a:t>
            </a:r>
          </a:p>
          <a:p>
            <a:pPr marL="457200" lvl="1" indent="0">
              <a:buNone/>
            </a:pPr>
            <a:r>
              <a:rPr lang="en-US" sz="1800" dirty="0">
                <a:latin typeface="Consolas" panose="020B0609020204030204" pitchFamily="49" charset="0"/>
              </a:rPr>
              <a:t>_</a:t>
            </a:r>
            <a:r>
              <a:rPr lang="en-US" sz="1800" dirty="0" err="1">
                <a:latin typeface="Consolas" panose="020B0609020204030204" pitchFamily="49" charset="0"/>
              </a:rPr>
              <a:t>writeValues</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   LDLADDR -28</a:t>
            </a:r>
          </a:p>
          <a:p>
            <a:pPr marL="457200" lvl="1" indent="0">
              <a:spcBef>
                <a:spcPts val="200"/>
              </a:spcBef>
              <a:buNone/>
            </a:pPr>
            <a:r>
              <a:rPr lang="en-US" sz="1800" dirty="0">
                <a:latin typeface="Consolas" panose="020B0609020204030204" pitchFamily="49" charset="0"/>
              </a:rPr>
              <a:t>   LOADW</a:t>
            </a:r>
          </a:p>
          <a:p>
            <a:pPr marL="457200" lvl="1" indent="0">
              <a:spcBef>
                <a:spcPts val="200"/>
              </a:spcBef>
              <a:buNone/>
            </a:pPr>
            <a:r>
              <a:rPr lang="en-US" sz="1800" dirty="0">
                <a:latin typeface="Consolas" panose="020B0609020204030204" pitchFamily="49" charset="0"/>
              </a:rPr>
              <a:t>   PUTINT</a:t>
            </a:r>
          </a:p>
          <a:p>
            <a:pPr marL="457200" lvl="1" indent="0">
              <a:spcBef>
                <a:spcPts val="200"/>
              </a:spcBef>
              <a:buNone/>
            </a:pPr>
            <a:r>
              <a:rPr lang="en-US" sz="1800" dirty="0">
                <a:latin typeface="Consolas" panose="020B0609020204030204" pitchFamily="49" charset="0"/>
              </a:rPr>
              <a:t>   LDCSTR ", "</a:t>
            </a:r>
          </a:p>
          <a:p>
            <a:pPr marL="457200" lvl="1" indent="0">
              <a:spcBef>
                <a:spcPts val="200"/>
              </a:spcBef>
              <a:buNone/>
            </a:pPr>
            <a:r>
              <a:rPr lang="en-US" sz="1800" dirty="0">
                <a:latin typeface="Consolas" panose="020B0609020204030204" pitchFamily="49" charset="0"/>
              </a:rPr>
              <a:t>   PUTSTR 2</a:t>
            </a:r>
          </a:p>
          <a:p>
            <a:pPr marL="457200" lvl="1" indent="0">
              <a:spcBef>
                <a:spcPts val="200"/>
              </a:spcBef>
              <a:buNone/>
            </a:pPr>
            <a:r>
              <a:rPr lang="en-US" sz="1800" dirty="0">
                <a:latin typeface="Consolas" panose="020B0609020204030204" pitchFamily="49" charset="0"/>
              </a:rPr>
              <a:t>   LDLADDR -24</a:t>
            </a:r>
          </a:p>
          <a:p>
            <a:pPr marL="457200" lvl="1" indent="0">
              <a:spcBef>
                <a:spcPts val="200"/>
              </a:spcBef>
              <a:buNone/>
            </a:pPr>
            <a:r>
              <a:rPr lang="en-US" sz="1800" dirty="0">
                <a:latin typeface="Consolas" panose="020B0609020204030204" pitchFamily="49" charset="0"/>
              </a:rPr>
              <a:t>   LOAD 24</a:t>
            </a:r>
          </a:p>
          <a:p>
            <a:pPr marL="457200" lvl="1" indent="0">
              <a:spcBef>
                <a:spcPts val="200"/>
              </a:spcBef>
              <a:buNone/>
            </a:pPr>
            <a:r>
              <a:rPr lang="en-US" sz="1800" dirty="0">
                <a:latin typeface="Consolas" panose="020B0609020204030204" pitchFamily="49" charset="0"/>
              </a:rPr>
              <a:t>   PUTSTR 10</a:t>
            </a:r>
          </a:p>
          <a:p>
            <a:pPr marL="457200" lvl="1" indent="0">
              <a:spcBef>
                <a:spcPts val="200"/>
              </a:spcBef>
              <a:buNone/>
            </a:pPr>
            <a:r>
              <a:rPr lang="en-US" sz="1800" dirty="0">
                <a:latin typeface="Consolas" panose="020B0609020204030204" pitchFamily="49" charset="0"/>
              </a:rPr>
              <a:t>   PUTEOL</a:t>
            </a:r>
          </a:p>
          <a:p>
            <a:pPr marL="457200" lvl="1" indent="0">
              <a:spcBef>
                <a:spcPts val="200"/>
              </a:spcBef>
              <a:buNone/>
            </a:pPr>
            <a:r>
              <a:rPr lang="en-US" sz="1800" dirty="0">
                <a:latin typeface="Consolas" panose="020B0609020204030204" pitchFamily="49" charset="0"/>
              </a:rPr>
              <a:t>   RET 28 </a:t>
            </a:r>
          </a:p>
        </p:txBody>
      </p:sp>
      <p:sp>
        <p:nvSpPr>
          <p:cNvPr id="4" name="Footer Placeholder 3">
            <a:extLst>
              <a:ext uri="{FF2B5EF4-FFF2-40B4-BE49-F238E27FC236}">
                <a16:creationId xmlns:a16="http://schemas.microsoft.com/office/drawing/2014/main" id="{E6463467-3EF8-BAEE-ECB5-1C457504093B}"/>
              </a:ext>
            </a:extLst>
          </p:cNvPr>
          <p:cNvSpPr>
            <a:spLocks noGrp="1"/>
          </p:cNvSpPr>
          <p:nvPr>
            <p:ph type="ftr" sz="quarter" idx="10"/>
          </p:nvPr>
        </p:nvSpPr>
        <p:spPr>
          <a:xfrm>
            <a:off x="685800" y="6477000"/>
            <a:ext cx="2741613" cy="274638"/>
          </a:xfrm>
        </p:spPr>
        <p:txBody>
          <a:bodyPr/>
          <a:lstStyle/>
          <a:p>
            <a:r>
              <a:rPr lang="en-US"/>
              <a:t>©SoftMoore Consulting</a:t>
            </a:r>
          </a:p>
        </p:txBody>
      </p:sp>
      <p:sp>
        <p:nvSpPr>
          <p:cNvPr id="5" name="Slide Number Placeholder 4">
            <a:extLst>
              <a:ext uri="{FF2B5EF4-FFF2-40B4-BE49-F238E27FC236}">
                <a16:creationId xmlns:a16="http://schemas.microsoft.com/office/drawing/2014/main" id="{DD544E85-1B65-F52E-5D49-FFECAE5EAA62}"/>
              </a:ext>
            </a:extLst>
          </p:cNvPr>
          <p:cNvSpPr>
            <a:spLocks noGrp="1"/>
          </p:cNvSpPr>
          <p:nvPr>
            <p:ph type="sldNum" sz="quarter" idx="11"/>
          </p:nvPr>
        </p:nvSpPr>
        <p:spPr>
          <a:xfrm>
            <a:off x="6578600" y="6477000"/>
            <a:ext cx="1828800" cy="274638"/>
          </a:xfrm>
        </p:spPr>
        <p:txBody>
          <a:bodyPr/>
          <a:lstStyle/>
          <a:p>
            <a:r>
              <a:rPr lang="en-US"/>
              <a:t>Slide </a:t>
            </a:r>
            <a:fld id="{3A451E74-E241-4D9B-B11E-E03372E7FBBC}" type="slidenum">
              <a:rPr lang="en-US" smtClean="0"/>
              <a:pPr/>
              <a:t>22</a:t>
            </a:fld>
            <a:endParaRPr lang="en-US"/>
          </a:p>
        </p:txBody>
      </p:sp>
    </p:spTree>
    <p:extLst>
      <p:ext uri="{BB962C8B-B14F-4D97-AF65-F5344CB8AC3E}">
        <p14:creationId xmlns:p14="http://schemas.microsoft.com/office/powerpoint/2010/main" val="18775299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CCBA-5B1B-0A8D-9D8C-94DDB28CD180}"/>
              </a:ext>
            </a:extLst>
          </p:cNvPr>
          <p:cNvSpPr>
            <a:spLocks noGrp="1"/>
          </p:cNvSpPr>
          <p:nvPr>
            <p:ph type="title"/>
          </p:nvPr>
        </p:nvSpPr>
        <p:spPr>
          <a:xfrm>
            <a:off x="914400" y="138113"/>
            <a:ext cx="7315200" cy="1004887"/>
          </a:xfrm>
        </p:spPr>
        <p:txBody>
          <a:bodyPr/>
          <a:lstStyle/>
          <a:p>
            <a:r>
              <a:rPr lang="en-US" dirty="0"/>
              <a:t>The Need for Padding</a:t>
            </a:r>
            <a:br>
              <a:rPr lang="en-US" dirty="0"/>
            </a:br>
            <a:r>
              <a:rPr lang="en-US" sz="2400" dirty="0"/>
              <a:t>(continued)</a:t>
            </a:r>
          </a:p>
        </p:txBody>
      </p:sp>
      <p:sp>
        <p:nvSpPr>
          <p:cNvPr id="3" name="Content Placeholder 2">
            <a:extLst>
              <a:ext uri="{FF2B5EF4-FFF2-40B4-BE49-F238E27FC236}">
                <a16:creationId xmlns:a16="http://schemas.microsoft.com/office/drawing/2014/main" id="{0C68963A-06BE-CC5B-5CB3-D737DF9CB559}"/>
              </a:ext>
            </a:extLst>
          </p:cNvPr>
          <p:cNvSpPr>
            <a:spLocks noGrp="1"/>
          </p:cNvSpPr>
          <p:nvPr>
            <p:ph idx="1"/>
          </p:nvPr>
        </p:nvSpPr>
        <p:spPr>
          <a:xfrm>
            <a:off x="458787" y="1363663"/>
            <a:ext cx="8503920" cy="4935537"/>
          </a:xfrm>
        </p:spPr>
        <p:txBody>
          <a:bodyPr/>
          <a:lstStyle/>
          <a:p>
            <a:pPr marL="0" indent="0">
              <a:buNone/>
            </a:pPr>
            <a:r>
              <a:rPr lang="en-US" dirty="0"/>
              <a:t>Two problems</a:t>
            </a:r>
          </a:p>
          <a:p>
            <a:r>
              <a:rPr lang="en-US" dirty="0"/>
              <a:t>Procedure </a:t>
            </a:r>
            <a:r>
              <a:rPr lang="en-US" dirty="0" err="1">
                <a:latin typeface="Consolas" panose="020B0609020204030204" pitchFamily="49" charset="0"/>
              </a:rPr>
              <a:t>writeValues</a:t>
            </a:r>
            <a:r>
              <a:rPr lang="en-US" dirty="0">
                <a:latin typeface="Consolas" panose="020B0609020204030204" pitchFamily="49" charset="0"/>
              </a:rPr>
              <a:t>()</a:t>
            </a:r>
            <a:r>
              <a:rPr lang="en-US" dirty="0"/>
              <a:t> uses relative address -28 for parameter year and relative address -24 for parameter name.  If fewer than 24 bytes are occupied by the actual parameter for name, both relative addresses will be incorrect.</a:t>
            </a:r>
          </a:p>
          <a:p>
            <a:r>
              <a:rPr lang="en-US" dirty="0"/>
              <a:t>Procedure </a:t>
            </a:r>
            <a:r>
              <a:rPr lang="en-US" dirty="0" err="1">
                <a:latin typeface="Consolas" panose="020B0609020204030204" pitchFamily="49" charset="0"/>
              </a:rPr>
              <a:t>writeValues</a:t>
            </a:r>
            <a:r>
              <a:rPr lang="en-US" dirty="0">
                <a:latin typeface="Consolas" panose="020B0609020204030204" pitchFamily="49" charset="0"/>
              </a:rPr>
              <a:t>()</a:t>
            </a:r>
            <a:r>
              <a:rPr lang="en-US" dirty="0"/>
              <a:t> expects 28 bytes to be on the run-time stack, so the return statement at the end of procedure </a:t>
            </a:r>
            <a:r>
              <a:rPr lang="en-US" dirty="0" err="1"/>
              <a:t>writeValues</a:t>
            </a:r>
            <a:r>
              <a:rPr lang="en-US" dirty="0"/>
              <a:t>() is “</a:t>
            </a:r>
            <a:r>
              <a:rPr lang="en-US" dirty="0">
                <a:latin typeface="Consolas" panose="020B0609020204030204" pitchFamily="49" charset="0"/>
              </a:rPr>
              <a:t>RET 28</a:t>
            </a:r>
            <a:r>
              <a:rPr lang="en-US" dirty="0"/>
              <a:t>”.  But if the parameter value for name is a string literal with fewer than 24 bytes, then the return statement would remove too many bytes from the stack.</a:t>
            </a:r>
          </a:p>
        </p:txBody>
      </p:sp>
      <p:sp>
        <p:nvSpPr>
          <p:cNvPr id="4" name="Footer Placeholder 3">
            <a:extLst>
              <a:ext uri="{FF2B5EF4-FFF2-40B4-BE49-F238E27FC236}">
                <a16:creationId xmlns:a16="http://schemas.microsoft.com/office/drawing/2014/main" id="{E6463467-3EF8-BAEE-ECB5-1C457504093B}"/>
              </a:ext>
            </a:extLst>
          </p:cNvPr>
          <p:cNvSpPr>
            <a:spLocks noGrp="1"/>
          </p:cNvSpPr>
          <p:nvPr>
            <p:ph type="ftr" sz="quarter" idx="10"/>
          </p:nvPr>
        </p:nvSpPr>
        <p:spPr>
          <a:xfrm>
            <a:off x="685800" y="6477000"/>
            <a:ext cx="2741613" cy="274638"/>
          </a:xfrm>
        </p:spPr>
        <p:txBody>
          <a:bodyPr/>
          <a:lstStyle/>
          <a:p>
            <a:r>
              <a:rPr lang="en-US"/>
              <a:t>©SoftMoore Consulting</a:t>
            </a:r>
          </a:p>
        </p:txBody>
      </p:sp>
      <p:sp>
        <p:nvSpPr>
          <p:cNvPr id="5" name="Slide Number Placeholder 4">
            <a:extLst>
              <a:ext uri="{FF2B5EF4-FFF2-40B4-BE49-F238E27FC236}">
                <a16:creationId xmlns:a16="http://schemas.microsoft.com/office/drawing/2014/main" id="{DD544E85-1B65-F52E-5D49-FFECAE5EAA62}"/>
              </a:ext>
            </a:extLst>
          </p:cNvPr>
          <p:cNvSpPr>
            <a:spLocks noGrp="1"/>
          </p:cNvSpPr>
          <p:nvPr>
            <p:ph type="sldNum" sz="quarter" idx="11"/>
          </p:nvPr>
        </p:nvSpPr>
        <p:spPr>
          <a:xfrm>
            <a:off x="6578600" y="6477000"/>
            <a:ext cx="1828800" cy="274638"/>
          </a:xfrm>
        </p:spPr>
        <p:txBody>
          <a:bodyPr/>
          <a:lstStyle/>
          <a:p>
            <a:r>
              <a:rPr lang="en-US"/>
              <a:t>Slide </a:t>
            </a:r>
            <a:fld id="{3A451E74-E241-4D9B-B11E-E03372E7FBBC}" type="slidenum">
              <a:rPr lang="en-US" smtClean="0"/>
              <a:pPr/>
              <a:t>23</a:t>
            </a:fld>
            <a:endParaRPr lang="en-US"/>
          </a:p>
        </p:txBody>
      </p:sp>
    </p:spTree>
    <p:extLst>
      <p:ext uri="{BB962C8B-B14F-4D97-AF65-F5344CB8AC3E}">
        <p14:creationId xmlns:p14="http://schemas.microsoft.com/office/powerpoint/2010/main" val="9844954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CCBA-5B1B-0A8D-9D8C-94DDB28CD180}"/>
              </a:ext>
            </a:extLst>
          </p:cNvPr>
          <p:cNvSpPr>
            <a:spLocks noGrp="1"/>
          </p:cNvSpPr>
          <p:nvPr>
            <p:ph type="title"/>
          </p:nvPr>
        </p:nvSpPr>
        <p:spPr>
          <a:xfrm>
            <a:off x="914400" y="138113"/>
            <a:ext cx="7315200" cy="1004887"/>
          </a:xfrm>
        </p:spPr>
        <p:txBody>
          <a:bodyPr/>
          <a:lstStyle/>
          <a:p>
            <a:r>
              <a:rPr lang="en-US" dirty="0"/>
              <a:t>The Need for Padding</a:t>
            </a:r>
            <a:br>
              <a:rPr lang="en-US" dirty="0"/>
            </a:br>
            <a:r>
              <a:rPr lang="en-US" sz="2400" dirty="0"/>
              <a:t>(continued)</a:t>
            </a:r>
            <a:endParaRPr lang="en-US" dirty="0"/>
          </a:p>
        </p:txBody>
      </p:sp>
      <p:sp>
        <p:nvSpPr>
          <p:cNvPr id="3" name="Content Placeholder 2">
            <a:extLst>
              <a:ext uri="{FF2B5EF4-FFF2-40B4-BE49-F238E27FC236}">
                <a16:creationId xmlns:a16="http://schemas.microsoft.com/office/drawing/2014/main" id="{0C68963A-06BE-CC5B-5CB3-D737DF9CB559}"/>
              </a:ext>
            </a:extLst>
          </p:cNvPr>
          <p:cNvSpPr>
            <a:spLocks noGrp="1"/>
          </p:cNvSpPr>
          <p:nvPr>
            <p:ph idx="1"/>
          </p:nvPr>
        </p:nvSpPr>
        <p:spPr>
          <a:xfrm>
            <a:off x="458788" y="1363663"/>
            <a:ext cx="8226425" cy="4935537"/>
          </a:xfrm>
        </p:spPr>
        <p:txBody>
          <a:bodyPr/>
          <a:lstStyle/>
          <a:p>
            <a:r>
              <a:rPr lang="en-US" dirty="0"/>
              <a:t>We address this problem by introducing the idea of padding, whereby the run-time stack is “padded” to ensure the correct stack size.</a:t>
            </a:r>
          </a:p>
          <a:p>
            <a:r>
              <a:rPr lang="en-US" dirty="0"/>
              <a:t>Padding is required only when passing string literals.  No padding is required if we pass variables.</a:t>
            </a:r>
          </a:p>
          <a:p>
            <a:pPr marL="457200" lvl="1" indent="0">
              <a:buNone/>
            </a:pPr>
            <a:r>
              <a:rPr lang="en-US" sz="1800" dirty="0">
                <a:latin typeface="Consolas" panose="020B0609020204030204" pitchFamily="49" charset="0"/>
              </a:rPr>
              <a:t>proc main()</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var n1 : Name := "C";</a:t>
            </a:r>
          </a:p>
          <a:p>
            <a:pPr marL="457200" lvl="1" indent="0">
              <a:spcBef>
                <a:spcPts val="100"/>
              </a:spcBef>
              <a:buNone/>
            </a:pPr>
            <a:r>
              <a:rPr lang="en-US" sz="1800" dirty="0">
                <a:latin typeface="Consolas" panose="020B0609020204030204" pitchFamily="49" charset="0"/>
              </a:rPr>
              <a:t>    var n2 : Name := "Java";</a:t>
            </a:r>
          </a:p>
          <a:p>
            <a:pPr marL="457200" lvl="1" indent="0">
              <a:spcBef>
                <a:spcPts val="100"/>
              </a:spcBef>
              <a:buNone/>
            </a:pPr>
            <a:r>
              <a:rPr lang="en-US" sz="1800" dirty="0">
                <a:latin typeface="Consolas" panose="020B0609020204030204" pitchFamily="49" charset="0"/>
              </a:rPr>
              <a:t>    var n3 : Name := "Kotlin";</a:t>
            </a:r>
          </a:p>
          <a:p>
            <a:pPr marL="457200"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writeValues</a:t>
            </a:r>
            <a:r>
              <a:rPr lang="en-US" sz="1800" dirty="0">
                <a:latin typeface="Consolas" panose="020B0609020204030204" pitchFamily="49" charset="0"/>
              </a:rPr>
              <a:t>(1972, n1);</a:t>
            </a:r>
          </a:p>
          <a:p>
            <a:pPr marL="457200"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writeValues</a:t>
            </a:r>
            <a:r>
              <a:rPr lang="en-US" sz="1800" dirty="0">
                <a:latin typeface="Consolas" panose="020B0609020204030204" pitchFamily="49" charset="0"/>
              </a:rPr>
              <a:t>(1995, n2);</a:t>
            </a:r>
          </a:p>
          <a:p>
            <a:pPr marL="457200"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writeValues</a:t>
            </a:r>
            <a:r>
              <a:rPr lang="en-US" sz="1800" dirty="0">
                <a:latin typeface="Consolas" panose="020B0609020204030204" pitchFamily="49" charset="0"/>
              </a:rPr>
              <a:t>(2016, n3);</a:t>
            </a:r>
          </a:p>
          <a:p>
            <a:pPr marL="457200" lvl="1" indent="0">
              <a:spcBef>
                <a:spcPts val="100"/>
              </a:spcBef>
              <a:buNone/>
            </a:pPr>
            <a:r>
              <a:rPr lang="en-US" sz="1800" dirty="0">
                <a:latin typeface="Consolas" panose="020B0609020204030204" pitchFamily="49" charset="0"/>
              </a:rPr>
              <a:t>  }</a:t>
            </a:r>
            <a:endParaRPr lang="en-US" dirty="0"/>
          </a:p>
          <a:p>
            <a:endParaRPr lang="en-US" dirty="0"/>
          </a:p>
        </p:txBody>
      </p:sp>
      <p:sp>
        <p:nvSpPr>
          <p:cNvPr id="4" name="Footer Placeholder 3">
            <a:extLst>
              <a:ext uri="{FF2B5EF4-FFF2-40B4-BE49-F238E27FC236}">
                <a16:creationId xmlns:a16="http://schemas.microsoft.com/office/drawing/2014/main" id="{E6463467-3EF8-BAEE-ECB5-1C457504093B}"/>
              </a:ext>
            </a:extLst>
          </p:cNvPr>
          <p:cNvSpPr>
            <a:spLocks noGrp="1"/>
          </p:cNvSpPr>
          <p:nvPr>
            <p:ph type="ftr" sz="quarter" idx="10"/>
          </p:nvPr>
        </p:nvSpPr>
        <p:spPr>
          <a:xfrm>
            <a:off x="685800" y="6477000"/>
            <a:ext cx="2741613" cy="274638"/>
          </a:xfrm>
        </p:spPr>
        <p:txBody>
          <a:bodyPr/>
          <a:lstStyle/>
          <a:p>
            <a:r>
              <a:rPr lang="en-US"/>
              <a:t>©SoftMoore Consulting</a:t>
            </a:r>
          </a:p>
        </p:txBody>
      </p:sp>
      <p:sp>
        <p:nvSpPr>
          <p:cNvPr id="5" name="Slide Number Placeholder 4">
            <a:extLst>
              <a:ext uri="{FF2B5EF4-FFF2-40B4-BE49-F238E27FC236}">
                <a16:creationId xmlns:a16="http://schemas.microsoft.com/office/drawing/2014/main" id="{DD544E85-1B65-F52E-5D49-FFECAE5EAA62}"/>
              </a:ext>
            </a:extLst>
          </p:cNvPr>
          <p:cNvSpPr>
            <a:spLocks noGrp="1"/>
          </p:cNvSpPr>
          <p:nvPr>
            <p:ph type="sldNum" sz="quarter" idx="11"/>
          </p:nvPr>
        </p:nvSpPr>
        <p:spPr>
          <a:xfrm>
            <a:off x="6578600" y="6477000"/>
            <a:ext cx="1828800" cy="274638"/>
          </a:xfrm>
        </p:spPr>
        <p:txBody>
          <a:bodyPr/>
          <a:lstStyle/>
          <a:p>
            <a:r>
              <a:rPr lang="en-US"/>
              <a:t>Slide </a:t>
            </a:r>
            <a:fld id="{3A451E74-E241-4D9B-B11E-E03372E7FBBC}" type="slidenum">
              <a:rPr lang="en-US" smtClean="0"/>
              <a:pPr/>
              <a:t>24</a:t>
            </a:fld>
            <a:endParaRPr lang="en-US"/>
          </a:p>
        </p:txBody>
      </p:sp>
    </p:spTree>
    <p:extLst>
      <p:ext uri="{BB962C8B-B14F-4D97-AF65-F5344CB8AC3E}">
        <p14:creationId xmlns:p14="http://schemas.microsoft.com/office/powerpoint/2010/main" val="37838932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BBD64-37C4-6A6C-1CAB-C05D6B7A0B45}"/>
              </a:ext>
            </a:extLst>
          </p:cNvPr>
          <p:cNvSpPr>
            <a:spLocks noGrp="1"/>
          </p:cNvSpPr>
          <p:nvPr>
            <p:ph type="title"/>
          </p:nvPr>
        </p:nvSpPr>
        <p:spPr/>
        <p:txBody>
          <a:bodyPr/>
          <a:lstStyle/>
          <a:p>
            <a:r>
              <a:rPr lang="en-US" dirty="0"/>
              <a:t>Implementing Padding</a:t>
            </a:r>
          </a:p>
        </p:txBody>
      </p:sp>
      <p:sp>
        <p:nvSpPr>
          <p:cNvPr id="3" name="Content Placeholder 2">
            <a:extLst>
              <a:ext uri="{FF2B5EF4-FFF2-40B4-BE49-F238E27FC236}">
                <a16:creationId xmlns:a16="http://schemas.microsoft.com/office/drawing/2014/main" id="{A3088EA2-267F-1F26-44A9-0AD6E04F7EEF}"/>
              </a:ext>
            </a:extLst>
          </p:cNvPr>
          <p:cNvSpPr>
            <a:spLocks noGrp="1"/>
          </p:cNvSpPr>
          <p:nvPr>
            <p:ph idx="1"/>
          </p:nvPr>
        </p:nvSpPr>
        <p:spPr/>
        <p:txBody>
          <a:bodyPr/>
          <a:lstStyle/>
          <a:p>
            <a:r>
              <a:rPr lang="en-US" dirty="0"/>
              <a:t>Class </a:t>
            </a:r>
            <a:r>
              <a:rPr lang="en-US" dirty="0">
                <a:latin typeface="Consolas" panose="020B0609020204030204" pitchFamily="49" charset="0"/>
              </a:rPr>
              <a:t>Padding</a:t>
            </a:r>
            <a:r>
              <a:rPr lang="en-US" dirty="0"/>
              <a:t> has a field named </a:t>
            </a:r>
            <a:r>
              <a:rPr lang="en-US" dirty="0" err="1">
                <a:latin typeface="Consolas" panose="020B0609020204030204" pitchFamily="49" charset="0"/>
              </a:rPr>
              <a:t>numBytes</a:t>
            </a:r>
            <a:r>
              <a:rPr lang="en-US" dirty="0"/>
              <a:t> representing the number of bytes of padding required.</a:t>
            </a:r>
          </a:p>
          <a:p>
            <a:r>
              <a:rPr lang="en-US" dirty="0"/>
              <a:t>Code generation for class </a:t>
            </a:r>
            <a:r>
              <a:rPr lang="en-US" dirty="0">
                <a:latin typeface="Consolas" panose="020B0609020204030204" pitchFamily="49" charset="0"/>
              </a:rPr>
              <a:t>Padding</a:t>
            </a:r>
            <a:r>
              <a:rPr lang="en-US" dirty="0"/>
              <a:t> is straightforward.</a:t>
            </a:r>
          </a:p>
          <a:p>
            <a:pPr marL="457200" lvl="1" indent="0">
              <a:buNone/>
            </a:pPr>
            <a:r>
              <a:rPr lang="en-US" sz="1800" dirty="0"/>
              <a:t>emit("ALLOC " + </a:t>
            </a:r>
            <a:r>
              <a:rPr lang="en-US" sz="1800" dirty="0" err="1"/>
              <a:t>numBytes</a:t>
            </a:r>
            <a:r>
              <a:rPr lang="en-US" sz="1800" dirty="0"/>
              <a:t>);</a:t>
            </a:r>
          </a:p>
          <a:p>
            <a:r>
              <a:rPr lang="en-US" dirty="0"/>
              <a:t>The amount of padding required for subprogram calls is determined similarly in both </a:t>
            </a:r>
            <a:r>
              <a:rPr lang="en-US" dirty="0" err="1">
                <a:latin typeface="Consolas" panose="020B0609020204030204" pitchFamily="49" charset="0"/>
              </a:rPr>
              <a:t>ProcedureCallStmt</a:t>
            </a:r>
            <a:r>
              <a:rPr lang="en-US" dirty="0"/>
              <a:t> and </a:t>
            </a:r>
            <a:r>
              <a:rPr lang="en-US" dirty="0" err="1">
                <a:latin typeface="Consolas" panose="020B0609020204030204" pitchFamily="49" charset="0"/>
              </a:rPr>
              <a:t>FunctionCallExpr</a:t>
            </a:r>
            <a:r>
              <a:rPr lang="en-US" dirty="0"/>
              <a:t> by a method named </a:t>
            </a:r>
            <a:r>
              <a:rPr lang="en-US" dirty="0" err="1">
                <a:latin typeface="Consolas" panose="020B0609020204030204" pitchFamily="49" charset="0"/>
              </a:rPr>
              <a:t>addPadding</a:t>
            </a:r>
            <a:r>
              <a:rPr lang="en-US" dirty="0">
                <a:latin typeface="Consolas" panose="020B0609020204030204" pitchFamily="49" charset="0"/>
              </a:rPr>
              <a:t>()</a:t>
            </a:r>
            <a:r>
              <a:rPr lang="en-US" dirty="0"/>
              <a:t>. We add padding as though it were another parameter.</a:t>
            </a:r>
          </a:p>
        </p:txBody>
      </p:sp>
      <p:sp>
        <p:nvSpPr>
          <p:cNvPr id="4" name="Footer Placeholder 3">
            <a:extLst>
              <a:ext uri="{FF2B5EF4-FFF2-40B4-BE49-F238E27FC236}">
                <a16:creationId xmlns:a16="http://schemas.microsoft.com/office/drawing/2014/main" id="{E64994A8-3E73-3E88-A418-0B0AADE5594C}"/>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D40F89D7-3E19-F837-B04A-646782677480}"/>
              </a:ext>
            </a:extLst>
          </p:cNvPr>
          <p:cNvSpPr>
            <a:spLocks noGrp="1"/>
          </p:cNvSpPr>
          <p:nvPr>
            <p:ph type="sldNum" sz="quarter" idx="11"/>
          </p:nvPr>
        </p:nvSpPr>
        <p:spPr/>
        <p:txBody>
          <a:bodyPr/>
          <a:lstStyle/>
          <a:p>
            <a:pPr>
              <a:defRPr/>
            </a:pPr>
            <a:r>
              <a:rPr lang="en-US"/>
              <a:t>Slide </a:t>
            </a:r>
            <a:fld id="{3A451E74-E241-4D9B-B11E-E03372E7FBBC}" type="slidenum">
              <a:rPr lang="en-US" smtClean="0"/>
              <a:pPr>
                <a:defRPr/>
              </a:pPr>
              <a:t>25</a:t>
            </a:fld>
            <a:endParaRPr lang="en-US"/>
          </a:p>
        </p:txBody>
      </p:sp>
    </p:spTree>
    <p:extLst>
      <p:ext uri="{BB962C8B-B14F-4D97-AF65-F5344CB8AC3E}">
        <p14:creationId xmlns:p14="http://schemas.microsoft.com/office/powerpoint/2010/main" val="16454380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FDFC9-D2BD-8CE6-9686-837D5E094CEC}"/>
              </a:ext>
            </a:extLst>
          </p:cNvPr>
          <p:cNvSpPr>
            <a:spLocks noGrp="1"/>
          </p:cNvSpPr>
          <p:nvPr>
            <p:ph type="title"/>
          </p:nvPr>
        </p:nvSpPr>
        <p:spPr/>
        <p:txBody>
          <a:bodyPr/>
          <a:lstStyle/>
          <a:p>
            <a:r>
              <a:rPr lang="en-US" dirty="0"/>
              <a:t>Outline of Method </a:t>
            </a:r>
            <a:r>
              <a:rPr lang="en-US" dirty="0" err="1">
                <a:latin typeface="Consolas" panose="020B0609020204030204" pitchFamily="49" charset="0"/>
              </a:rPr>
              <a:t>addPadding</a:t>
            </a:r>
            <a:r>
              <a:rPr lang="en-US" dirty="0">
                <a:latin typeface="Consolas" panose="020B0609020204030204" pitchFamily="49" charset="0"/>
              </a:rPr>
              <a:t>()</a:t>
            </a:r>
          </a:p>
        </p:txBody>
      </p:sp>
      <p:sp>
        <p:nvSpPr>
          <p:cNvPr id="3" name="Content Placeholder 2">
            <a:extLst>
              <a:ext uri="{FF2B5EF4-FFF2-40B4-BE49-F238E27FC236}">
                <a16:creationId xmlns:a16="http://schemas.microsoft.com/office/drawing/2014/main" id="{E54F4F15-1244-989B-D059-38878464AC1B}"/>
              </a:ext>
            </a:extLst>
          </p:cNvPr>
          <p:cNvSpPr>
            <a:spLocks noGrp="1"/>
          </p:cNvSpPr>
          <p:nvPr>
            <p:ph idx="1"/>
          </p:nvPr>
        </p:nvSpPr>
        <p:spPr>
          <a:xfrm>
            <a:off x="458787" y="1363663"/>
            <a:ext cx="8503920" cy="4935537"/>
          </a:xfrm>
        </p:spPr>
        <p:txBody>
          <a:bodyPr/>
          <a:lstStyle/>
          <a:p>
            <a:pPr marL="0" indent="0">
              <a:spcBef>
                <a:spcPts val="0"/>
              </a:spcBef>
              <a:buNone/>
            </a:pPr>
            <a:r>
              <a:rPr lang="en-US" sz="1800" dirty="0">
                <a:latin typeface="Consolas" panose="020B0609020204030204" pitchFamily="49" charset="0"/>
              </a:rPr>
              <a:t>private void </a:t>
            </a:r>
            <a:r>
              <a:rPr lang="en-US" sz="1800" dirty="0" err="1">
                <a:latin typeface="Consolas" panose="020B0609020204030204" pitchFamily="49" charset="0"/>
              </a:rPr>
              <a:t>addPadding</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for each parameter declaration (</a:t>
            </a:r>
            <a:r>
              <a:rPr lang="en-US" sz="1800" dirty="0" err="1">
                <a:latin typeface="Consolas" panose="020B0609020204030204" pitchFamily="49" charset="0"/>
              </a:rPr>
              <a:t>paramDecl</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and each corresponding actual parameter (expr)</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if the type of </a:t>
            </a:r>
            <a:r>
              <a:rPr lang="en-US" sz="1800" dirty="0" err="1">
                <a:latin typeface="Consolas" panose="020B0609020204030204" pitchFamily="49" charset="0"/>
              </a:rPr>
              <a:t>paramDecl</a:t>
            </a:r>
            <a:r>
              <a:rPr lang="en-US" sz="1800" dirty="0">
                <a:latin typeface="Consolas" panose="020B0609020204030204" pitchFamily="49" charset="0"/>
              </a:rPr>
              <a:t> is a string type</a:t>
            </a:r>
          </a:p>
          <a:p>
            <a:pPr marL="0" indent="0">
              <a:spcBef>
                <a:spcPts val="0"/>
              </a:spcBef>
              <a:buNone/>
            </a:pPr>
            <a:r>
              <a:rPr lang="en-US" sz="1800" dirty="0">
                <a:latin typeface="Consolas" panose="020B0609020204030204" pitchFamily="49" charset="0"/>
              </a:rPr>
              <a:t>            and expr is a constant value</a:t>
            </a:r>
          </a:p>
          <a:p>
            <a:pPr marL="0" indent="0">
              <a:spcBef>
                <a:spcPts val="0"/>
              </a:spcBef>
              <a:buNone/>
            </a:pPr>
            <a:r>
              <a:rPr lang="en-US" sz="1800" dirty="0">
                <a:latin typeface="Consolas" panose="020B0609020204030204" pitchFamily="49" charset="0"/>
              </a:rPr>
              <a:t>            and the size of the string type</a:t>
            </a:r>
          </a:p>
          <a:p>
            <a:pPr marL="0" indent="0">
              <a:spcBef>
                <a:spcPts val="0"/>
              </a:spcBef>
              <a:buNone/>
            </a:pPr>
            <a:r>
              <a:rPr lang="en-US" sz="1800" dirty="0">
                <a:latin typeface="Consolas" panose="020B0609020204030204" pitchFamily="49" charset="0"/>
              </a:rPr>
              <a:t>                  &gt; size of the constant value</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insert a Padding parameter with number of</a:t>
            </a:r>
          </a:p>
          <a:p>
            <a:pPr marL="0" indent="0">
              <a:spcBef>
                <a:spcPts val="0"/>
              </a:spcBef>
              <a:buNone/>
            </a:pPr>
            <a:r>
              <a:rPr lang="en-US" sz="1800" dirty="0">
                <a:latin typeface="Consolas" panose="020B0609020204030204" pitchFamily="49" charset="0"/>
              </a:rPr>
              <a:t>            bytes computed as</a:t>
            </a:r>
          </a:p>
          <a:p>
            <a:pPr marL="0" indent="0">
              <a:spcBef>
                <a:spcPts val="0"/>
              </a:spcBef>
              <a:buNone/>
            </a:pPr>
            <a:r>
              <a:rPr lang="en-US" sz="1800" dirty="0">
                <a:latin typeface="Consolas" panose="020B0609020204030204" pitchFamily="49" charset="0"/>
              </a:rPr>
              <a:t>            (size of the string type - size of the constant value)</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p>
          <a:p>
            <a:pPr marL="0" indent="0">
              <a:spcBef>
                <a:spcPts val="0"/>
              </a:spcBef>
              <a:buNone/>
            </a:pPr>
            <a:endParaRPr lang="en-US" sz="1800" dirty="0">
              <a:latin typeface="Consolas" panose="020B0609020204030204" pitchFamily="49" charset="0"/>
            </a:endParaRPr>
          </a:p>
        </p:txBody>
      </p:sp>
      <p:sp>
        <p:nvSpPr>
          <p:cNvPr id="4" name="Footer Placeholder 3">
            <a:extLst>
              <a:ext uri="{FF2B5EF4-FFF2-40B4-BE49-F238E27FC236}">
                <a16:creationId xmlns:a16="http://schemas.microsoft.com/office/drawing/2014/main" id="{729D1733-5C7D-5E7B-A1E2-3658C125EBE5}"/>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797CC9B0-6827-ED48-A2DC-BBD2C3FFA522}"/>
              </a:ext>
            </a:extLst>
          </p:cNvPr>
          <p:cNvSpPr>
            <a:spLocks noGrp="1"/>
          </p:cNvSpPr>
          <p:nvPr>
            <p:ph type="sldNum" sz="quarter" idx="11"/>
          </p:nvPr>
        </p:nvSpPr>
        <p:spPr/>
        <p:txBody>
          <a:bodyPr/>
          <a:lstStyle/>
          <a:p>
            <a:pPr>
              <a:defRPr/>
            </a:pPr>
            <a:r>
              <a:rPr lang="en-US"/>
              <a:t>Slide </a:t>
            </a:r>
            <a:fld id="{3A451E74-E241-4D9B-B11E-E03372E7FBBC}" type="slidenum">
              <a:rPr lang="en-US" smtClean="0"/>
              <a:pPr>
                <a:defRPr/>
              </a:pPr>
              <a:t>26</a:t>
            </a:fld>
            <a:endParaRPr lang="en-US"/>
          </a:p>
        </p:txBody>
      </p:sp>
    </p:spTree>
    <p:extLst>
      <p:ext uri="{BB962C8B-B14F-4D97-AF65-F5344CB8AC3E}">
        <p14:creationId xmlns:p14="http://schemas.microsoft.com/office/powerpoint/2010/main" val="2244458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8B779-072C-64FA-C18B-AD5C3762169E}"/>
              </a:ext>
            </a:extLst>
          </p:cNvPr>
          <p:cNvSpPr>
            <a:spLocks noGrp="1"/>
          </p:cNvSpPr>
          <p:nvPr>
            <p:ph type="title"/>
          </p:nvPr>
        </p:nvSpPr>
        <p:spPr/>
        <p:txBody>
          <a:bodyPr/>
          <a:lstStyle/>
          <a:p>
            <a:r>
              <a:rPr lang="en-US" dirty="0"/>
              <a:t>Padding for Initialization</a:t>
            </a:r>
          </a:p>
        </p:txBody>
      </p:sp>
      <p:sp>
        <p:nvSpPr>
          <p:cNvPr id="3" name="Content Placeholder 2">
            <a:extLst>
              <a:ext uri="{FF2B5EF4-FFF2-40B4-BE49-F238E27FC236}">
                <a16:creationId xmlns:a16="http://schemas.microsoft.com/office/drawing/2014/main" id="{657E008D-758A-50C4-1EA6-16C4D30582F8}"/>
              </a:ext>
            </a:extLst>
          </p:cNvPr>
          <p:cNvSpPr>
            <a:spLocks noGrp="1"/>
          </p:cNvSpPr>
          <p:nvPr>
            <p:ph idx="1"/>
          </p:nvPr>
        </p:nvSpPr>
        <p:spPr/>
        <p:txBody>
          <a:bodyPr/>
          <a:lstStyle/>
          <a:p>
            <a:r>
              <a:rPr lang="en-US" dirty="0"/>
              <a:t>Padding is also required when a variable with an array or record type is initialized with string literals.</a:t>
            </a:r>
          </a:p>
          <a:p>
            <a:r>
              <a:rPr lang="en-US" dirty="0"/>
              <a:t>Example.</a:t>
            </a:r>
          </a:p>
          <a:p>
            <a:pPr marL="457200" lvl="1" indent="0">
              <a:buNone/>
            </a:pPr>
            <a:r>
              <a:rPr lang="en-US" sz="1800" dirty="0">
                <a:latin typeface="Consolas" panose="020B0609020204030204" pitchFamily="49" charset="0"/>
              </a:rPr>
              <a:t>type </a:t>
            </a:r>
            <a:r>
              <a:rPr lang="en-US" sz="1800" dirty="0" err="1">
                <a:latin typeface="Consolas" panose="020B0609020204030204" pitchFamily="49" charset="0"/>
              </a:rPr>
              <a:t>DayString</a:t>
            </a:r>
            <a:r>
              <a:rPr lang="en-US" sz="1800" dirty="0">
                <a:latin typeface="Consolas" panose="020B0609020204030204" pitchFamily="49" charset="0"/>
              </a:rPr>
              <a:t> = string[10];</a:t>
            </a:r>
          </a:p>
          <a:p>
            <a:pPr marL="457200" lvl="1" indent="0">
              <a:spcBef>
                <a:spcPts val="100"/>
              </a:spcBef>
              <a:buNone/>
            </a:pPr>
            <a:endParaRPr lang="en-US" sz="1800" dirty="0">
              <a:latin typeface="Consolas" panose="020B0609020204030204" pitchFamily="49" charset="0"/>
            </a:endParaRPr>
          </a:p>
          <a:p>
            <a:pPr marL="457200" lvl="1" indent="0">
              <a:spcBef>
                <a:spcPts val="100"/>
              </a:spcBef>
              <a:buNone/>
            </a:pPr>
            <a:r>
              <a:rPr lang="en-US" sz="1800" dirty="0">
                <a:latin typeface="Consolas" panose="020B0609020204030204" pitchFamily="49" charset="0"/>
              </a:rPr>
              <a:t>var days : array[7] of </a:t>
            </a:r>
            <a:r>
              <a:rPr lang="en-US" sz="1800" dirty="0" err="1">
                <a:latin typeface="Consolas" panose="020B0609020204030204" pitchFamily="49" charset="0"/>
              </a:rPr>
              <a:t>DayString</a:t>
            </a: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 "Sunday",   "Monday", "Tuesday", "Wednesday",</a:t>
            </a:r>
          </a:p>
          <a:p>
            <a:pPr marL="457200" lvl="1" indent="0">
              <a:spcBef>
                <a:spcPts val="100"/>
              </a:spcBef>
              <a:buNone/>
            </a:pPr>
            <a:r>
              <a:rPr lang="en-US" sz="1800" dirty="0">
                <a:latin typeface="Consolas" panose="020B0609020204030204" pitchFamily="49" charset="0"/>
              </a:rPr>
              <a:t>      "Thursday", "Friday", "Saturday" };</a:t>
            </a:r>
          </a:p>
          <a:p>
            <a:endParaRPr lang="en-US" dirty="0"/>
          </a:p>
        </p:txBody>
      </p:sp>
      <p:sp>
        <p:nvSpPr>
          <p:cNvPr id="4" name="Footer Placeholder 3">
            <a:extLst>
              <a:ext uri="{FF2B5EF4-FFF2-40B4-BE49-F238E27FC236}">
                <a16:creationId xmlns:a16="http://schemas.microsoft.com/office/drawing/2014/main" id="{C97C8519-215A-B385-0221-0A9B2D1EEEC8}"/>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1605BDEE-1C46-49A4-C30D-8CE587ADCFB9}"/>
              </a:ext>
            </a:extLst>
          </p:cNvPr>
          <p:cNvSpPr>
            <a:spLocks noGrp="1"/>
          </p:cNvSpPr>
          <p:nvPr>
            <p:ph type="sldNum" sz="quarter" idx="11"/>
          </p:nvPr>
        </p:nvSpPr>
        <p:spPr/>
        <p:txBody>
          <a:bodyPr/>
          <a:lstStyle/>
          <a:p>
            <a:pPr>
              <a:defRPr/>
            </a:pPr>
            <a:r>
              <a:rPr lang="en-US"/>
              <a:t>Slide </a:t>
            </a:r>
            <a:fld id="{3A451E74-E241-4D9B-B11E-E03372E7FBBC}" type="slidenum">
              <a:rPr lang="en-US" smtClean="0"/>
              <a:pPr>
                <a:defRPr/>
              </a:pPr>
              <a:t>27</a:t>
            </a:fld>
            <a:endParaRPr lang="en-US"/>
          </a:p>
        </p:txBody>
      </p:sp>
    </p:spTree>
    <p:extLst>
      <p:ext uri="{BB962C8B-B14F-4D97-AF65-F5344CB8AC3E}">
        <p14:creationId xmlns:p14="http://schemas.microsoft.com/office/powerpoint/2010/main" val="22284016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8B779-072C-64FA-C18B-AD5C3762169E}"/>
              </a:ext>
            </a:extLst>
          </p:cNvPr>
          <p:cNvSpPr>
            <a:spLocks noGrp="1"/>
          </p:cNvSpPr>
          <p:nvPr>
            <p:ph type="title"/>
          </p:nvPr>
        </p:nvSpPr>
        <p:spPr/>
        <p:txBody>
          <a:bodyPr/>
          <a:lstStyle/>
          <a:p>
            <a:r>
              <a:rPr lang="en-US" dirty="0"/>
              <a:t>Padding for Initialization</a:t>
            </a:r>
            <a:br>
              <a:rPr lang="en-US" dirty="0"/>
            </a:br>
            <a:r>
              <a:rPr lang="en-US" sz="2400" dirty="0"/>
              <a:t>(continued)</a:t>
            </a:r>
            <a:endParaRPr lang="en-US" dirty="0"/>
          </a:p>
        </p:txBody>
      </p:sp>
      <p:sp>
        <p:nvSpPr>
          <p:cNvPr id="3" name="Content Placeholder 2">
            <a:extLst>
              <a:ext uri="{FF2B5EF4-FFF2-40B4-BE49-F238E27FC236}">
                <a16:creationId xmlns:a16="http://schemas.microsoft.com/office/drawing/2014/main" id="{657E008D-758A-50C4-1EA6-16C4D30582F8}"/>
              </a:ext>
            </a:extLst>
          </p:cNvPr>
          <p:cNvSpPr>
            <a:spLocks noGrp="1"/>
          </p:cNvSpPr>
          <p:nvPr>
            <p:ph idx="1"/>
          </p:nvPr>
        </p:nvSpPr>
        <p:spPr/>
        <p:txBody>
          <a:bodyPr/>
          <a:lstStyle/>
          <a:p>
            <a:r>
              <a:rPr lang="en-US" dirty="0"/>
              <a:t>Code generation for the initialization is shown below. </a:t>
            </a:r>
          </a:p>
          <a:p>
            <a:pPr marL="400050" lvl="1" indent="0">
              <a:buNone/>
            </a:pPr>
            <a:r>
              <a:rPr lang="en-US" sz="1650" dirty="0"/>
              <a:t>LDGADDR 0</a:t>
            </a:r>
          </a:p>
          <a:p>
            <a:pPr marL="400050" lvl="1" indent="0">
              <a:spcBef>
                <a:spcPts val="200"/>
              </a:spcBef>
              <a:buNone/>
            </a:pPr>
            <a:r>
              <a:rPr lang="en-US" sz="1650" dirty="0"/>
              <a:t>LDCSTR "Sunday"</a:t>
            </a:r>
          </a:p>
          <a:p>
            <a:pPr marL="400050" lvl="1" indent="0">
              <a:spcBef>
                <a:spcPts val="200"/>
              </a:spcBef>
              <a:buNone/>
            </a:pPr>
            <a:r>
              <a:rPr lang="en-US" sz="1650" dirty="0"/>
              <a:t>ALLOC 8</a:t>
            </a:r>
          </a:p>
          <a:p>
            <a:pPr marL="400050" lvl="1" indent="0">
              <a:spcBef>
                <a:spcPts val="200"/>
              </a:spcBef>
              <a:buNone/>
            </a:pPr>
            <a:r>
              <a:rPr lang="en-US" sz="1650" dirty="0"/>
              <a:t>LDCSTR "Monday"</a:t>
            </a:r>
          </a:p>
          <a:p>
            <a:pPr marL="400050" lvl="1" indent="0">
              <a:spcBef>
                <a:spcPts val="200"/>
              </a:spcBef>
              <a:buNone/>
            </a:pPr>
            <a:r>
              <a:rPr lang="en-US" sz="1650" dirty="0"/>
              <a:t>ALLOC 8</a:t>
            </a:r>
          </a:p>
          <a:p>
            <a:pPr marL="400050" lvl="1" indent="0">
              <a:spcBef>
                <a:spcPts val="200"/>
              </a:spcBef>
              <a:buNone/>
            </a:pPr>
            <a:r>
              <a:rPr lang="en-US" sz="1650" dirty="0"/>
              <a:t>LDCSTR "Tuesday"</a:t>
            </a:r>
          </a:p>
          <a:p>
            <a:pPr marL="400050" lvl="1" indent="0">
              <a:spcBef>
                <a:spcPts val="200"/>
              </a:spcBef>
              <a:buNone/>
            </a:pPr>
            <a:r>
              <a:rPr lang="en-US" sz="1650" dirty="0"/>
              <a:t>ALLOC 6</a:t>
            </a:r>
          </a:p>
          <a:p>
            <a:pPr marL="400050" lvl="1" indent="0">
              <a:spcBef>
                <a:spcPts val="200"/>
              </a:spcBef>
              <a:buNone/>
            </a:pPr>
            <a:r>
              <a:rPr lang="en-US" sz="1650" dirty="0"/>
              <a:t>LDCSTR "Wednesday"</a:t>
            </a:r>
          </a:p>
          <a:p>
            <a:pPr marL="400050" lvl="1" indent="0">
              <a:spcBef>
                <a:spcPts val="200"/>
              </a:spcBef>
              <a:buNone/>
            </a:pPr>
            <a:r>
              <a:rPr lang="en-US" sz="1650" dirty="0"/>
              <a:t>ALLOC 2</a:t>
            </a:r>
          </a:p>
          <a:p>
            <a:pPr marL="400050" lvl="1" indent="0">
              <a:spcBef>
                <a:spcPts val="200"/>
              </a:spcBef>
              <a:buNone/>
            </a:pPr>
            <a:r>
              <a:rPr lang="en-US" sz="1650" dirty="0"/>
              <a:t>LDCSTR "Thursday"</a:t>
            </a:r>
          </a:p>
          <a:p>
            <a:pPr marL="400050" lvl="1" indent="0">
              <a:spcBef>
                <a:spcPts val="200"/>
              </a:spcBef>
              <a:buNone/>
            </a:pPr>
            <a:r>
              <a:rPr lang="en-US" sz="1650" dirty="0"/>
              <a:t>ALLOC 4</a:t>
            </a:r>
          </a:p>
          <a:p>
            <a:pPr marL="400050" lvl="1" indent="0">
              <a:spcBef>
                <a:spcPts val="200"/>
              </a:spcBef>
              <a:buNone/>
            </a:pPr>
            <a:r>
              <a:rPr lang="en-US" sz="1650" dirty="0"/>
              <a:t>LDCSTR "Friday"</a:t>
            </a:r>
          </a:p>
          <a:p>
            <a:pPr marL="400050" lvl="1" indent="0">
              <a:spcBef>
                <a:spcPts val="200"/>
              </a:spcBef>
              <a:buNone/>
            </a:pPr>
            <a:r>
              <a:rPr lang="en-US" sz="1650" dirty="0"/>
              <a:t>ALLOC 8</a:t>
            </a:r>
          </a:p>
          <a:p>
            <a:pPr marL="400050" lvl="1" indent="0">
              <a:spcBef>
                <a:spcPts val="200"/>
              </a:spcBef>
              <a:buNone/>
            </a:pPr>
            <a:r>
              <a:rPr lang="en-US" sz="1650" dirty="0"/>
              <a:t>LDCSTR "Saturday"</a:t>
            </a:r>
          </a:p>
          <a:p>
            <a:pPr marL="400050" lvl="1" indent="0">
              <a:spcBef>
                <a:spcPts val="200"/>
              </a:spcBef>
              <a:buNone/>
            </a:pPr>
            <a:r>
              <a:rPr lang="en-US" sz="1650" dirty="0"/>
              <a:t>ALLOC 4</a:t>
            </a:r>
          </a:p>
          <a:p>
            <a:pPr marL="400050" lvl="1" indent="0">
              <a:spcBef>
                <a:spcPts val="200"/>
              </a:spcBef>
              <a:buNone/>
            </a:pPr>
            <a:r>
              <a:rPr lang="en-US" sz="1650" dirty="0"/>
              <a:t>STORE 168</a:t>
            </a:r>
          </a:p>
        </p:txBody>
      </p:sp>
      <p:sp>
        <p:nvSpPr>
          <p:cNvPr id="4" name="Footer Placeholder 3">
            <a:extLst>
              <a:ext uri="{FF2B5EF4-FFF2-40B4-BE49-F238E27FC236}">
                <a16:creationId xmlns:a16="http://schemas.microsoft.com/office/drawing/2014/main" id="{C97C8519-215A-B385-0221-0A9B2D1EEEC8}"/>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1605BDEE-1C46-49A4-C30D-8CE587ADCFB9}"/>
              </a:ext>
            </a:extLst>
          </p:cNvPr>
          <p:cNvSpPr>
            <a:spLocks noGrp="1"/>
          </p:cNvSpPr>
          <p:nvPr>
            <p:ph type="sldNum" sz="quarter" idx="11"/>
          </p:nvPr>
        </p:nvSpPr>
        <p:spPr/>
        <p:txBody>
          <a:bodyPr/>
          <a:lstStyle/>
          <a:p>
            <a:pPr>
              <a:defRPr/>
            </a:pPr>
            <a:r>
              <a:rPr lang="en-US"/>
              <a:t>Slide </a:t>
            </a:r>
            <a:fld id="{3A451E74-E241-4D9B-B11E-E03372E7FBBC}" type="slidenum">
              <a:rPr lang="en-US" smtClean="0"/>
              <a:pPr>
                <a:defRPr/>
              </a:pPr>
              <a:t>28</a:t>
            </a:fld>
            <a:endParaRPr lang="en-US"/>
          </a:p>
        </p:txBody>
      </p:sp>
      <p:sp>
        <p:nvSpPr>
          <p:cNvPr id="7" name="TextBox 6">
            <a:extLst>
              <a:ext uri="{FF2B5EF4-FFF2-40B4-BE49-F238E27FC236}">
                <a16:creationId xmlns:a16="http://schemas.microsoft.com/office/drawing/2014/main" id="{B0444144-6A8D-442C-7F96-9C0DE84DBF69}"/>
              </a:ext>
            </a:extLst>
          </p:cNvPr>
          <p:cNvSpPr txBox="1"/>
          <p:nvPr/>
        </p:nvSpPr>
        <p:spPr>
          <a:xfrm>
            <a:off x="4572000" y="2721114"/>
            <a:ext cx="2621551" cy="707886"/>
          </a:xfrm>
          <a:prstGeom prst="rect">
            <a:avLst/>
          </a:prstGeom>
          <a:noFill/>
          <a:ln>
            <a:solidFill>
              <a:schemeClr val="tx1"/>
            </a:solidFill>
          </a:ln>
        </p:spPr>
        <p:txBody>
          <a:bodyPr wrap="none" rtlCol="0">
            <a:spAutoFit/>
          </a:bodyPr>
          <a:lstStyle/>
          <a:p>
            <a:r>
              <a:rPr lang="en-US" sz="2000" dirty="0">
                <a:effectLst/>
                <a:latin typeface="Calibri" panose="020F0502020204030204" pitchFamily="34" charset="0"/>
                <a:ea typeface="Calibri" panose="020F0502020204030204" pitchFamily="34" charset="0"/>
                <a:cs typeface="Times New Roman" panose="02020603050405020304" pitchFamily="18" charset="0"/>
              </a:rPr>
              <a:t>The </a:t>
            </a:r>
            <a:r>
              <a:rPr lang="en-US" sz="2000" dirty="0">
                <a:effectLst/>
                <a:latin typeface="Consolas" panose="020B0609020204030204" pitchFamily="49" charset="0"/>
                <a:ea typeface="Calibri" panose="020F0502020204030204" pitchFamily="34" charset="0"/>
                <a:cs typeface="Times New Roman" panose="02020603050405020304" pitchFamily="18" charset="0"/>
              </a:rPr>
              <a:t>ALLOC</a:t>
            </a:r>
            <a:r>
              <a:rPr lang="en-US" sz="2000" dirty="0">
                <a:effectLst/>
                <a:latin typeface="Calibri" panose="020F0502020204030204" pitchFamily="34" charset="0"/>
                <a:ea typeface="Calibri" panose="020F0502020204030204" pitchFamily="34" charset="0"/>
                <a:cs typeface="Times New Roman" panose="02020603050405020304" pitchFamily="18" charset="0"/>
              </a:rPr>
              <a:t> instructions</a:t>
            </a:r>
          </a:p>
          <a:p>
            <a:r>
              <a:rPr lang="en-US" sz="2000" dirty="0">
                <a:effectLst/>
                <a:latin typeface="Calibri" panose="020F0502020204030204" pitchFamily="34" charset="0"/>
                <a:ea typeface="Calibri" panose="020F0502020204030204" pitchFamily="34" charset="0"/>
                <a:cs typeface="Times New Roman" panose="02020603050405020304" pitchFamily="18" charset="0"/>
              </a:rPr>
              <a:t>correspond to padding</a:t>
            </a:r>
            <a:endParaRPr lang="en-US" sz="2800" dirty="0"/>
          </a:p>
        </p:txBody>
      </p:sp>
    </p:spTree>
    <p:extLst>
      <p:ext uri="{BB962C8B-B14F-4D97-AF65-F5344CB8AC3E}">
        <p14:creationId xmlns:p14="http://schemas.microsoft.com/office/powerpoint/2010/main" val="9344179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8B779-072C-64FA-C18B-AD5C3762169E}"/>
              </a:ext>
            </a:extLst>
          </p:cNvPr>
          <p:cNvSpPr>
            <a:spLocks noGrp="1"/>
          </p:cNvSpPr>
          <p:nvPr>
            <p:ph type="title"/>
          </p:nvPr>
        </p:nvSpPr>
        <p:spPr/>
        <p:txBody>
          <a:bodyPr/>
          <a:lstStyle/>
          <a:p>
            <a:r>
              <a:rPr lang="en-US" dirty="0"/>
              <a:t>Padding for Initialization</a:t>
            </a:r>
            <a:br>
              <a:rPr lang="en-US" dirty="0"/>
            </a:br>
            <a:r>
              <a:rPr lang="en-US" sz="2400" dirty="0"/>
              <a:t>(continued)</a:t>
            </a:r>
          </a:p>
        </p:txBody>
      </p:sp>
      <p:sp>
        <p:nvSpPr>
          <p:cNvPr id="3" name="Content Placeholder 2">
            <a:extLst>
              <a:ext uri="{FF2B5EF4-FFF2-40B4-BE49-F238E27FC236}">
                <a16:creationId xmlns:a16="http://schemas.microsoft.com/office/drawing/2014/main" id="{657E008D-758A-50C4-1EA6-16C4D30582F8}"/>
              </a:ext>
            </a:extLst>
          </p:cNvPr>
          <p:cNvSpPr>
            <a:spLocks noGrp="1"/>
          </p:cNvSpPr>
          <p:nvPr>
            <p:ph idx="1"/>
          </p:nvPr>
        </p:nvSpPr>
        <p:spPr/>
        <p:txBody>
          <a:bodyPr/>
          <a:lstStyle/>
          <a:p>
            <a:r>
              <a:rPr lang="en-US" dirty="0"/>
              <a:t>Since arrays and records can be nested, we need to walk the tree of composite initializers looking for string literals, and the code is a more complicated for initialization than it is for passing parameters.</a:t>
            </a:r>
          </a:p>
          <a:p>
            <a:pPr lvl="1"/>
            <a:r>
              <a:rPr lang="en-US" dirty="0"/>
              <a:t>See method </a:t>
            </a:r>
            <a:r>
              <a:rPr lang="en-US" dirty="0" err="1">
                <a:latin typeface="Consolas" panose="020B0609020204030204" pitchFamily="49" charset="0"/>
              </a:rPr>
              <a:t>addPadding</a:t>
            </a:r>
            <a:r>
              <a:rPr lang="en-US" dirty="0">
                <a:latin typeface="Consolas" panose="020B0609020204030204" pitchFamily="49" charset="0"/>
              </a:rPr>
              <a:t>()</a:t>
            </a:r>
            <a:r>
              <a:rPr lang="en-US" dirty="0"/>
              <a:t> in class </a:t>
            </a:r>
            <a:r>
              <a:rPr lang="en-US" dirty="0" err="1">
                <a:latin typeface="Consolas" panose="020B0609020204030204" pitchFamily="49" charset="0"/>
              </a:rPr>
              <a:t>SingleVarDecl</a:t>
            </a:r>
            <a:r>
              <a:rPr lang="en-US" dirty="0"/>
              <a:t> for details.</a:t>
            </a:r>
          </a:p>
        </p:txBody>
      </p:sp>
      <p:sp>
        <p:nvSpPr>
          <p:cNvPr id="4" name="Footer Placeholder 3">
            <a:extLst>
              <a:ext uri="{FF2B5EF4-FFF2-40B4-BE49-F238E27FC236}">
                <a16:creationId xmlns:a16="http://schemas.microsoft.com/office/drawing/2014/main" id="{C97C8519-215A-B385-0221-0A9B2D1EEEC8}"/>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1605BDEE-1C46-49A4-C30D-8CE587ADCFB9}"/>
              </a:ext>
            </a:extLst>
          </p:cNvPr>
          <p:cNvSpPr>
            <a:spLocks noGrp="1"/>
          </p:cNvSpPr>
          <p:nvPr>
            <p:ph type="sldNum" sz="quarter" idx="11"/>
          </p:nvPr>
        </p:nvSpPr>
        <p:spPr/>
        <p:txBody>
          <a:bodyPr/>
          <a:lstStyle/>
          <a:p>
            <a:pPr>
              <a:defRPr/>
            </a:pPr>
            <a:r>
              <a:rPr lang="en-US"/>
              <a:t>Slide </a:t>
            </a:r>
            <a:fld id="{3A451E74-E241-4D9B-B11E-E03372E7FBBC}" type="slidenum">
              <a:rPr lang="en-US" smtClean="0"/>
              <a:pPr>
                <a:defRPr/>
              </a:pPr>
              <a:t>29</a:t>
            </a:fld>
            <a:endParaRPr lang="en-US"/>
          </a:p>
        </p:txBody>
      </p:sp>
    </p:spTree>
    <p:extLst>
      <p:ext uri="{BB962C8B-B14F-4D97-AF65-F5344CB8AC3E}">
        <p14:creationId xmlns:p14="http://schemas.microsoft.com/office/powerpoint/2010/main" val="26834251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a:t>Using CPRL Strings</a:t>
            </a:r>
          </a:p>
        </p:txBody>
      </p:sp>
      <p:sp>
        <p:nvSpPr>
          <p:cNvPr id="4099" name="Content Placeholder 2"/>
          <p:cNvSpPr>
            <a:spLocks noGrp="1"/>
          </p:cNvSpPr>
          <p:nvPr>
            <p:ph idx="1"/>
          </p:nvPr>
        </p:nvSpPr>
        <p:spPr>
          <a:xfrm>
            <a:off x="458787" y="1363663"/>
            <a:ext cx="8321040" cy="4935537"/>
          </a:xfrm>
        </p:spPr>
        <p:txBody>
          <a:bodyPr/>
          <a:lstStyle/>
          <a:p>
            <a:r>
              <a:rPr lang="en-US" dirty="0"/>
              <a:t>To create string variables, you can declare a string type specifying its capacity and then declare one or more variables of that type.</a:t>
            </a:r>
          </a:p>
          <a:p>
            <a:r>
              <a:rPr lang="en-US" dirty="0"/>
              <a:t>Alternatively, you can declare a string variable using a string type constructor.</a:t>
            </a:r>
          </a:p>
          <a:p>
            <a:r>
              <a:rPr lang="en-US" dirty="0"/>
              <a:t>Strings can be initialized using string literals.</a:t>
            </a:r>
          </a:p>
          <a:p>
            <a:r>
              <a:rPr lang="en-US" dirty="0"/>
              <a:t>Examples</a:t>
            </a:r>
          </a:p>
          <a:p>
            <a:pPr marL="457200" lvl="1" indent="0">
              <a:buNone/>
            </a:pPr>
            <a:r>
              <a:rPr lang="en-US" sz="1800" dirty="0">
                <a:latin typeface="Consolas" panose="020B0609020204030204" pitchFamily="49" charset="0"/>
              </a:rPr>
              <a:t>type Name = string[20];</a:t>
            </a:r>
          </a:p>
          <a:p>
            <a:pPr marL="457200" lvl="1" indent="0">
              <a:spcBef>
                <a:spcPts val="200"/>
              </a:spcBef>
              <a:buNone/>
            </a:pPr>
            <a:r>
              <a:rPr lang="en-US" sz="1800" dirty="0">
                <a:latin typeface="Consolas" panose="020B0609020204030204" pitchFamily="49" charset="0"/>
              </a:rPr>
              <a:t>var name : Name;</a:t>
            </a:r>
          </a:p>
          <a:p>
            <a:pPr marL="457200" lvl="1" indent="0">
              <a:spcBef>
                <a:spcPts val="200"/>
              </a:spcBef>
              <a:buNone/>
            </a:pPr>
            <a:r>
              <a:rPr lang="en-US" sz="1800" dirty="0">
                <a:latin typeface="Consolas" panose="020B0609020204030204" pitchFamily="49" charset="0"/>
              </a:rPr>
              <a:t>var month : string[9] := "January";</a:t>
            </a:r>
          </a:p>
          <a:p>
            <a:pPr marL="457200" lvl="1" indent="0">
              <a:spcBef>
                <a:spcPts val="200"/>
              </a:spcBef>
              <a:buNone/>
            </a:pPr>
            <a:r>
              <a:rPr lang="en-US" sz="1800" dirty="0">
                <a:latin typeface="Consolas" panose="020B0609020204030204" pitchFamily="49" charset="0"/>
              </a:rPr>
              <a:t>name := "Angela";</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1516574E-B683-4C8F-B161-144BCACCF6BA}" type="slidenum">
              <a:rPr lang="en-US" smtClean="0"/>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err="1">
                <a:latin typeface="Consolas" pitchFamily="49" charset="0"/>
                <a:cs typeface="Consolas" pitchFamily="49" charset="0"/>
              </a:rPr>
              <a:t>checkConstraints</a:t>
            </a:r>
            <a:r>
              <a:rPr lang="en-US" dirty="0">
                <a:latin typeface="Consolas" pitchFamily="49" charset="0"/>
                <a:cs typeface="Consolas" pitchFamily="49" charset="0"/>
              </a:rPr>
              <a:t>()</a:t>
            </a:r>
            <a:br>
              <a:rPr lang="en-US" dirty="0"/>
            </a:br>
            <a:r>
              <a:rPr lang="en-US" dirty="0"/>
              <a:t>for Class </a:t>
            </a:r>
            <a:r>
              <a:rPr lang="en-US" dirty="0">
                <a:latin typeface="Consolas" pitchFamily="49" charset="0"/>
                <a:cs typeface="Consolas" pitchFamily="49" charset="0"/>
              </a:rPr>
              <a:t>Variable</a:t>
            </a:r>
          </a:p>
        </p:txBody>
      </p:sp>
      <p:sp>
        <p:nvSpPr>
          <p:cNvPr id="3" name="Content Placeholder 2"/>
          <p:cNvSpPr>
            <a:spLocks noGrp="1"/>
          </p:cNvSpPr>
          <p:nvPr>
            <p:ph idx="1"/>
          </p:nvPr>
        </p:nvSpPr>
        <p:spPr/>
        <p:txBody>
          <a:bodyPr/>
          <a:lstStyle/>
          <a:p>
            <a:r>
              <a:rPr lang="en-US" dirty="0"/>
              <a:t>Consider the following declarations.</a:t>
            </a:r>
          </a:p>
          <a:p>
            <a:pPr lvl="1">
              <a:buNone/>
            </a:pPr>
            <a:r>
              <a:rPr lang="en-US" sz="1800" dirty="0">
                <a:latin typeface="Consolas" pitchFamily="49" charset="0"/>
                <a:cs typeface="Consolas" pitchFamily="49" charset="0"/>
              </a:rPr>
              <a:t>type Name = string[20];</a:t>
            </a:r>
          </a:p>
          <a:p>
            <a:pPr lvl="1">
              <a:spcBef>
                <a:spcPts val="200"/>
              </a:spcBef>
              <a:buNone/>
            </a:pPr>
            <a:r>
              <a:rPr lang="en-US" sz="1800" dirty="0">
                <a:latin typeface="Consolas" pitchFamily="49" charset="0"/>
                <a:cs typeface="Consolas" pitchFamily="49" charset="0"/>
              </a:rPr>
              <a:t>var name : Name;</a:t>
            </a:r>
          </a:p>
          <a:p>
            <a:r>
              <a:rPr lang="en-US" dirty="0"/>
              <a:t>Observe that </a:t>
            </a:r>
            <a:r>
              <a:rPr lang="en-US" dirty="0">
                <a:latin typeface="Consolas" pitchFamily="49" charset="0"/>
                <a:cs typeface="Consolas" pitchFamily="49" charset="0"/>
              </a:rPr>
              <a:t>name</a:t>
            </a:r>
            <a:r>
              <a:rPr lang="en-US" dirty="0"/>
              <a:t> has type </a:t>
            </a:r>
            <a:r>
              <a:rPr lang="en-US" dirty="0">
                <a:latin typeface="Consolas" pitchFamily="49" charset="0"/>
                <a:cs typeface="Consolas" pitchFamily="49" charset="0"/>
              </a:rPr>
              <a:t>Name</a:t>
            </a:r>
            <a:r>
              <a:rPr lang="en-US" dirty="0"/>
              <a:t>, but </a:t>
            </a:r>
            <a:r>
              <a:rPr lang="en-US" dirty="0" err="1">
                <a:latin typeface="Consolas" pitchFamily="49" charset="0"/>
                <a:cs typeface="Consolas" pitchFamily="49" charset="0"/>
              </a:rPr>
              <a:t>name.length</a:t>
            </a:r>
            <a:r>
              <a:rPr lang="en-US" dirty="0"/>
              <a:t> has type </a:t>
            </a:r>
            <a:r>
              <a:rPr lang="en-US" dirty="0">
                <a:latin typeface="Consolas" pitchFamily="49" charset="0"/>
                <a:cs typeface="Consolas" pitchFamily="49" charset="0"/>
              </a:rPr>
              <a:t>Integer</a:t>
            </a:r>
            <a:r>
              <a:rPr lang="en-US" dirty="0">
                <a:cs typeface="Consolas" pitchFamily="49" charset="0"/>
              </a:rPr>
              <a:t>, and </a:t>
            </a:r>
            <a:r>
              <a:rPr lang="en-US" dirty="0">
                <a:latin typeface="Consolas" panose="020B0609020204030204" pitchFamily="49" charset="0"/>
                <a:cs typeface="Consolas" pitchFamily="49" charset="0"/>
              </a:rPr>
              <a:t>name[i]</a:t>
            </a:r>
            <a:r>
              <a:rPr lang="en-US" dirty="0">
                <a:cs typeface="Consolas" pitchFamily="49" charset="0"/>
              </a:rPr>
              <a:t> has type </a:t>
            </a:r>
            <a:r>
              <a:rPr lang="en-US" dirty="0">
                <a:latin typeface="Consolas" panose="020B0609020204030204" pitchFamily="49" charset="0"/>
                <a:cs typeface="Consolas" pitchFamily="49" charset="0"/>
              </a:rPr>
              <a:t>Char</a:t>
            </a:r>
            <a:r>
              <a:rPr lang="en-US" dirty="0">
                <a:cs typeface="Consolas" pitchFamily="49" charset="0"/>
              </a:rPr>
              <a:t>.</a:t>
            </a:r>
            <a:endParaRPr lang="en-US" dirty="0">
              <a:latin typeface="Consolas" pitchFamily="49" charset="0"/>
              <a:cs typeface="Consolas" pitchFamily="49" charset="0"/>
            </a:endParaRPr>
          </a:p>
          <a:p>
            <a:r>
              <a:rPr lang="en-US" dirty="0"/>
              <a:t>For a selector expression following a string variable, </a:t>
            </a:r>
            <a:r>
              <a:rPr lang="en-US" dirty="0">
                <a:latin typeface="Consolas" pitchFamily="49" charset="0"/>
                <a:cs typeface="Consolas" pitchFamily="49" charset="0"/>
              </a:rPr>
              <a:t>checkConstraints()</a:t>
            </a:r>
            <a:r>
              <a:rPr lang="en-US" dirty="0"/>
              <a:t> must</a:t>
            </a:r>
          </a:p>
          <a:p>
            <a:pPr marL="457200" lvl="1" indent="0">
              <a:buNone/>
            </a:pPr>
            <a:r>
              <a:rPr lang="en-US" dirty="0"/>
              <a:t>For a field expression:</a:t>
            </a:r>
          </a:p>
          <a:p>
            <a:pPr lvl="2"/>
            <a:r>
              <a:rPr lang="en-US" dirty="0"/>
              <a:t>Set the type of the variable to </a:t>
            </a:r>
            <a:r>
              <a:rPr lang="en-US" dirty="0">
                <a:latin typeface="Consolas" panose="020B0609020204030204" pitchFamily="49" charset="0"/>
              </a:rPr>
              <a:t>Integer</a:t>
            </a:r>
            <a:r>
              <a:rPr lang="en-US" dirty="0"/>
              <a:t>.</a:t>
            </a:r>
            <a:endParaRPr lang="en-US" dirty="0">
              <a:latin typeface="Consolas" panose="020B0609020204030204" pitchFamily="49" charset="0"/>
            </a:endParaRPr>
          </a:p>
          <a:p>
            <a:pPr lvl="2"/>
            <a:r>
              <a:rPr lang="en-US" dirty="0"/>
              <a:t>Check that the field name is “</a:t>
            </a:r>
            <a:r>
              <a:rPr lang="en-US" dirty="0">
                <a:latin typeface="Consolas" panose="020B0609020204030204" pitchFamily="49" charset="0"/>
              </a:rPr>
              <a:t>length</a:t>
            </a:r>
            <a:r>
              <a:rPr lang="en-US" dirty="0"/>
              <a:t>”.</a:t>
            </a:r>
          </a:p>
          <a:p>
            <a:pPr marL="457200" lvl="1" indent="0">
              <a:buNone/>
            </a:pPr>
            <a:r>
              <a:rPr lang="en-US" dirty="0"/>
              <a:t>Otherwise (must be an index expression)</a:t>
            </a:r>
          </a:p>
          <a:p>
            <a:pPr lvl="2"/>
            <a:r>
              <a:rPr lang="en-US" dirty="0"/>
              <a:t>Set the type of the variable to </a:t>
            </a:r>
            <a:r>
              <a:rPr lang="en-US" dirty="0">
                <a:latin typeface="Consolas" panose="020B0609020204030204" pitchFamily="49" charset="0"/>
              </a:rPr>
              <a:t>Char</a:t>
            </a:r>
            <a:r>
              <a:rPr lang="en-US" dirty="0"/>
              <a:t>.</a:t>
            </a:r>
          </a:p>
          <a:p>
            <a:pPr lvl="2"/>
            <a:r>
              <a:rPr lang="en-US" dirty="0"/>
              <a:t>Check that the type of the index expression is </a:t>
            </a:r>
            <a:r>
              <a:rPr lang="en-US" dirty="0">
                <a:latin typeface="Consolas" panose="020B0609020204030204" pitchFamily="49" charset="0"/>
              </a:rPr>
              <a:t>Integer</a:t>
            </a:r>
            <a:r>
              <a:rPr lang="en-US" dirty="0"/>
              <a: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A451E74-E241-4D9B-B11E-E03372E7FBBC}" type="slidenum">
              <a:rPr lang="en-US" smtClean="0"/>
              <a:pPr>
                <a:defRPr/>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Class </a:t>
            </a:r>
            <a:r>
              <a:rPr lang="en-US" dirty="0">
                <a:latin typeface="Consolas" pitchFamily="49" charset="0"/>
                <a:cs typeface="Consolas" pitchFamily="49" charset="0"/>
              </a:rPr>
              <a:t>Variable</a:t>
            </a:r>
            <a:endParaRPr lang="en-US" dirty="0">
              <a:cs typeface="Consolas" pitchFamily="49" charset="0"/>
            </a:endParaRPr>
          </a:p>
        </p:txBody>
      </p:sp>
      <p:sp>
        <p:nvSpPr>
          <p:cNvPr id="3" name="Content Placeholder 2"/>
          <p:cNvSpPr>
            <a:spLocks noGrp="1"/>
          </p:cNvSpPr>
          <p:nvPr>
            <p:ph idx="1"/>
          </p:nvPr>
        </p:nvSpPr>
        <p:spPr>
          <a:xfrm>
            <a:off x="458788" y="1363663"/>
            <a:ext cx="8226425" cy="4935537"/>
          </a:xfrm>
        </p:spPr>
        <p:txBody>
          <a:bodyPr/>
          <a:lstStyle/>
          <a:p>
            <a:r>
              <a:rPr lang="en-US" dirty="0"/>
              <a:t>First, as with non-string types, </a:t>
            </a:r>
            <a:r>
              <a:rPr lang="en-US" dirty="0">
                <a:latin typeface="Consolas" pitchFamily="49" charset="0"/>
                <a:cs typeface="Consolas" pitchFamily="49" charset="0"/>
              </a:rPr>
              <a:t>emit()</a:t>
            </a:r>
            <a:r>
              <a:rPr lang="en-US" dirty="0"/>
              <a:t> must generate code to leave the relative address of the variable on the run-time stack (i.e., the address of the first byte of the array)</a:t>
            </a:r>
          </a:p>
          <a:p>
            <a:pPr lvl="1"/>
            <a:r>
              <a:rPr lang="en-US" sz="1900" dirty="0"/>
              <a:t>no change required to existing code</a:t>
            </a:r>
          </a:p>
          <a:p>
            <a:r>
              <a:rPr lang="en-US" dirty="0"/>
              <a:t>For a selector expression, </a:t>
            </a:r>
            <a:r>
              <a:rPr lang="en-US" dirty="0">
                <a:latin typeface="Consolas" pitchFamily="49" charset="0"/>
                <a:cs typeface="Consolas" pitchFamily="49" charset="0"/>
              </a:rPr>
              <a:t>emit()</a:t>
            </a:r>
            <a:r>
              <a:rPr lang="en-US" dirty="0"/>
              <a:t> must perform the following actions.</a:t>
            </a:r>
            <a:endParaRPr lang="en-US" b="1" dirty="0"/>
          </a:p>
          <a:p>
            <a:pPr marL="457200" lvl="1" indent="0">
              <a:buNone/>
            </a:pPr>
            <a:r>
              <a:rPr lang="en-US" dirty="0"/>
              <a:t>If the selector expression is a field expression, no additional code needs to be emitted.</a:t>
            </a:r>
          </a:p>
          <a:p>
            <a:pPr marL="857250" lvl="2" indent="0">
              <a:buNone/>
            </a:pPr>
            <a:r>
              <a:rPr lang="en-US" dirty="0"/>
              <a:t>– only field is </a:t>
            </a:r>
            <a:r>
              <a:rPr lang="en-US" dirty="0">
                <a:latin typeface="Consolas" panose="020B0609020204030204" pitchFamily="49" charset="0"/>
              </a:rPr>
              <a:t>length</a:t>
            </a:r>
            <a:r>
              <a:rPr lang="en-US" dirty="0"/>
              <a:t>, which has offset </a:t>
            </a:r>
            <a:r>
              <a:rPr lang="en-US" dirty="0">
                <a:latin typeface="Consolas" panose="020B0609020204030204" pitchFamily="49" charset="0"/>
              </a:rPr>
              <a:t>0</a:t>
            </a:r>
          </a:p>
          <a:p>
            <a:pPr marL="457200" lvl="1" indent="0">
              <a:buNone/>
            </a:pPr>
            <a:r>
              <a:rPr lang="en-US" dirty="0"/>
              <a:t>If the selector expression is an index expression:</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A451E74-E241-4D9B-B11E-E03372E7FBBC}" type="slidenum">
              <a:rPr lang="en-US" smtClean="0"/>
              <a:pPr/>
              <a:t>31</a:t>
            </a:fld>
            <a:endParaRPr lang="en-US"/>
          </a:p>
        </p:txBody>
      </p:sp>
      <p:sp>
        <p:nvSpPr>
          <p:cNvPr id="8" name="TextBox 7">
            <a:extLst>
              <a:ext uri="{FF2B5EF4-FFF2-40B4-BE49-F238E27FC236}">
                <a16:creationId xmlns:a16="http://schemas.microsoft.com/office/drawing/2014/main" id="{B494934B-70F5-5D2B-0116-694721E98294}"/>
              </a:ext>
            </a:extLst>
          </p:cNvPr>
          <p:cNvSpPr txBox="1"/>
          <p:nvPr/>
        </p:nvSpPr>
        <p:spPr>
          <a:xfrm>
            <a:off x="3203677" y="5929868"/>
            <a:ext cx="2736647" cy="369332"/>
          </a:xfrm>
          <a:prstGeom prst="rect">
            <a:avLst/>
          </a:prstGeom>
          <a:noFill/>
        </p:spPr>
        <p:txBody>
          <a:bodyPr wrap="none" rtlCol="0">
            <a:spAutoFit/>
          </a:bodyPr>
          <a:lstStyle/>
          <a:p>
            <a:r>
              <a:rPr lang="en-US" sz="1800" dirty="0"/>
              <a:t>(continued on next page)</a:t>
            </a:r>
          </a:p>
        </p:txBody>
      </p:sp>
    </p:spTree>
    <p:extLst>
      <p:ext uri="{BB962C8B-B14F-4D97-AF65-F5344CB8AC3E}">
        <p14:creationId xmlns:p14="http://schemas.microsoft.com/office/powerpoint/2010/main" val="21747611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Class </a:t>
            </a:r>
            <a:r>
              <a:rPr lang="en-US" dirty="0">
                <a:latin typeface="Consolas" pitchFamily="49" charset="0"/>
                <a:cs typeface="Consolas" pitchFamily="49" charset="0"/>
              </a:rPr>
              <a:t>Variable</a:t>
            </a:r>
            <a:br>
              <a:rPr lang="en-US" dirty="0">
                <a:latin typeface="Consolas" pitchFamily="49" charset="0"/>
                <a:cs typeface="Consolas" pitchFamily="49" charset="0"/>
              </a:rPr>
            </a:br>
            <a:r>
              <a:rPr lang="en-US" sz="2400" dirty="0">
                <a:latin typeface="+mn-lt"/>
                <a:cs typeface="Consolas" pitchFamily="49" charset="0"/>
              </a:rPr>
              <a:t>(continued)</a:t>
            </a:r>
          </a:p>
        </p:txBody>
      </p:sp>
      <p:sp>
        <p:nvSpPr>
          <p:cNvPr id="3" name="Content Placeholder 2"/>
          <p:cNvSpPr>
            <a:spLocks noGrp="1"/>
          </p:cNvSpPr>
          <p:nvPr>
            <p:ph idx="1"/>
          </p:nvPr>
        </p:nvSpPr>
        <p:spPr/>
        <p:txBody>
          <a:bodyPr/>
          <a:lstStyle/>
          <a:p>
            <a:pPr lvl="1"/>
            <a:r>
              <a:rPr lang="en-US" dirty="0"/>
              <a:t>Generate code to skip over the length field.</a:t>
            </a:r>
          </a:p>
          <a:p>
            <a:pPr marL="914400" lvl="2" indent="0">
              <a:buNone/>
            </a:pPr>
            <a:r>
              <a:rPr lang="en-US" dirty="0">
                <a:latin typeface="Consolas" panose="020B0609020204030204" pitchFamily="49" charset="0"/>
              </a:rPr>
              <a:t>emit("LDCINT " + </a:t>
            </a:r>
            <a:r>
              <a:rPr lang="en-US" dirty="0" err="1">
                <a:latin typeface="Consolas" panose="020B0609020204030204" pitchFamily="49" charset="0"/>
              </a:rPr>
              <a:t>Type.Integer.size</a:t>
            </a:r>
            <a:r>
              <a:rPr lang="en-US" dirty="0">
                <a:latin typeface="Consolas" panose="020B0609020204030204" pitchFamily="49" charset="0"/>
              </a:rPr>
              <a:t>());</a:t>
            </a:r>
          </a:p>
          <a:p>
            <a:pPr marL="914400" lvl="2" indent="0">
              <a:buNone/>
            </a:pPr>
            <a:r>
              <a:rPr lang="en-US" dirty="0">
                <a:latin typeface="Consolas" panose="020B0609020204030204" pitchFamily="49" charset="0"/>
              </a:rPr>
              <a:t>emit("ADD");</a:t>
            </a:r>
          </a:p>
          <a:p>
            <a:pPr lvl="1"/>
            <a:r>
              <a:rPr lang="en-US" dirty="0"/>
              <a:t>Generate code to compute the value of the index expression.</a:t>
            </a:r>
          </a:p>
          <a:p>
            <a:pPr marL="914400" lvl="2" indent="0">
              <a:buNone/>
            </a:pPr>
            <a:r>
              <a:rPr lang="en-US" dirty="0" err="1">
                <a:latin typeface="Consolas" panose="020B0609020204030204" pitchFamily="49" charset="0"/>
              </a:rPr>
              <a:t>expr.emit</a:t>
            </a:r>
            <a:r>
              <a:rPr lang="en-US" dirty="0">
                <a:latin typeface="Consolas" panose="020B0609020204030204" pitchFamily="49" charset="0"/>
              </a:rPr>
              <a:t>();</a:t>
            </a:r>
          </a:p>
          <a:p>
            <a:pPr lvl="1"/>
            <a:r>
              <a:rPr lang="en-US" dirty="0"/>
              <a:t>Generate code to multiply this value by the size of type Char to get the offset.</a:t>
            </a:r>
          </a:p>
          <a:p>
            <a:pPr marL="914400" lvl="2" indent="0">
              <a:buNone/>
            </a:pPr>
            <a:r>
              <a:rPr lang="en-US" dirty="0">
                <a:latin typeface="Consolas" panose="020B0609020204030204" pitchFamily="49" charset="0"/>
              </a:rPr>
              <a:t>emit("LDCINT " + </a:t>
            </a:r>
            <a:r>
              <a:rPr lang="en-US" dirty="0" err="1">
                <a:latin typeface="Consolas" panose="020B0609020204030204" pitchFamily="49" charset="0"/>
              </a:rPr>
              <a:t>Type.Char.size</a:t>
            </a:r>
            <a:r>
              <a:rPr lang="en-US" dirty="0">
                <a:latin typeface="Consolas" panose="020B0609020204030204" pitchFamily="49" charset="0"/>
              </a:rPr>
              <a:t>());</a:t>
            </a:r>
          </a:p>
          <a:p>
            <a:pPr marL="914400" lvl="2" indent="0">
              <a:buNone/>
            </a:pPr>
            <a:r>
              <a:rPr lang="en-US" dirty="0">
                <a:latin typeface="Consolas" panose="020B0609020204030204" pitchFamily="49" charset="0"/>
              </a:rPr>
              <a:t>emit("MUL");</a:t>
            </a:r>
          </a:p>
          <a:p>
            <a:pPr lvl="1"/>
            <a:r>
              <a:rPr lang="en-US" dirty="0"/>
              <a:t>Generate code to add the offset to the relative address of the first character.</a:t>
            </a:r>
          </a:p>
          <a:p>
            <a:pPr marL="914400" lvl="2" indent="0">
              <a:buNone/>
            </a:pPr>
            <a:r>
              <a:rPr lang="en-US" dirty="0">
                <a:latin typeface="Consolas" panose="020B0609020204030204" pitchFamily="49" charset="0"/>
              </a:rPr>
              <a:t>emit("ADD");</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A451E74-E241-4D9B-B11E-E03372E7FBBC}" type="slidenum">
              <a:rPr lang="en-US" smtClean="0"/>
              <a:pPr/>
              <a:t>32</a:t>
            </a:fld>
            <a:endParaRPr lang="en-US"/>
          </a:p>
        </p:txBody>
      </p:sp>
    </p:spTree>
    <p:extLst>
      <p:ext uri="{BB962C8B-B14F-4D97-AF65-F5344CB8AC3E}">
        <p14:creationId xmlns:p14="http://schemas.microsoft.com/office/powerpoint/2010/main" val="30184481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a:t>Using CPRL Strings</a:t>
            </a:r>
            <a:br>
              <a:rPr lang="en-US" dirty="0"/>
            </a:br>
            <a:r>
              <a:rPr lang="en-US" sz="2400" dirty="0"/>
              <a:t>(continued)</a:t>
            </a:r>
            <a:endParaRPr lang="en-US" dirty="0"/>
          </a:p>
        </p:txBody>
      </p:sp>
      <p:sp>
        <p:nvSpPr>
          <p:cNvPr id="4099" name="Content Placeholder 2"/>
          <p:cNvSpPr>
            <a:spLocks noGrp="1"/>
          </p:cNvSpPr>
          <p:nvPr>
            <p:ph idx="1"/>
          </p:nvPr>
        </p:nvSpPr>
        <p:spPr>
          <a:xfrm>
            <a:off x="458787" y="1363663"/>
            <a:ext cx="8321040" cy="4935537"/>
          </a:xfrm>
        </p:spPr>
        <p:txBody>
          <a:bodyPr/>
          <a:lstStyle/>
          <a:p>
            <a:r>
              <a:rPr lang="en-US" dirty="0"/>
              <a:t>Strings use the array index notation to provide access to the individual characters, and they use the dot notation to provide access to the string length.</a:t>
            </a:r>
          </a:p>
          <a:p>
            <a:r>
              <a:rPr lang="en-US" dirty="0"/>
              <a:t>Examples</a:t>
            </a:r>
          </a:p>
          <a:p>
            <a:pPr marL="457200" lvl="1" indent="0">
              <a:buNone/>
            </a:pPr>
            <a:r>
              <a:rPr lang="en-US" sz="1800" dirty="0">
                <a:latin typeface="Consolas" panose="020B0609020204030204" pitchFamily="49" charset="0"/>
              </a:rPr>
              <a:t>name[0]       // the character at index 0 (first character)</a:t>
            </a:r>
          </a:p>
          <a:p>
            <a:pPr marL="457200" lvl="1" indent="0">
              <a:buNone/>
            </a:pPr>
            <a:r>
              <a:rPr lang="en-US" sz="1800" dirty="0" err="1">
                <a:latin typeface="Consolas" panose="020B0609020204030204" pitchFamily="49" charset="0"/>
              </a:rPr>
              <a:t>name.length</a:t>
            </a:r>
            <a:r>
              <a:rPr lang="en-US" sz="1800" dirty="0">
                <a:latin typeface="Consolas" panose="020B0609020204030204" pitchFamily="49" charset="0"/>
              </a:rPr>
              <a:t>   // the length of the string</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1516574E-B683-4C8F-B161-144BCACCF6BA}" type="slidenum">
              <a:rPr lang="en-US" smtClean="0"/>
              <a:pPr/>
              <a:t>4</a:t>
            </a:fld>
            <a:endParaRPr lang="en-US"/>
          </a:p>
        </p:txBody>
      </p:sp>
    </p:spTree>
    <p:extLst>
      <p:ext uri="{BB962C8B-B14F-4D97-AF65-F5344CB8AC3E}">
        <p14:creationId xmlns:p14="http://schemas.microsoft.com/office/powerpoint/2010/main" val="42443304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dirty="0"/>
              <a:t>Type Equivalence for Strings</a:t>
            </a:r>
            <a:br>
              <a:rPr lang="en-US" dirty="0"/>
            </a:br>
            <a:r>
              <a:rPr lang="en-US" sz="2400" dirty="0"/>
              <a:t>(Name Equivalence versus Structural Equivalence)</a:t>
            </a:r>
          </a:p>
        </p:txBody>
      </p:sp>
      <p:sp>
        <p:nvSpPr>
          <p:cNvPr id="6147" name="Content Placeholder 2"/>
          <p:cNvSpPr>
            <a:spLocks noGrp="1"/>
          </p:cNvSpPr>
          <p:nvPr>
            <p:ph idx="1"/>
          </p:nvPr>
        </p:nvSpPr>
        <p:spPr/>
        <p:txBody>
          <a:bodyPr/>
          <a:lstStyle/>
          <a:p>
            <a:r>
              <a:rPr lang="en-US" sz="2300" dirty="0"/>
              <a:t>CPRL uses a variant of name equivalence for array types.</a:t>
            </a:r>
          </a:p>
          <a:p>
            <a:r>
              <a:rPr lang="en-US" sz="2300" dirty="0"/>
              <a:t>String objects in CPRL are considered to have the same type only if they are declared using the same type name or if they are declared with identical array type constructors.  Thus, two distinct string type declarations define different types even if they are structurally identical.</a:t>
            </a:r>
          </a:p>
          <a:p>
            <a:r>
              <a:rPr lang="en-US" sz="2300" dirty="0"/>
              <a:t>Two string objects with the same type are assignment compatible.  Two string objects with different types are not assignment compatible, even if they are structurally identical.</a:t>
            </a:r>
          </a:p>
        </p:txBody>
      </p:sp>
      <p:sp>
        <p:nvSpPr>
          <p:cNvPr id="6148" name="Footer Placeholder 3"/>
          <p:cNvSpPr>
            <a:spLocks noGrp="1"/>
          </p:cNvSpPr>
          <p:nvPr>
            <p:ph type="ftr" sz="quarter" idx="10"/>
          </p:nvPr>
        </p:nvSpPr>
        <p:spPr>
          <a:noFill/>
        </p:spPr>
        <p:txBody>
          <a:bodyPr/>
          <a:lstStyle/>
          <a:p>
            <a:r>
              <a:rPr lang="en-US"/>
              <a:t>©SoftMoore Consulting</a:t>
            </a:r>
          </a:p>
        </p:txBody>
      </p:sp>
      <p:sp>
        <p:nvSpPr>
          <p:cNvPr id="6149" name="Slide Number Placeholder 4"/>
          <p:cNvSpPr>
            <a:spLocks noGrp="1"/>
          </p:cNvSpPr>
          <p:nvPr>
            <p:ph type="sldNum" sz="quarter" idx="11"/>
          </p:nvPr>
        </p:nvSpPr>
        <p:spPr>
          <a:noFill/>
        </p:spPr>
        <p:txBody>
          <a:bodyPr/>
          <a:lstStyle/>
          <a:p>
            <a:r>
              <a:rPr lang="en-US"/>
              <a:t>Slide </a:t>
            </a:r>
            <a:fld id="{EC26056F-8448-4C6D-B319-9E4B6A991559}"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dirty="0"/>
              <a:t>Type Equivalence for Strings</a:t>
            </a:r>
            <a:br>
              <a:rPr lang="en-US" dirty="0"/>
            </a:br>
            <a:r>
              <a:rPr lang="en-US" sz="2400" dirty="0"/>
              <a:t>(continued)</a:t>
            </a:r>
          </a:p>
        </p:txBody>
      </p:sp>
      <p:sp>
        <p:nvSpPr>
          <p:cNvPr id="6147" name="Content Placeholder 2"/>
          <p:cNvSpPr>
            <a:spLocks noGrp="1"/>
          </p:cNvSpPr>
          <p:nvPr>
            <p:ph idx="1"/>
          </p:nvPr>
        </p:nvSpPr>
        <p:spPr/>
        <p:txBody>
          <a:bodyPr/>
          <a:lstStyle/>
          <a:p>
            <a:r>
              <a:rPr lang="en-US" sz="2300" dirty="0"/>
              <a:t>String literals may be assigned to string variables as long as the length of the string literal on the right of the assignment symbol is less than or equal to the capacity of the string variable on the left side.</a:t>
            </a:r>
          </a:p>
        </p:txBody>
      </p:sp>
      <p:sp>
        <p:nvSpPr>
          <p:cNvPr id="6148" name="Footer Placeholder 3"/>
          <p:cNvSpPr>
            <a:spLocks noGrp="1"/>
          </p:cNvSpPr>
          <p:nvPr>
            <p:ph type="ftr" sz="quarter" idx="10"/>
          </p:nvPr>
        </p:nvSpPr>
        <p:spPr>
          <a:noFill/>
        </p:spPr>
        <p:txBody>
          <a:bodyPr/>
          <a:lstStyle/>
          <a:p>
            <a:r>
              <a:rPr lang="en-US"/>
              <a:t>©SoftMoore Consulting</a:t>
            </a:r>
          </a:p>
        </p:txBody>
      </p:sp>
      <p:sp>
        <p:nvSpPr>
          <p:cNvPr id="6149" name="Slide Number Placeholder 4"/>
          <p:cNvSpPr>
            <a:spLocks noGrp="1"/>
          </p:cNvSpPr>
          <p:nvPr>
            <p:ph type="sldNum" sz="quarter" idx="11"/>
          </p:nvPr>
        </p:nvSpPr>
        <p:spPr>
          <a:noFill/>
        </p:spPr>
        <p:txBody>
          <a:bodyPr/>
          <a:lstStyle/>
          <a:p>
            <a:r>
              <a:rPr lang="en-US"/>
              <a:t>Slide </a:t>
            </a:r>
            <a:fld id="{EC26056F-8448-4C6D-B319-9E4B6A991559}" type="slidenum">
              <a:rPr lang="en-US" smtClean="0"/>
              <a:pPr/>
              <a:t>6</a:t>
            </a:fld>
            <a:endParaRPr lang="en-US"/>
          </a:p>
        </p:txBody>
      </p:sp>
    </p:spTree>
    <p:extLst>
      <p:ext uri="{BB962C8B-B14F-4D97-AF65-F5344CB8AC3E}">
        <p14:creationId xmlns:p14="http://schemas.microsoft.com/office/powerpoint/2010/main" val="35167121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dirty="0"/>
              <a:t>Examples: String Assignment</a:t>
            </a:r>
          </a:p>
        </p:txBody>
      </p:sp>
      <p:sp>
        <p:nvSpPr>
          <p:cNvPr id="7171" name="Content Placeholder 2"/>
          <p:cNvSpPr>
            <a:spLocks noGrp="1"/>
          </p:cNvSpPr>
          <p:nvPr>
            <p:ph idx="1"/>
          </p:nvPr>
        </p:nvSpPr>
        <p:spPr>
          <a:xfrm>
            <a:off x="396240" y="1363663"/>
            <a:ext cx="8595360" cy="4935537"/>
          </a:xfrm>
        </p:spPr>
        <p:txBody>
          <a:bodyPr tIns="91440"/>
          <a:lstStyle/>
          <a:p>
            <a:pPr marL="0" lvl="1" indent="0">
              <a:spcBef>
                <a:spcPts val="200"/>
              </a:spcBef>
              <a:buNone/>
            </a:pPr>
            <a:r>
              <a:rPr lang="en-US" sz="1700" dirty="0">
                <a:latin typeface="Consolas" pitchFamily="49" charset="0"/>
                <a:cs typeface="Consolas" pitchFamily="49" charset="0"/>
              </a:rPr>
              <a:t>type Name     = string[20];</a:t>
            </a:r>
          </a:p>
          <a:p>
            <a:pPr marL="0" lvl="1" indent="0">
              <a:spcBef>
                <a:spcPts val="200"/>
              </a:spcBef>
              <a:buNone/>
            </a:pPr>
            <a:r>
              <a:rPr lang="en-US" sz="1700" dirty="0">
                <a:latin typeface="Consolas" pitchFamily="49" charset="0"/>
                <a:cs typeface="Consolas" pitchFamily="49" charset="0"/>
              </a:rPr>
              <a:t>type Greeting = string[20];</a:t>
            </a:r>
          </a:p>
          <a:p>
            <a:pPr marL="0" lvl="1" indent="0">
              <a:spcBef>
                <a:spcPts val="200"/>
              </a:spcBef>
              <a:buNone/>
            </a:pPr>
            <a:endParaRPr lang="en-US" sz="1700" dirty="0">
              <a:latin typeface="Consolas" pitchFamily="49" charset="0"/>
              <a:cs typeface="Consolas" pitchFamily="49" charset="0"/>
            </a:endParaRPr>
          </a:p>
          <a:p>
            <a:pPr marL="0" lvl="1" indent="0">
              <a:spcBef>
                <a:spcPts val="200"/>
              </a:spcBef>
              <a:buNone/>
            </a:pPr>
            <a:r>
              <a:rPr lang="en-US" sz="1700" dirty="0">
                <a:latin typeface="Consolas" pitchFamily="49" charset="0"/>
                <a:cs typeface="Consolas" pitchFamily="49" charset="0"/>
              </a:rPr>
              <a:t>var name1, name2 : Name;</a:t>
            </a:r>
          </a:p>
          <a:p>
            <a:pPr marL="0" lvl="1" indent="0">
              <a:spcBef>
                <a:spcPts val="200"/>
              </a:spcBef>
              <a:buNone/>
            </a:pPr>
            <a:r>
              <a:rPr lang="en-US" sz="1700" dirty="0">
                <a:latin typeface="Consolas" pitchFamily="49" charset="0"/>
                <a:cs typeface="Consolas" pitchFamily="49" charset="0"/>
              </a:rPr>
              <a:t>var greeting1, greeting2 : Greeting;</a:t>
            </a:r>
          </a:p>
          <a:p>
            <a:pPr marL="0" lvl="1" indent="0">
              <a:spcBef>
                <a:spcPts val="200"/>
              </a:spcBef>
              <a:buNone/>
            </a:pPr>
            <a:r>
              <a:rPr lang="en-US" sz="1700" dirty="0">
                <a:latin typeface="Consolas" pitchFamily="49" charset="0"/>
                <a:cs typeface="Consolas" pitchFamily="49" charset="0"/>
              </a:rPr>
              <a:t>var month : string[3] := "Jan";</a:t>
            </a:r>
          </a:p>
          <a:p>
            <a:pPr marL="0" lvl="1" indent="0">
              <a:spcBef>
                <a:spcPts val="200"/>
              </a:spcBef>
              <a:buNone/>
            </a:pPr>
            <a:endParaRPr lang="en-US" sz="1700" dirty="0">
              <a:latin typeface="Consolas" pitchFamily="49" charset="0"/>
              <a:cs typeface="Consolas" pitchFamily="49" charset="0"/>
            </a:endParaRPr>
          </a:p>
          <a:p>
            <a:pPr marL="0" lvl="1" indent="0">
              <a:spcBef>
                <a:spcPts val="200"/>
              </a:spcBef>
              <a:buNone/>
            </a:pPr>
            <a:r>
              <a:rPr lang="en-US" sz="1700" dirty="0">
                <a:latin typeface="Consolas" pitchFamily="49" charset="0"/>
                <a:cs typeface="Consolas" pitchFamily="49" charset="0"/>
              </a:rPr>
              <a:t>name2 := "Paul";         // name2 has capacity 20 and length 4</a:t>
            </a:r>
          </a:p>
          <a:p>
            <a:pPr marL="0" lvl="1" indent="0">
              <a:spcBef>
                <a:spcPts val="200"/>
              </a:spcBef>
              <a:buNone/>
            </a:pPr>
            <a:r>
              <a:rPr lang="en-US" sz="1700" dirty="0">
                <a:latin typeface="Consolas" pitchFamily="49" charset="0"/>
                <a:cs typeface="Consolas" pitchFamily="49" charset="0"/>
              </a:rPr>
              <a:t>name1 := name2;          // legal assignment (same types)</a:t>
            </a:r>
          </a:p>
          <a:p>
            <a:pPr marL="0" lvl="1" indent="0">
              <a:spcBef>
                <a:spcPts val="200"/>
              </a:spcBef>
              <a:buNone/>
            </a:pPr>
            <a:r>
              <a:rPr lang="en-US" sz="1700" dirty="0">
                <a:latin typeface="Consolas" pitchFamily="49" charset="0"/>
                <a:cs typeface="Consolas" pitchFamily="49" charset="0"/>
              </a:rPr>
              <a:t>name1[0] := 'S'          // "Paul" changed to "Saul"</a:t>
            </a:r>
          </a:p>
          <a:p>
            <a:pPr marL="0" lvl="1" indent="0">
              <a:spcBef>
                <a:spcPts val="200"/>
              </a:spcBef>
              <a:buNone/>
            </a:pPr>
            <a:r>
              <a:rPr lang="en-US" sz="1700" dirty="0">
                <a:latin typeface="Consolas" pitchFamily="49" charset="0"/>
                <a:cs typeface="Consolas" pitchFamily="49" charset="0"/>
              </a:rPr>
              <a:t>greeting1 := "Hi";       // greeting1 has capacity 20 and length 2</a:t>
            </a:r>
          </a:p>
          <a:p>
            <a:pPr marL="0" lvl="1" indent="0">
              <a:spcBef>
                <a:spcPts val="200"/>
              </a:spcBef>
              <a:buNone/>
            </a:pPr>
            <a:r>
              <a:rPr lang="en-US" sz="1700" dirty="0">
                <a:latin typeface="Consolas" pitchFamily="49" charset="0"/>
                <a:cs typeface="Consolas" pitchFamily="49" charset="0"/>
              </a:rPr>
              <a:t>greeting2 := "Hello";    // greeting2 has capacity 20 and length 5</a:t>
            </a:r>
          </a:p>
          <a:p>
            <a:pPr marL="0" lvl="1" indent="0">
              <a:spcBef>
                <a:spcPts val="200"/>
              </a:spcBef>
              <a:buNone/>
            </a:pPr>
            <a:r>
              <a:rPr lang="en-US" sz="1700" dirty="0">
                <a:latin typeface="Consolas" pitchFamily="49" charset="0"/>
                <a:cs typeface="Consolas" pitchFamily="49" charset="0"/>
              </a:rPr>
              <a:t>greeting1 := greeting2;  // legal assignment; greeting1 has length 5</a:t>
            </a:r>
          </a:p>
          <a:p>
            <a:pPr marL="0" lvl="1" indent="0">
              <a:spcBef>
                <a:spcPts val="200"/>
              </a:spcBef>
              <a:buNone/>
            </a:pPr>
            <a:r>
              <a:rPr lang="en-US" sz="1700" dirty="0">
                <a:latin typeface="Consolas" pitchFamily="49" charset="0"/>
                <a:cs typeface="Consolas" pitchFamily="49" charset="0"/>
              </a:rPr>
              <a:t>name1 := greeting1;      // *** Illegal (different types) ***</a:t>
            </a:r>
          </a:p>
          <a:p>
            <a:pPr marL="0" lvl="1" indent="0">
              <a:spcBef>
                <a:spcPts val="200"/>
              </a:spcBef>
              <a:buNone/>
            </a:pPr>
            <a:r>
              <a:rPr lang="en-US" sz="1700" dirty="0">
                <a:latin typeface="Consolas" pitchFamily="49" charset="0"/>
                <a:cs typeface="Consolas" pitchFamily="49" charset="0"/>
              </a:rPr>
              <a:t>month := "Aug";          // legal assignment of string literal</a:t>
            </a:r>
          </a:p>
          <a:p>
            <a:pPr marL="0" lvl="1" indent="0">
              <a:spcBef>
                <a:spcPts val="200"/>
              </a:spcBef>
              <a:buNone/>
            </a:pPr>
            <a:r>
              <a:rPr lang="en-US" sz="1700" dirty="0">
                <a:latin typeface="Consolas" pitchFamily="49" charset="0"/>
                <a:cs typeface="Consolas" pitchFamily="49" charset="0"/>
              </a:rPr>
              <a:t>month := "Sept";         // *** Illegal (literal length too large) ***</a:t>
            </a:r>
          </a:p>
          <a:p>
            <a:pPr marL="0" lvl="1" indent="0">
              <a:spcBef>
                <a:spcPts val="200"/>
              </a:spcBef>
              <a:buNone/>
            </a:pPr>
            <a:endParaRPr lang="en-US" sz="1700" dirty="0">
              <a:latin typeface="Consolas" pitchFamily="49" charset="0"/>
              <a:cs typeface="Consolas" pitchFamily="49" charset="0"/>
            </a:endParaRPr>
          </a:p>
        </p:txBody>
      </p:sp>
      <p:sp>
        <p:nvSpPr>
          <p:cNvPr id="7172" name="Footer Placeholder 3"/>
          <p:cNvSpPr>
            <a:spLocks noGrp="1"/>
          </p:cNvSpPr>
          <p:nvPr>
            <p:ph type="ftr" sz="quarter" idx="10"/>
          </p:nvPr>
        </p:nvSpPr>
        <p:spPr/>
        <p:txBody>
          <a:bodyPr/>
          <a:lstStyle/>
          <a:p>
            <a:r>
              <a:rPr lang="en-US"/>
              <a:t>©SoftMoore Consulting</a:t>
            </a:r>
          </a:p>
        </p:txBody>
      </p:sp>
      <p:sp>
        <p:nvSpPr>
          <p:cNvPr id="7173" name="Slide Number Placeholder 4"/>
          <p:cNvSpPr>
            <a:spLocks noGrp="1"/>
          </p:cNvSpPr>
          <p:nvPr>
            <p:ph type="sldNum" sz="quarter" idx="11"/>
          </p:nvPr>
        </p:nvSpPr>
        <p:spPr/>
        <p:txBody>
          <a:bodyPr/>
          <a:lstStyle/>
          <a:p>
            <a:r>
              <a:rPr lang="en-US"/>
              <a:t>Slide </a:t>
            </a:r>
            <a:fld id="{54442A8D-4746-4033-B8C3-641952B5F4D0}"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a:t>Reference Semantics versus</a:t>
            </a:r>
            <a:br>
              <a:rPr lang="en-US"/>
            </a:br>
            <a:r>
              <a:rPr lang="en-US"/>
              <a:t>Value Semantics</a:t>
            </a:r>
          </a:p>
        </p:txBody>
      </p:sp>
      <p:sp>
        <p:nvSpPr>
          <p:cNvPr id="5123" name="Content Placeholder 2"/>
          <p:cNvSpPr>
            <a:spLocks noGrp="1"/>
          </p:cNvSpPr>
          <p:nvPr>
            <p:ph idx="1"/>
          </p:nvPr>
        </p:nvSpPr>
        <p:spPr/>
        <p:txBody>
          <a:bodyPr/>
          <a:lstStyle/>
          <a:p>
            <a:r>
              <a:rPr lang="en-US" dirty="0"/>
              <a:t>CPRL uses value semantics for assignment of strings.</a:t>
            </a:r>
          </a:p>
          <a:p>
            <a:pPr lvl="1">
              <a:spcBef>
                <a:spcPts val="300"/>
              </a:spcBef>
              <a:buNone/>
            </a:pPr>
            <a:r>
              <a:rPr lang="en-US" dirty="0"/>
              <a:t>(Java uses reference semantics, but strings are immutable.)</a:t>
            </a:r>
          </a:p>
          <a:p>
            <a:r>
              <a:rPr lang="en-US" dirty="0"/>
              <a:t>Example: </a:t>
            </a:r>
            <a:r>
              <a:rPr lang="en-US" dirty="0">
                <a:latin typeface="Consolas" pitchFamily="49" charset="0"/>
              </a:rPr>
              <a:t>s</a:t>
            </a:r>
            <a:r>
              <a:rPr lang="en-US" dirty="0">
                <a:latin typeface="Consolas" pitchFamily="49" charset="0"/>
                <a:cs typeface="Consolas" pitchFamily="49" charset="0"/>
              </a:rPr>
              <a:t>1 := s2</a:t>
            </a:r>
          </a:p>
          <a:p>
            <a:endParaRPr lang="en-US" dirty="0">
              <a:latin typeface="Consolas" pitchFamily="49" charset="0"/>
              <a:cs typeface="Consolas" pitchFamily="49" charset="0"/>
            </a:endParaRPr>
          </a:p>
        </p:txBody>
      </p:sp>
      <p:sp>
        <p:nvSpPr>
          <p:cNvPr id="5124" name="Footer Placeholder 3"/>
          <p:cNvSpPr>
            <a:spLocks noGrp="1"/>
          </p:cNvSpPr>
          <p:nvPr>
            <p:ph type="ftr" sz="quarter" idx="10"/>
          </p:nvPr>
        </p:nvSpPr>
        <p:spPr>
          <a:noFill/>
        </p:spPr>
        <p:txBody>
          <a:bodyPr/>
          <a:lstStyle/>
          <a:p>
            <a:r>
              <a:rPr lang="en-US"/>
              <a:t>©SoftMoore Consulting</a:t>
            </a:r>
          </a:p>
        </p:txBody>
      </p:sp>
      <p:sp>
        <p:nvSpPr>
          <p:cNvPr id="5125" name="Slide Number Placeholder 4"/>
          <p:cNvSpPr>
            <a:spLocks noGrp="1"/>
          </p:cNvSpPr>
          <p:nvPr>
            <p:ph type="sldNum" sz="quarter" idx="11"/>
          </p:nvPr>
        </p:nvSpPr>
        <p:spPr>
          <a:noFill/>
        </p:spPr>
        <p:txBody>
          <a:bodyPr/>
          <a:lstStyle/>
          <a:p>
            <a:r>
              <a:rPr lang="en-US"/>
              <a:t>Slide </a:t>
            </a:r>
            <a:fld id="{11E84E1B-B589-4DFF-9960-82F641200A60}" type="slidenum">
              <a:rPr lang="en-US" smtClean="0"/>
              <a:pPr/>
              <a:t>8</a:t>
            </a:fld>
            <a:endParaRPr lang="en-US"/>
          </a:p>
        </p:txBody>
      </p:sp>
      <p:sp>
        <p:nvSpPr>
          <p:cNvPr id="40" name="TextBox 39"/>
          <p:cNvSpPr txBox="1"/>
          <p:nvPr/>
        </p:nvSpPr>
        <p:spPr>
          <a:xfrm>
            <a:off x="1062770" y="5105400"/>
            <a:ext cx="7018460" cy="400110"/>
          </a:xfrm>
          <a:prstGeom prst="rect">
            <a:avLst/>
          </a:prstGeom>
          <a:noFill/>
          <a:ln>
            <a:solidFill>
              <a:schemeClr val="tx1"/>
            </a:solidFill>
          </a:ln>
        </p:spPr>
        <p:txBody>
          <a:bodyPr wrap="none" rtlCol="0">
            <a:spAutoFit/>
          </a:bodyPr>
          <a:lstStyle/>
          <a:p>
            <a:r>
              <a:rPr lang="en-US" sz="2000" dirty="0"/>
              <a:t>Consider the effect of modifying </a:t>
            </a:r>
            <a:r>
              <a:rPr lang="en-US" sz="2000" dirty="0">
                <a:latin typeface="Consolas" pitchFamily="49" charset="0"/>
              </a:rPr>
              <a:t>s</a:t>
            </a:r>
            <a:r>
              <a:rPr lang="en-US" sz="2000" dirty="0">
                <a:latin typeface="Consolas" pitchFamily="49" charset="0"/>
                <a:cs typeface="Consolas" pitchFamily="49" charset="0"/>
              </a:rPr>
              <a:t>2[0]</a:t>
            </a:r>
            <a:r>
              <a:rPr lang="en-US" sz="2000" dirty="0"/>
              <a:t> after the assignment.</a:t>
            </a:r>
          </a:p>
        </p:txBody>
      </p:sp>
      <p:grpSp>
        <p:nvGrpSpPr>
          <p:cNvPr id="42" name="Group 41">
            <a:extLst>
              <a:ext uri="{FF2B5EF4-FFF2-40B4-BE49-F238E27FC236}">
                <a16:creationId xmlns:a16="http://schemas.microsoft.com/office/drawing/2014/main" id="{6A3E88D7-AA0D-DEA9-AD0F-FFF5BC522D5A}"/>
              </a:ext>
            </a:extLst>
          </p:cNvPr>
          <p:cNvGrpSpPr/>
          <p:nvPr/>
        </p:nvGrpSpPr>
        <p:grpSpPr>
          <a:xfrm>
            <a:off x="1600200" y="2895600"/>
            <a:ext cx="5410450" cy="1743748"/>
            <a:chOff x="3533016" y="2116961"/>
            <a:chExt cx="5410450" cy="1743748"/>
          </a:xfrm>
        </p:grpSpPr>
        <p:sp>
          <p:nvSpPr>
            <p:cNvPr id="43" name="TextBox 46">
              <a:extLst>
                <a:ext uri="{FF2B5EF4-FFF2-40B4-BE49-F238E27FC236}">
                  <a16:creationId xmlns:a16="http://schemas.microsoft.com/office/drawing/2014/main" id="{33A1D475-82E3-7522-A04E-1119BD4C7E95}"/>
                </a:ext>
              </a:extLst>
            </p:cNvPr>
            <p:cNvSpPr txBox="1">
              <a:spLocks noChangeArrowheads="1"/>
            </p:cNvSpPr>
            <p:nvPr/>
          </p:nvSpPr>
          <p:spPr bwMode="auto">
            <a:xfrm>
              <a:off x="3533016" y="3275934"/>
              <a:ext cx="2307042" cy="584775"/>
            </a:xfrm>
            <a:prstGeom prst="rect">
              <a:avLst/>
            </a:prstGeom>
            <a:noFill/>
            <a:ln w="9525">
              <a:noFill/>
              <a:miter lim="800000"/>
              <a:headEnd/>
              <a:tailEnd/>
            </a:ln>
          </p:spPr>
          <p:txBody>
            <a:bodyPr wrap="none">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reference semantics</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a:t>
              </a:r>
              <a:r>
                <a:rPr lang="en-US" sz="1600" kern="0" dirty="0">
                  <a:latin typeface="Arial" charset="0"/>
                </a:rPr>
                <a:t>reference</a:t>
              </a:r>
              <a:r>
                <a:rPr kumimoji="0" lang="en-US" sz="1600" b="0" i="0" u="none" strike="noStrike" kern="0" cap="none" spc="0" normalizeH="0" baseline="0" noProof="0" dirty="0">
                  <a:ln>
                    <a:noFill/>
                  </a:ln>
                  <a:effectLst/>
                  <a:uLnTx/>
                  <a:uFillTx/>
                  <a:latin typeface="Arial" charset="0"/>
                </a:rPr>
                <a:t>s are copied)</a:t>
              </a:r>
            </a:p>
          </p:txBody>
        </p:sp>
        <p:sp>
          <p:nvSpPr>
            <p:cNvPr id="44" name="TextBox 47">
              <a:extLst>
                <a:ext uri="{FF2B5EF4-FFF2-40B4-BE49-F238E27FC236}">
                  <a16:creationId xmlns:a16="http://schemas.microsoft.com/office/drawing/2014/main" id="{D3D2EAB0-48BF-7711-5903-82AEC5E32496}"/>
                </a:ext>
              </a:extLst>
            </p:cNvPr>
            <p:cNvSpPr txBox="1">
              <a:spLocks noChangeArrowheads="1"/>
            </p:cNvSpPr>
            <p:nvPr/>
          </p:nvSpPr>
          <p:spPr bwMode="auto">
            <a:xfrm>
              <a:off x="6455284" y="3275934"/>
              <a:ext cx="2488182" cy="584775"/>
            </a:xfrm>
            <a:prstGeom prst="rect">
              <a:avLst/>
            </a:prstGeom>
            <a:noFill/>
            <a:ln w="9525">
              <a:noFill/>
              <a:miter lim="800000"/>
              <a:headEnd/>
              <a:tailEnd/>
            </a:ln>
          </p:spPr>
          <p:txBody>
            <a:bodyPr wrap="none">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value semantics</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a:t>
              </a:r>
              <a:r>
                <a:rPr lang="en-US" sz="1600" kern="0" dirty="0">
                  <a:latin typeface="Arial" charset="0"/>
                </a:rPr>
                <a:t>string</a:t>
              </a:r>
              <a:r>
                <a:rPr kumimoji="0" lang="en-US" sz="1600" b="0" i="0" u="none" strike="noStrike" kern="0" cap="none" spc="0" normalizeH="0" baseline="0" noProof="0" dirty="0">
                  <a:ln>
                    <a:noFill/>
                  </a:ln>
                  <a:effectLst/>
                  <a:uLnTx/>
                  <a:uFillTx/>
                  <a:latin typeface="Arial" charset="0"/>
                </a:rPr>
                <a:t> values are copied)</a:t>
              </a:r>
            </a:p>
          </p:txBody>
        </p:sp>
        <p:grpSp>
          <p:nvGrpSpPr>
            <p:cNvPr id="45" name="Group 44">
              <a:extLst>
                <a:ext uri="{FF2B5EF4-FFF2-40B4-BE49-F238E27FC236}">
                  <a16:creationId xmlns:a16="http://schemas.microsoft.com/office/drawing/2014/main" id="{EF29D707-74B4-24F3-F41B-8B7303F715EA}"/>
                </a:ext>
              </a:extLst>
            </p:cNvPr>
            <p:cNvGrpSpPr/>
            <p:nvPr/>
          </p:nvGrpSpPr>
          <p:grpSpPr>
            <a:xfrm>
              <a:off x="3770638" y="2116961"/>
              <a:ext cx="1831798" cy="947502"/>
              <a:chOff x="3504346" y="2116961"/>
              <a:chExt cx="1831798" cy="947502"/>
            </a:xfrm>
          </p:grpSpPr>
          <p:sp>
            <p:nvSpPr>
              <p:cNvPr id="51" name="Rectangle 7">
                <a:extLst>
                  <a:ext uri="{FF2B5EF4-FFF2-40B4-BE49-F238E27FC236}">
                    <a16:creationId xmlns:a16="http://schemas.microsoft.com/office/drawing/2014/main" id="{DCF319F1-1800-87BC-D8E9-4D6C3DA037DE}"/>
                  </a:ext>
                </a:extLst>
              </p:cNvPr>
              <p:cNvSpPr>
                <a:spLocks noChangeArrowheads="1"/>
              </p:cNvSpPr>
              <p:nvPr/>
            </p:nvSpPr>
            <p:spPr bwMode="auto">
              <a:xfrm>
                <a:off x="3504346" y="2116961"/>
                <a:ext cx="365760" cy="365843"/>
              </a:xfrm>
              <a:prstGeom prst="rect">
                <a:avLst/>
              </a:prstGeom>
              <a:noFill/>
              <a:ln w="9525" algn="ctr">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Consolas" pitchFamily="49" charset="0"/>
                    <a:cs typeface="Consolas" pitchFamily="49" charset="0"/>
                  </a:rPr>
                  <a:t>s1</a:t>
                </a:r>
              </a:p>
            </p:txBody>
          </p:sp>
          <p:sp>
            <p:nvSpPr>
              <p:cNvPr id="52" name="Rectangle 8">
                <a:extLst>
                  <a:ext uri="{FF2B5EF4-FFF2-40B4-BE49-F238E27FC236}">
                    <a16:creationId xmlns:a16="http://schemas.microsoft.com/office/drawing/2014/main" id="{123DA6CF-947B-69C6-AA55-9A08B0216809}"/>
                  </a:ext>
                </a:extLst>
              </p:cNvPr>
              <p:cNvSpPr>
                <a:spLocks noChangeArrowheads="1"/>
              </p:cNvSpPr>
              <p:nvPr/>
            </p:nvSpPr>
            <p:spPr bwMode="auto">
              <a:xfrm>
                <a:off x="3504346" y="2698620"/>
                <a:ext cx="365760" cy="365843"/>
              </a:xfrm>
              <a:prstGeom prst="rect">
                <a:avLst/>
              </a:prstGeom>
              <a:noFill/>
              <a:ln w="9525" algn="ctr">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Consolas" pitchFamily="49" charset="0"/>
                    <a:cs typeface="Consolas" pitchFamily="49" charset="0"/>
                  </a:rPr>
                  <a:t>s2</a:t>
                </a:r>
              </a:p>
            </p:txBody>
          </p:sp>
          <p:cxnSp>
            <p:nvCxnSpPr>
              <p:cNvPr id="53" name="Elbow Connector 41">
                <a:extLst>
                  <a:ext uri="{FF2B5EF4-FFF2-40B4-BE49-F238E27FC236}">
                    <a16:creationId xmlns:a16="http://schemas.microsoft.com/office/drawing/2014/main" id="{A1BA7708-13B2-2E47-3361-A7D1906C8E2E}"/>
                  </a:ext>
                </a:extLst>
              </p:cNvPr>
              <p:cNvCxnSpPr>
                <a:cxnSpLocks noChangeShapeType="1"/>
                <a:stCxn id="51" idx="3"/>
              </p:cNvCxnSpPr>
              <p:nvPr/>
            </p:nvCxnSpPr>
            <p:spPr bwMode="auto">
              <a:xfrm flipV="1">
                <a:off x="3870106" y="2299853"/>
                <a:ext cx="624840" cy="30"/>
              </a:xfrm>
              <a:prstGeom prst="bentConnector3">
                <a:avLst>
                  <a:gd name="adj1" fmla="val 50000"/>
                </a:avLst>
              </a:prstGeom>
              <a:noFill/>
              <a:ln w="9525" algn="ctr">
                <a:solidFill>
                  <a:schemeClr val="tx1"/>
                </a:solidFill>
                <a:round/>
                <a:headEnd/>
                <a:tailEnd type="stealth" w="med" len="lg"/>
              </a:ln>
            </p:spPr>
          </p:cxnSp>
          <p:cxnSp>
            <p:nvCxnSpPr>
              <p:cNvPr id="54" name="Elbow Connector 43">
                <a:extLst>
                  <a:ext uri="{FF2B5EF4-FFF2-40B4-BE49-F238E27FC236}">
                    <a16:creationId xmlns:a16="http://schemas.microsoft.com/office/drawing/2014/main" id="{23C4AE2E-EACC-FA4B-4B9A-E34DAF3C516D}"/>
                  </a:ext>
                </a:extLst>
              </p:cNvPr>
              <p:cNvCxnSpPr>
                <a:cxnSpLocks noChangeShapeType="1"/>
                <a:stCxn id="52" idx="3"/>
                <a:endCxn id="55" idx="1"/>
              </p:cNvCxnSpPr>
              <p:nvPr/>
            </p:nvCxnSpPr>
            <p:spPr bwMode="auto">
              <a:xfrm flipV="1">
                <a:off x="3870106" y="2299882"/>
                <a:ext cx="608111" cy="581660"/>
              </a:xfrm>
              <a:prstGeom prst="bentConnector3">
                <a:avLst>
                  <a:gd name="adj1" fmla="val 50000"/>
                </a:avLst>
              </a:prstGeom>
              <a:noFill/>
              <a:ln w="9525" algn="ctr">
                <a:solidFill>
                  <a:schemeClr val="tx1"/>
                </a:solidFill>
                <a:round/>
                <a:headEnd/>
                <a:tailEnd/>
              </a:ln>
            </p:spPr>
          </p:cxnSp>
          <p:sp>
            <p:nvSpPr>
              <p:cNvPr id="55" name="TextBox 54">
                <a:extLst>
                  <a:ext uri="{FF2B5EF4-FFF2-40B4-BE49-F238E27FC236}">
                    <a16:creationId xmlns:a16="http://schemas.microsoft.com/office/drawing/2014/main" id="{400AB59D-C531-0C58-DF8F-AB695A9E0F95}"/>
                  </a:ext>
                </a:extLst>
              </p:cNvPr>
              <p:cNvSpPr txBox="1"/>
              <p:nvPr/>
            </p:nvSpPr>
            <p:spPr>
              <a:xfrm>
                <a:off x="4478217" y="2130605"/>
                <a:ext cx="857927" cy="338554"/>
              </a:xfrm>
              <a:prstGeom prst="rect">
                <a:avLst/>
              </a:prstGeom>
              <a:noFill/>
            </p:spPr>
            <p:txBody>
              <a:bodyPr wrap="none" rtlCol="0">
                <a:spAutoFit/>
              </a:bodyPr>
              <a:lstStyle/>
              <a:p>
                <a:r>
                  <a:rPr lang="en-US" sz="1600" dirty="0">
                    <a:latin typeface="Consolas" panose="020B0609020204030204" pitchFamily="49" charset="0"/>
                  </a:rPr>
                  <a:t>"John"</a:t>
                </a:r>
              </a:p>
            </p:txBody>
          </p:sp>
        </p:grpSp>
        <p:grpSp>
          <p:nvGrpSpPr>
            <p:cNvPr id="46" name="Group 45">
              <a:extLst>
                <a:ext uri="{FF2B5EF4-FFF2-40B4-BE49-F238E27FC236}">
                  <a16:creationId xmlns:a16="http://schemas.microsoft.com/office/drawing/2014/main" id="{316197BC-65A3-237B-F008-D057B3418D3C}"/>
                </a:ext>
              </a:extLst>
            </p:cNvPr>
            <p:cNvGrpSpPr/>
            <p:nvPr/>
          </p:nvGrpSpPr>
          <p:grpSpPr>
            <a:xfrm>
              <a:off x="7069606" y="2116961"/>
              <a:ext cx="1259538" cy="947502"/>
              <a:chOff x="6540306" y="2116961"/>
              <a:chExt cx="1259538" cy="947502"/>
            </a:xfrm>
          </p:grpSpPr>
          <p:sp>
            <p:nvSpPr>
              <p:cNvPr id="47" name="Rectangle 10">
                <a:extLst>
                  <a:ext uri="{FF2B5EF4-FFF2-40B4-BE49-F238E27FC236}">
                    <a16:creationId xmlns:a16="http://schemas.microsoft.com/office/drawing/2014/main" id="{410AF7D2-C77E-3901-E84E-3E520BBFF39D}"/>
                  </a:ext>
                </a:extLst>
              </p:cNvPr>
              <p:cNvSpPr>
                <a:spLocks noChangeArrowheads="1"/>
              </p:cNvSpPr>
              <p:nvPr/>
            </p:nvSpPr>
            <p:spPr bwMode="auto">
              <a:xfrm>
                <a:off x="6540306" y="2116961"/>
                <a:ext cx="365561" cy="365843"/>
              </a:xfrm>
              <a:prstGeom prst="rect">
                <a:avLst/>
              </a:prstGeom>
              <a:noFill/>
              <a:ln w="9525" algn="ctr">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Consolas" pitchFamily="49" charset="0"/>
                    <a:cs typeface="Consolas" pitchFamily="49" charset="0"/>
                  </a:rPr>
                  <a:t>s1</a:t>
                </a:r>
              </a:p>
            </p:txBody>
          </p:sp>
          <p:sp>
            <p:nvSpPr>
              <p:cNvPr id="48" name="Rectangle 13">
                <a:extLst>
                  <a:ext uri="{FF2B5EF4-FFF2-40B4-BE49-F238E27FC236}">
                    <a16:creationId xmlns:a16="http://schemas.microsoft.com/office/drawing/2014/main" id="{7830136A-3512-DB2C-D6BA-A63300B7DA51}"/>
                  </a:ext>
                </a:extLst>
              </p:cNvPr>
              <p:cNvSpPr>
                <a:spLocks noChangeArrowheads="1"/>
              </p:cNvSpPr>
              <p:nvPr/>
            </p:nvSpPr>
            <p:spPr bwMode="auto">
              <a:xfrm>
                <a:off x="6540306" y="2698620"/>
                <a:ext cx="365561" cy="365843"/>
              </a:xfrm>
              <a:prstGeom prst="rect">
                <a:avLst/>
              </a:prstGeom>
              <a:noFill/>
              <a:ln w="9525" algn="ctr">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Consolas" pitchFamily="49" charset="0"/>
                    <a:cs typeface="Consolas" pitchFamily="49" charset="0"/>
                  </a:rPr>
                  <a:t>s2</a:t>
                </a:r>
              </a:p>
            </p:txBody>
          </p:sp>
          <p:sp>
            <p:nvSpPr>
              <p:cNvPr id="49" name="TextBox 48">
                <a:extLst>
                  <a:ext uri="{FF2B5EF4-FFF2-40B4-BE49-F238E27FC236}">
                    <a16:creationId xmlns:a16="http://schemas.microsoft.com/office/drawing/2014/main" id="{6A229F9F-47E5-65C2-6AC1-2B46F678A2E3}"/>
                  </a:ext>
                </a:extLst>
              </p:cNvPr>
              <p:cNvSpPr txBox="1"/>
              <p:nvPr/>
            </p:nvSpPr>
            <p:spPr>
              <a:xfrm>
                <a:off x="6941917" y="2130605"/>
                <a:ext cx="857927" cy="338554"/>
              </a:xfrm>
              <a:prstGeom prst="rect">
                <a:avLst/>
              </a:prstGeom>
              <a:noFill/>
            </p:spPr>
            <p:txBody>
              <a:bodyPr wrap="none" rtlCol="0">
                <a:spAutoFit/>
              </a:bodyPr>
              <a:lstStyle/>
              <a:p>
                <a:r>
                  <a:rPr lang="en-US" sz="1600" dirty="0">
                    <a:latin typeface="Consolas" panose="020B0609020204030204" pitchFamily="49" charset="0"/>
                  </a:rPr>
                  <a:t>"John"</a:t>
                </a:r>
              </a:p>
            </p:txBody>
          </p:sp>
          <p:sp>
            <p:nvSpPr>
              <p:cNvPr id="50" name="TextBox 49">
                <a:extLst>
                  <a:ext uri="{FF2B5EF4-FFF2-40B4-BE49-F238E27FC236}">
                    <a16:creationId xmlns:a16="http://schemas.microsoft.com/office/drawing/2014/main" id="{E856D03D-C915-3AD8-A5CF-9FF69EAD4A91}"/>
                  </a:ext>
                </a:extLst>
              </p:cNvPr>
              <p:cNvSpPr txBox="1"/>
              <p:nvPr/>
            </p:nvSpPr>
            <p:spPr>
              <a:xfrm>
                <a:off x="6941917" y="2712264"/>
                <a:ext cx="857927" cy="338554"/>
              </a:xfrm>
              <a:prstGeom prst="rect">
                <a:avLst/>
              </a:prstGeom>
              <a:noFill/>
            </p:spPr>
            <p:txBody>
              <a:bodyPr wrap="none" rtlCol="0">
                <a:spAutoFit/>
              </a:bodyPr>
              <a:lstStyle/>
              <a:p>
                <a:r>
                  <a:rPr lang="en-US" sz="1600" dirty="0">
                    <a:latin typeface="Consolas" panose="020B0609020204030204" pitchFamily="49" charset="0"/>
                  </a:rPr>
                  <a:t>"John"</a:t>
                </a:r>
              </a:p>
            </p:txBody>
          </p:sp>
        </p:gr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Passing Strings as Parameters</a:t>
            </a:r>
          </a:p>
        </p:txBody>
      </p:sp>
      <p:sp>
        <p:nvSpPr>
          <p:cNvPr id="3" name="Content Placeholder 2"/>
          <p:cNvSpPr>
            <a:spLocks noGrp="1"/>
          </p:cNvSpPr>
          <p:nvPr>
            <p:ph idx="1"/>
          </p:nvPr>
        </p:nvSpPr>
        <p:spPr/>
        <p:txBody>
          <a:bodyPr/>
          <a:lstStyle/>
          <a:p>
            <a:r>
              <a:rPr lang="en-US" dirty="0"/>
              <a:t>As with parameters of scalar types (but unlike array parameters), string parameters have semantics similar to assignment semantics. </a:t>
            </a:r>
          </a:p>
          <a:p>
            <a:pPr lvl="1"/>
            <a:r>
              <a:rPr lang="en-US" dirty="0"/>
              <a:t>Passing a string as a value parameter will allocate space for and copy the entire string, including its length.</a:t>
            </a:r>
          </a:p>
          <a:p>
            <a:pPr lvl="2"/>
            <a:r>
              <a:rPr lang="en-US" dirty="0"/>
              <a:t>can be an inefficient use of memory if you don’t need a separate copy of the entire string</a:t>
            </a:r>
          </a:p>
          <a:p>
            <a:pPr lvl="1"/>
            <a:r>
              <a:rPr lang="en-US" dirty="0"/>
              <a:t>Passing a string as a variable (var) parameter will simply allocate space for the address of the string.</a:t>
            </a:r>
          </a:p>
          <a:p>
            <a:pPr lvl="2"/>
            <a:r>
              <a:rPr lang="en-US" dirty="0"/>
              <a:t>semantics similar to that of Java.</a:t>
            </a:r>
          </a:p>
          <a:p>
            <a:r>
              <a:rPr lang="en-US" dirty="0"/>
              <a:t>Similarly, CPRL uses value semantics when returning strings from functions.</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A451E74-E241-4D9B-B11E-E03372E7FBBC}" type="slidenum">
              <a:rPr lang="en-US" smtClean="0"/>
              <a:pPr>
                <a:defRPr/>
              </a:pPr>
              <a:t>9</a:t>
            </a:fld>
            <a:endParaRPr lang="en-US"/>
          </a:p>
        </p:txBody>
      </p:sp>
    </p:spTree>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3474</TotalTime>
  <Words>2711</Words>
  <Application>Microsoft Office PowerPoint</Application>
  <PresentationFormat>On-screen Show (4:3)</PresentationFormat>
  <Paragraphs>396</Paragraphs>
  <Slides>32</Slides>
  <Notes>19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Calibri</vt:lpstr>
      <vt:lpstr>Consolas</vt:lpstr>
      <vt:lpstr>SoftMoore2</vt:lpstr>
      <vt:lpstr>Strings</vt:lpstr>
      <vt:lpstr>Strings in CPRL</vt:lpstr>
      <vt:lpstr>Using CPRL Strings</vt:lpstr>
      <vt:lpstr>Using CPRL Strings (continued)</vt:lpstr>
      <vt:lpstr>Type Equivalence for Strings (Name Equivalence versus Structural Equivalence)</vt:lpstr>
      <vt:lpstr>Type Equivalence for Strings (continued)</vt:lpstr>
      <vt:lpstr>Examples: String Assignment</vt:lpstr>
      <vt:lpstr>Reference Semantics versus Value Semantics</vt:lpstr>
      <vt:lpstr>Passing Strings as Parameters</vt:lpstr>
      <vt:lpstr>Grammar Rules Relevant to Strings</vt:lpstr>
      <vt:lpstr>Relevant Parser Methods</vt:lpstr>
      <vt:lpstr>Relevant Classes</vt:lpstr>
      <vt:lpstr>Class StringType</vt:lpstr>
      <vt:lpstr>Constructor for Class StringType</vt:lpstr>
      <vt:lpstr>Type Name for String Type Constructor </vt:lpstr>
      <vt:lpstr>Address of a String Object</vt:lpstr>
      <vt:lpstr>String Layout Example</vt:lpstr>
      <vt:lpstr>Constraint Rules for Strings</vt:lpstr>
      <vt:lpstr>Constraint Rules for Strings</vt:lpstr>
      <vt:lpstr>The Need for Padding</vt:lpstr>
      <vt:lpstr>The Need for Padding (continued)</vt:lpstr>
      <vt:lpstr>The Need for Padding (continued)</vt:lpstr>
      <vt:lpstr>The Need for Padding (continued)</vt:lpstr>
      <vt:lpstr>The Need for Padding (continued)</vt:lpstr>
      <vt:lpstr>Implementing Padding</vt:lpstr>
      <vt:lpstr>Outline of Method addPadding()</vt:lpstr>
      <vt:lpstr>Padding for Initialization</vt:lpstr>
      <vt:lpstr>Padding for Initialization (continued)</vt:lpstr>
      <vt:lpstr>Padding for Initialization (continued)</vt:lpstr>
      <vt:lpstr>Method checkConstraints() for Class Variable</vt:lpstr>
      <vt:lpstr>Method emit() for Class Variable</vt:lpstr>
      <vt:lpstr>Method emit() for Class Variable (continued)</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Arrays</dc:title>
  <dc:creator>John I. Moore, Jr.</dc:creator>
  <cp:lastModifiedBy>John Moore</cp:lastModifiedBy>
  <cp:revision>230</cp:revision>
  <cp:lastPrinted>2020-04-17T14:05:26Z</cp:lastPrinted>
  <dcterms:created xsi:type="dcterms:W3CDTF">2005-01-12T21:47:45Z</dcterms:created>
  <dcterms:modified xsi:type="dcterms:W3CDTF">2025-03-14T15:26:05Z</dcterms:modified>
</cp:coreProperties>
</file>