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403" r:id="rId75"/>
    <p:sldId id="360" r:id="rId76"/>
    <p:sldId id="398" r:id="rId77"/>
    <p:sldId id="399"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7" autoAdjust="0"/>
    <p:restoredTop sz="97017" autoAdjust="0"/>
  </p:normalViewPr>
  <p:slideViewPr>
    <p:cSldViewPr>
      <p:cViewPr varScale="1">
        <p:scale>
          <a:sx n="81" d="100"/>
          <a:sy n="81" d="100"/>
        </p:scale>
        <p:origin x="46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a:t>
            </a:r>
            <a:r>
              <a:rPr lang="en-US" dirty="0" err="1"/>
              <a:t>SoftMoore</a:t>
            </a:r>
            <a:r>
              <a:rPr lang="en-US" dirty="0"/>
              <a:t>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a:latin typeface="Consolas" pitchFamily="49" charset="0"/>
              </a:rPr>
              <a:t>s</a:t>
            </a:r>
            <a:r>
              <a:rPr lang="en-US" dirty="0">
                <a:latin typeface="Consolas"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8381B859-0234-2A06-B133-66FA614FB480}"/>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latin typeface="Consolas" panose="020B0609020204030204" pitchFamily="49" charset="0"/>
              </a:rPr>
              <a:t>subprogramDecls =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473756" y="1755844"/>
            <a:ext cx="50800" cy="24827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1816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matchCurrentSymbol();</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match(Symbol.loopRW);</a:t>
            </a:r>
          </a:p>
          <a:p>
            <a:pPr marL="182880" indent="0">
              <a:spcBef>
                <a:spcPts val="0"/>
              </a:spcBef>
              <a:buNone/>
            </a:pPr>
            <a:r>
              <a:rPr lang="en-US" sz="1700" dirty="0">
                <a:latin typeface="Consolas" panose="020B0609020204030204" pitchFamily="49" charset="0"/>
              </a:rPr>
              <a:t>        parseStatement();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a:xfrm>
            <a:off x="458787" y="1363663"/>
            <a:ext cx="8321040" cy="4935537"/>
          </a:xfrm>
        </p:spPr>
        <p:txBody>
          <a:bodyPr/>
          <a:lstStyle/>
          <a:p>
            <a:pPr>
              <a:spcBef>
                <a:spcPts val="0"/>
              </a:spcBef>
            </a:pPr>
            <a:r>
              <a:rPr lang="en-US" sz="2350" dirty="0"/>
              <a:t>As given, the grammar for CPRL is “not quite” LL(1).  Consider the rule for </a:t>
            </a:r>
            <a:r>
              <a:rPr lang="en-US" sz="2350" dirty="0">
                <a:latin typeface="Consolas" panose="020B0609020204030204" pitchFamily="49" charset="0"/>
              </a:rPr>
              <a:t>statement</a:t>
            </a:r>
            <a:r>
              <a:rPr lang="en-US" sz="2350" dirty="0"/>
              <a:t>.</a:t>
            </a:r>
            <a:br>
              <a:rPr lang="en-US" sz="2350" dirty="0"/>
            </a:br>
            <a:r>
              <a:rPr lang="en-US" dirty="0"/>
              <a:t> </a:t>
            </a:r>
            <a:r>
              <a:rPr lang="en-US" sz="1800" dirty="0">
                <a:latin typeface="Consolas" pitchFamily="49" charset="0"/>
                <a:cs typeface="Consolas" pitchFamily="49" charset="0"/>
              </a:rPr>
              <a:t>statement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compoundStmt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forLoopStmt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sz="2350" dirty="0"/>
              <a:t>Use the </a:t>
            </a:r>
            <a:r>
              <a:rPr lang="en-US" sz="2350" dirty="0" err="1"/>
              <a:t>lookahead</a:t>
            </a:r>
            <a:r>
              <a:rPr lang="en-US" sz="2350" dirty="0"/>
              <a:t> symbol to select the parsing method.</a:t>
            </a:r>
          </a:p>
          <a:p>
            <a:pPr lvl="1"/>
            <a:r>
              <a:rPr lang="en-US" sz="1900" dirty="0"/>
              <a:t>“</a:t>
            </a:r>
            <a:r>
              <a:rPr lang="en-US" sz="1900" dirty="0">
                <a:latin typeface="Consolas" panose="020B0609020204030204" pitchFamily="49" charset="0"/>
              </a:rPr>
              <a:t>if</a:t>
            </a:r>
            <a:r>
              <a:rPr lang="en-US" sz="1900" dirty="0"/>
              <a:t>”	→  call </a:t>
            </a:r>
            <a:r>
              <a:rPr lang="en-US" sz="1900" dirty="0">
                <a:latin typeface="Consolas" panose="020B0609020204030204" pitchFamily="49" charset="0"/>
              </a:rPr>
              <a:t>parseIfStmt()</a:t>
            </a:r>
          </a:p>
          <a:p>
            <a:pPr lvl="1"/>
            <a:r>
              <a:rPr lang="en-US" sz="1900" dirty="0"/>
              <a:t>“</a:t>
            </a:r>
            <a:r>
              <a:rPr lang="en-US" sz="1900" dirty="0">
                <a:latin typeface="Consolas" panose="020B0609020204030204" pitchFamily="49" charset="0"/>
              </a:rPr>
              <a:t>while</a:t>
            </a:r>
            <a:r>
              <a:rPr lang="en-US" sz="1900" dirty="0"/>
              <a:t>”	→  call </a:t>
            </a:r>
            <a:r>
              <a:rPr lang="en-US" sz="1900" dirty="0">
                <a:latin typeface="Consolas" panose="020B0609020204030204" pitchFamily="49" charset="0"/>
              </a:rPr>
              <a:t>parseLoopStmt()</a:t>
            </a:r>
            <a:endParaRPr lang="en-US" sz="1900" dirty="0"/>
          </a:p>
          <a:p>
            <a:pPr lvl="1"/>
            <a:r>
              <a:rPr lang="en-US" sz="1900" dirty="0"/>
              <a:t>“</a:t>
            </a:r>
            <a:r>
              <a:rPr lang="en-US" sz="1900" dirty="0">
                <a:latin typeface="Consolas" panose="020B0609020204030204" pitchFamily="49" charset="0"/>
              </a:rPr>
              <a:t>loop</a:t>
            </a:r>
            <a:r>
              <a:rPr lang="en-US" sz="1900" dirty="0"/>
              <a:t>” 	→  call </a:t>
            </a:r>
            <a:r>
              <a:rPr lang="en-US" sz="1900" dirty="0">
                <a:latin typeface="Consolas" panose="020B0609020204030204" pitchFamily="49" charset="0"/>
              </a:rPr>
              <a:t>parseLoopStmt()</a:t>
            </a:r>
            <a:endParaRPr lang="en-US" sz="1900" dirty="0"/>
          </a:p>
          <a:p>
            <a:pPr lvl="1"/>
            <a:r>
              <a:rPr lang="en-US" sz="1900" dirty="0"/>
              <a:t>identifier 	→  call either </a:t>
            </a:r>
            <a:r>
              <a:rPr lang="en-US" sz="1900" dirty="0">
                <a:latin typeface="Consolas" panose="020B0609020204030204" pitchFamily="49" charset="0"/>
              </a:rPr>
              <a:t>parseAssignmentStmt()</a:t>
            </a:r>
            <a:r>
              <a:rPr lang="en-US" sz="1900" dirty="0"/>
              <a:t> or</a:t>
            </a:r>
            <a:br>
              <a:rPr lang="en-US" sz="1900" dirty="0"/>
            </a:br>
            <a:r>
              <a:rPr lang="en-US" sz="1900" dirty="0"/>
              <a:t>		      </a:t>
            </a:r>
            <a:r>
              <a:rPr lang="en-US" sz="1900" dirty="0" err="1">
                <a:latin typeface="Consolas" panose="020B0609020204030204" pitchFamily="49" charset="0"/>
              </a:rPr>
              <a:t>parseProcedureCallStmt</a:t>
            </a:r>
            <a:r>
              <a:rPr lang="en-US" sz="1900" dirty="0">
                <a:latin typeface="Consolas" panose="020B0609020204030204" pitchFamily="49" charset="0"/>
              </a:rPr>
              <a:t>()</a:t>
            </a:r>
            <a:r>
              <a:rPr lang="en-US" sz="1900" dirty="0"/>
              <a:t>  (which one?)</a:t>
            </a:r>
          </a:p>
          <a:p>
            <a:r>
              <a:rPr lang="en-US" sz="2350" dirty="0"/>
              <a:t>Symbol </a:t>
            </a:r>
            <a:r>
              <a:rPr lang="en-US" sz="2350" dirty="0">
                <a:latin typeface="Consolas" panose="020B0609020204030204" pitchFamily="49" charset="0"/>
              </a:rPr>
              <a:t>identifier</a:t>
            </a:r>
            <a:r>
              <a:rPr lang="en-US" sz="2350"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a:latin typeface="Consolas" pitchFamily="49" charset="0"/>
                <a:cs typeface="Consolas" pitchFamily="49" charset="0"/>
              </a:rPr>
              <a:t>IdTable</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a:t>
            </a:r>
            <a:r>
              <a:rPr lang="en-US" dirty="0" err="1">
                <a:latin typeface="Consolas" panose="020B0609020204030204" pitchFamily="49" charset="0"/>
              </a:rPr>
              <a:t>idType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endParaRPr lang="en-US" dirty="0"/>
          </a:p>
          <a:p>
            <a:pPr lvl="1"/>
            <a:endParaRPr lang="en-US" dirty="0"/>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475962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912026"/>
            <a:ext cx="531410" cy="727167"/>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513136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
        <p:nvSpPr>
          <p:cNvPr id="2" name="TextBox 1">
            <a:extLst>
              <a:ext uri="{FF2B5EF4-FFF2-40B4-BE49-F238E27FC236}">
                <a16:creationId xmlns:a16="http://schemas.microsoft.com/office/drawing/2014/main" id="{09BEBF4C-A3A7-8DD2-5040-1277F9B7FCA0}"/>
              </a:ext>
            </a:extLst>
          </p:cNvPr>
          <p:cNvSpPr txBox="1"/>
          <p:nvPr/>
        </p:nvSpPr>
        <p:spPr>
          <a:xfrm>
            <a:off x="1538574" y="3345359"/>
            <a:ext cx="6066854" cy="769441"/>
          </a:xfrm>
          <a:prstGeom prst="rect">
            <a:avLst/>
          </a:prstGeom>
          <a:noFill/>
          <a:ln>
            <a:solidFill>
              <a:schemeClr val="tx1"/>
            </a:solidFill>
          </a:ln>
        </p:spPr>
        <p:txBody>
          <a:bodyPr wrap="none" rtlCol="0">
            <a:spAutoFit/>
          </a:bodyPr>
          <a:lstStyle/>
          <a:p>
            <a:r>
              <a:rPr lang="en-US" sz="2200" b="1" dirty="0">
                <a:solidFill>
                  <a:srgbClr val="C00000"/>
                </a:solidFill>
              </a:rPr>
              <a:t>Important: Add entries to the identifier table</a:t>
            </a:r>
            <a:br>
              <a:rPr lang="en-US" sz="2200" b="1" dirty="0">
                <a:solidFill>
                  <a:srgbClr val="C00000"/>
                </a:solidFill>
              </a:rPr>
            </a:br>
            <a:r>
              <a:rPr lang="en-US" sz="2200" b="1" dirty="0">
                <a:solidFill>
                  <a:srgbClr val="C00000"/>
                </a:solidFill>
              </a:rPr>
              <a:t>                 only when parsing declarations.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a:t>
            </a:r>
            <a:r>
              <a:rPr lang="en-US" sz="1800" b="1" dirty="0">
                <a:latin typeface="Consolas" panose="020B0609020204030204" pitchFamily="49" charset="0"/>
              </a:rPr>
              <a:t>().text();</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idType</a:t>
            </a:r>
            <a:r>
              <a:rPr lang="en-US" sz="1800" b="1" dirty="0">
                <a:latin typeface="Consolas" panose="020B0609020204030204" pitchFamily="49" charset="0"/>
              </a:rPr>
              <a:t> = </a:t>
            </a:r>
            <a:r>
              <a:rPr lang="en-US" sz="1800" b="1" dirty="0" err="1">
                <a:latin typeface="Consolas" panose="020B0609020204030204" pitchFamily="49" charset="0"/>
              </a:rPr>
              <a:t>idTable.get</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idType</a:t>
            </a:r>
            <a:r>
              <a:rPr lang="en-US" sz="1800" b="1" dirty="0">
                <a:latin typeface="Consolas" panose="020B0609020204030204" pitchFamily="49" charset="0"/>
              </a:rPr>
              <a:t>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idType</a:t>
            </a:r>
            <a:r>
              <a:rPr lang="en-US" sz="1800" b="1" dirty="0">
                <a:latin typeface="Consolas" panose="020B0609020204030204" pitchFamily="49" charset="0"/>
              </a:rPr>
              <a:t> == </a:t>
            </a:r>
            <a:r>
              <a:rPr lang="en-US" sz="1800" b="1" dirty="0" err="1">
                <a:latin typeface="Consolas" panose="020B0609020204030204" pitchFamily="49" charset="0"/>
              </a:rPr>
              <a:t>IdType.constantId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a:t>
            </a:r>
            <a:r>
              <a:rPr lang="en-US" sz="1800" b="1" dirty="0" err="1">
                <a:latin typeface="Consolas" panose="020B0609020204030204" pitchFamily="49" charset="0"/>
              </a:rPr>
              <a:t>idType</a:t>
            </a:r>
            <a:r>
              <a:rPr lang="en-US" sz="1800" b="1" dirty="0">
                <a:latin typeface="Consolas" panose="020B0609020204030204" pitchFamily="49" charset="0"/>
              </a:rPr>
              <a:t> == </a:t>
            </a:r>
            <a:r>
              <a:rPr lang="en-US" sz="1800" b="1" dirty="0" err="1">
                <a:latin typeface="Consolas" panose="020B0609020204030204" pitchFamily="49" charset="0"/>
              </a:rPr>
              <a:t>IdType.variableId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03B99D52-1720-1421-2E79-E5B122262F33}"/>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lvl="1" indent="0">
              <a:spcBef>
                <a:spcPts val="100"/>
              </a:spcBef>
              <a:buNone/>
            </a:pPr>
            <a:r>
              <a:rPr lang="en-US" sz="1800" b="1" dirty="0">
                <a:latin typeface="Consolas" panose="020B0609020204030204" pitchFamily="49" charset="0"/>
              </a:rPr>
              <a:t>        else if (</a:t>
            </a:r>
            <a:r>
              <a:rPr lang="en-US" sz="1800" b="1" dirty="0" err="1">
                <a:latin typeface="Consolas" panose="020B0609020204030204" pitchFamily="49" charset="0"/>
              </a:rPr>
              <a:t>idType</a:t>
            </a:r>
            <a:r>
              <a:rPr lang="en-US" sz="1800" b="1" dirty="0">
                <a:latin typeface="Consolas" panose="020B0609020204030204" pitchFamily="49" charset="0"/>
              </a:rPr>
              <a:t>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scanner.token</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err="1">
                <a:latin typeface="Consolas" pitchFamily="49" charset="0"/>
                <a:cs typeface="Consolas" pitchFamily="49" charset="0"/>
              </a:rPr>
              <a:t>idTable.add</a:t>
            </a:r>
            <a:r>
              <a:rPr lang="en-US" sz="1800" dirty="0">
                <a:latin typeface="Consolas" pitchFamily="49" charset="0"/>
                <a:cs typeface="Consolas" pitchFamily="49" charset="0"/>
              </a:rPr>
              <a:t>(</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a:t>
            </a:r>
            <a:r>
              <a:rPr lang="en-US" sz="1800" dirty="0" err="1">
                <a:latin typeface="Consolas" pitchFamily="49" charset="0"/>
                <a:cs typeface="Consolas" pitchFamily="49" charset="0"/>
              </a:rPr>
              <a:t>IdType.procedureId</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idTable.openScope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a:t>
            </a:r>
            <a:r>
              <a:rPr lang="en-US" sz="1800" dirty="0" err="1">
                <a:latin typeface="Consolas" pitchFamily="49" charset="0"/>
              </a:rPr>
              <a:t>idTable.closeScope</a:t>
            </a:r>
            <a:r>
              <a:rPr lang="en-US" sz="1800" dirty="0">
                <a:latin typeface="Consolas" pitchFamily="49" charset="0"/>
              </a:rPr>
              <a:t>();</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idType</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idTable.get</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a:t>
            </a:r>
            <a:r>
              <a:rPr lang="en-US" sz="1800" b="1" dirty="0" err="1">
                <a:latin typeface="Consolas" pitchFamily="49" charset="0"/>
                <a:cs typeface="Consolas" pitchFamily="49" charset="0"/>
              </a:rPr>
              <a:t>idType</a:t>
            </a:r>
            <a:r>
              <a:rPr lang="en-US" sz="1800" b="1" dirty="0">
                <a:latin typeface="Consolas" pitchFamily="49" charset="0"/>
                <a:cs typeface="Consolas" pitchFamily="49" charset="0"/>
              </a:rPr>
              <a:t>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a:t>
            </a:r>
            <a:r>
              <a:rPr lang="en-US" sz="1800" b="1" dirty="0" err="1">
                <a:latin typeface="Consolas" pitchFamily="49" charset="0"/>
                <a:cs typeface="Consolas" pitchFamily="49" charset="0"/>
              </a:rPr>
              <a:t>idType</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IdType.variableId</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idType</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IdType.procedureId</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 + </a:t>
            </a:r>
            <a:r>
              <a:rPr lang="en-US" sz="1800" dirty="0" err="1">
                <a:latin typeface="Consolas" pitchFamily="49" charset="0"/>
                <a:cs typeface="Consolas" pitchFamily="49" charset="0"/>
              </a:rPr>
              <a:t>idStr</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                      +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idType</a:t>
            </a:r>
            <a:r>
              <a:rPr lang="en-US" sz="1800" dirty="0">
                <a:latin typeface="Consolas" panose="020B0609020204030204" pitchFamily="49" charset="0"/>
              </a:rPr>
              <a:t> = </a:t>
            </a:r>
            <a:r>
              <a:rPr lang="en-US" sz="1800" dirty="0" err="1">
                <a:latin typeface="Consolas" panose="020B0609020204030204" pitchFamily="49" charset="0"/>
              </a:rPr>
              <a:t>idTable.get</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idType</a:t>
            </a:r>
            <a:r>
              <a:rPr lang="en-US" sz="1800" dirty="0">
                <a:latin typeface="Consolas" panose="020B0609020204030204" pitchFamily="49" charset="0"/>
              </a:rPr>
              <a:t>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idType</a:t>
            </a:r>
            <a:r>
              <a:rPr lang="en-US" sz="1800" dirty="0">
                <a:latin typeface="Consolas" panose="020B0609020204030204" pitchFamily="49" charset="0"/>
              </a:rPr>
              <a:t> != </a:t>
            </a:r>
            <a:r>
              <a:rPr lang="en-US" sz="1800" dirty="0" err="1">
                <a:latin typeface="Consolas" panose="020B0609020204030204" pitchFamily="49" charset="0"/>
              </a:rPr>
              <a:t>IdType.variableId</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345244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IdTable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IdTable();</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9379</TotalTime>
  <Words>6741</Words>
  <Application>Microsoft Office PowerPoint</Application>
  <PresentationFormat>On-screen Show (4:3)</PresentationFormat>
  <Paragraphs>1032</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361</cp:revision>
  <cp:lastPrinted>2025-02-17T22:51:38Z</cp:lastPrinted>
  <dcterms:created xsi:type="dcterms:W3CDTF">2005-01-12T21:47:45Z</dcterms:created>
  <dcterms:modified xsi:type="dcterms:W3CDTF">2025-02-17T23:10:34Z</dcterms:modified>
</cp:coreProperties>
</file>