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4"/>
  </p:notesMasterIdLst>
  <p:handoutMasterIdLst>
    <p:handoutMasterId r:id="rId35"/>
  </p:handoutMasterIdLst>
  <p:sldIdLst>
    <p:sldId id="256" r:id="rId2"/>
    <p:sldId id="257" r:id="rId3"/>
    <p:sldId id="268" r:id="rId4"/>
    <p:sldId id="289" r:id="rId5"/>
    <p:sldId id="265" r:id="rId6"/>
    <p:sldId id="290" r:id="rId7"/>
    <p:sldId id="267" r:id="rId8"/>
    <p:sldId id="264" r:id="rId9"/>
    <p:sldId id="273" r:id="rId10"/>
    <p:sldId id="291" r:id="rId11"/>
    <p:sldId id="259" r:id="rId12"/>
    <p:sldId id="269" r:id="rId13"/>
    <p:sldId id="260" r:id="rId14"/>
    <p:sldId id="278" r:id="rId15"/>
    <p:sldId id="292" r:id="rId16"/>
    <p:sldId id="262" r:id="rId17"/>
    <p:sldId id="263" r:id="rId18"/>
    <p:sldId id="275" r:id="rId19"/>
    <p:sldId id="293" r:id="rId20"/>
    <p:sldId id="279" r:id="rId21"/>
    <p:sldId id="280" r:id="rId22"/>
    <p:sldId id="283" r:id="rId23"/>
    <p:sldId id="285" r:id="rId24"/>
    <p:sldId id="284" r:id="rId25"/>
    <p:sldId id="281" r:id="rId26"/>
    <p:sldId id="282" r:id="rId27"/>
    <p:sldId id="286" r:id="rId28"/>
    <p:sldId id="287" r:id="rId29"/>
    <p:sldId id="288" r:id="rId30"/>
    <p:sldId id="270" r:id="rId31"/>
    <p:sldId id="274" r:id="rId32"/>
    <p:sldId id="276" r:id="rId33"/>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7" autoAdjust="0"/>
    <p:restoredTop sz="97055" autoAdjust="0"/>
  </p:normalViewPr>
  <p:slideViewPr>
    <p:cSldViewPr>
      <p:cViewPr varScale="1">
        <p:scale>
          <a:sx n="88" d="100"/>
          <a:sy n="88" d="100"/>
        </p:scale>
        <p:origin x="70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2486"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Strings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18</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1547588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30</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31</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32</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99883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140166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6740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182880" indent="0">
              <a:spcBef>
                <a:spcPts val="2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 ":=" initializer ] ";" .</a:t>
            </a:r>
          </a:p>
          <a:p>
            <a:pPr marL="182880" indent="0">
              <a:spcBef>
                <a:spcPts val="2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 "string"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20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182880" indent="0">
              <a:spcBef>
                <a:spcPts val="20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parseVarDecl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Initializer </a:t>
            </a:r>
            <a:r>
              <a:rPr lang="en-US" sz="2000" dirty="0" err="1">
                <a:latin typeface="Consolas" pitchFamily="49" charset="0"/>
                <a:cs typeface="Consolas" pitchFamily="49" charset="0"/>
              </a:rPr>
              <a:t>parseInitializer</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Expression </a:t>
            </a:r>
            <a:r>
              <a:rPr lang="en-US" sz="2000" dirty="0" err="1">
                <a:latin typeface="Consolas" pitchFamily="49" charset="0"/>
                <a:cs typeface="Consolas" pitchFamily="49" charset="0"/>
              </a:rPr>
              <a:t>parseConstValue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StringType</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parseStringTypeConstr</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Expression </a:t>
            </a:r>
            <a:r>
              <a:rPr lang="en-US" sz="2000" dirty="0" err="1">
                <a:latin typeface="Consolas" pitchFamily="49" charset="0"/>
                <a:cs typeface="Consolas" pitchFamily="49" charset="0"/>
              </a:rPr>
              <a:t>parseIntConstValue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Type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12</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40" name="Group 39">
            <a:extLst>
              <a:ext uri="{FF2B5EF4-FFF2-40B4-BE49-F238E27FC236}">
                <a16:creationId xmlns:a16="http://schemas.microsoft.com/office/drawing/2014/main" id="{E78AA9A0-6283-9E20-D150-04C685E9F3FF}"/>
              </a:ext>
            </a:extLst>
          </p:cNvPr>
          <p:cNvGrpSpPr/>
          <p:nvPr/>
        </p:nvGrpSpPr>
        <p:grpSpPr>
          <a:xfrm>
            <a:off x="768384" y="1943436"/>
            <a:ext cx="7607232" cy="3499365"/>
            <a:chOff x="768384" y="1943436"/>
            <a:chExt cx="7607232" cy="3499365"/>
          </a:xfrm>
        </p:grpSpPr>
        <p:sp>
          <p:nvSpPr>
            <p:cNvPr id="4" name="Text Box 4">
              <a:extLst>
                <a:ext uri="{FF2B5EF4-FFF2-40B4-BE49-F238E27FC236}">
                  <a16:creationId xmlns:a16="http://schemas.microsoft.com/office/drawing/2014/main" id="{7F283D13-A487-E775-A2B7-748FCE94EEA1}"/>
                </a:ext>
              </a:extLst>
            </p:cNvPr>
            <p:cNvSpPr txBox="1">
              <a:spLocks noChangeArrowheads="1"/>
            </p:cNvSpPr>
            <p:nvPr/>
          </p:nvSpPr>
          <p:spPr bwMode="auto">
            <a:xfrm>
              <a:off x="3152679" y="1943436"/>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6" name="Rectangle 6">
              <a:extLst>
                <a:ext uri="{FF2B5EF4-FFF2-40B4-BE49-F238E27FC236}">
                  <a16:creationId xmlns:a16="http://schemas.microsoft.com/office/drawing/2014/main" id="{C49927E3-0628-AA74-B4FF-C221511D409D}"/>
                </a:ext>
              </a:extLst>
            </p:cNvPr>
            <p:cNvSpPr>
              <a:spLocks noChangeArrowheads="1"/>
            </p:cNvSpPr>
            <p:nvPr/>
          </p:nvSpPr>
          <p:spPr bwMode="auto">
            <a:xfrm>
              <a:off x="1765807" y="2963056"/>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8" name="Rectangle 13">
              <a:extLst>
                <a:ext uri="{FF2B5EF4-FFF2-40B4-BE49-F238E27FC236}">
                  <a16:creationId xmlns:a16="http://schemas.microsoft.com/office/drawing/2014/main" id="{87908DD8-AFF3-879B-ABFC-0979D25F3EE8}"/>
                </a:ext>
              </a:extLst>
            </p:cNvPr>
            <p:cNvSpPr>
              <a:spLocks noChangeArrowheads="1"/>
            </p:cNvSpPr>
            <p:nvPr/>
          </p:nvSpPr>
          <p:spPr bwMode="auto">
            <a:xfrm>
              <a:off x="4516754" y="2963056"/>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9" name="AutoShape 18">
              <a:extLst>
                <a:ext uri="{FF2B5EF4-FFF2-40B4-BE49-F238E27FC236}">
                  <a16:creationId xmlns:a16="http://schemas.microsoft.com/office/drawing/2014/main" id="{2FB2FC9A-44C9-371C-DF97-5A844429ED4A}"/>
                </a:ext>
              </a:extLst>
            </p:cNvPr>
            <p:cNvCxnSpPr>
              <a:cxnSpLocks noChangeShapeType="1"/>
              <a:stCxn id="6" idx="0"/>
              <a:endCxn id="19" idx="3"/>
            </p:cNvCxnSpPr>
            <p:nvPr/>
          </p:nvCxnSpPr>
          <p:spPr bwMode="auto">
            <a:xfrm rot="5400000" flipH="1" flipV="1">
              <a:off x="2654247" y="2172878"/>
              <a:ext cx="512483" cy="1067875"/>
            </a:xfrm>
            <a:prstGeom prst="bentConnector3">
              <a:avLst>
                <a:gd name="adj1" fmla="val 50000"/>
              </a:avLst>
            </a:prstGeom>
            <a:noFill/>
            <a:ln w="9525">
              <a:solidFill>
                <a:schemeClr val="tx1"/>
              </a:solidFill>
              <a:miter lim="800000"/>
              <a:headEnd/>
              <a:tailEnd type="none" w="lg" len="lg"/>
            </a:ln>
          </p:spPr>
        </p:cxnSp>
        <p:cxnSp>
          <p:nvCxnSpPr>
            <p:cNvPr id="10" name="AutoShape 21">
              <a:extLst>
                <a:ext uri="{FF2B5EF4-FFF2-40B4-BE49-F238E27FC236}">
                  <a16:creationId xmlns:a16="http://schemas.microsoft.com/office/drawing/2014/main" id="{166E2611-ADEE-414B-E9A4-0873FA009429}"/>
                </a:ext>
              </a:extLst>
            </p:cNvPr>
            <p:cNvCxnSpPr>
              <a:cxnSpLocks noChangeShapeType="1"/>
              <a:stCxn id="8" idx="0"/>
              <a:endCxn id="19" idx="3"/>
            </p:cNvCxnSpPr>
            <p:nvPr/>
          </p:nvCxnSpPr>
          <p:spPr bwMode="auto">
            <a:xfrm rot="16200000" flipV="1">
              <a:off x="4024111" y="1870889"/>
              <a:ext cx="512483" cy="1671851"/>
            </a:xfrm>
            <a:prstGeom prst="bentConnector3">
              <a:avLst>
                <a:gd name="adj1" fmla="val 50000"/>
              </a:avLst>
            </a:prstGeom>
            <a:noFill/>
            <a:ln w="9525">
              <a:solidFill>
                <a:schemeClr val="tx1"/>
              </a:solidFill>
              <a:miter lim="800000"/>
              <a:headEnd/>
              <a:tailEnd type="none" w="lg" len="lg"/>
            </a:ln>
          </p:spPr>
        </p:cxnSp>
        <p:sp>
          <p:nvSpPr>
            <p:cNvPr id="11" name="Text Box 24">
              <a:extLst>
                <a:ext uri="{FF2B5EF4-FFF2-40B4-BE49-F238E27FC236}">
                  <a16:creationId xmlns:a16="http://schemas.microsoft.com/office/drawing/2014/main" id="{62189B8A-61BE-E027-2B39-74D3C02A1901}"/>
                </a:ext>
              </a:extLst>
            </p:cNvPr>
            <p:cNvSpPr txBox="1">
              <a:spLocks noChangeArrowheads="1"/>
            </p:cNvSpPr>
            <p:nvPr/>
          </p:nvSpPr>
          <p:spPr bwMode="auto">
            <a:xfrm>
              <a:off x="3276600" y="4018767"/>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2" name="Text Box 9">
              <a:extLst>
                <a:ext uri="{FF2B5EF4-FFF2-40B4-BE49-F238E27FC236}">
                  <a16:creationId xmlns:a16="http://schemas.microsoft.com/office/drawing/2014/main" id="{576137B1-D86A-5E7A-A8DB-A2AD04B6CE46}"/>
                </a:ext>
              </a:extLst>
            </p:cNvPr>
            <p:cNvSpPr txBox="1">
              <a:spLocks noChangeArrowheads="1"/>
            </p:cNvSpPr>
            <p:nvPr/>
          </p:nvSpPr>
          <p:spPr bwMode="auto">
            <a:xfrm>
              <a:off x="1840347" y="4018767"/>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3" name="Elbow Connector 31">
              <a:extLst>
                <a:ext uri="{FF2B5EF4-FFF2-40B4-BE49-F238E27FC236}">
                  <a16:creationId xmlns:a16="http://schemas.microsoft.com/office/drawing/2014/main" id="{B39B5558-56DB-6898-3CF0-459876217EE9}"/>
                </a:ext>
              </a:extLst>
            </p:cNvPr>
            <p:cNvCxnSpPr>
              <a:stCxn id="12" idx="0"/>
              <a:endCxn id="20" idx="3"/>
            </p:cNvCxnSpPr>
            <p:nvPr/>
          </p:nvCxnSpPr>
          <p:spPr bwMode="auto">
            <a:xfrm flipV="1">
              <a:off x="2376551" y="3470929"/>
              <a:ext cx="1" cy="547838"/>
            </a:xfrm>
            <a:prstGeom prst="straightConnector1">
              <a:avLst/>
            </a:prstGeom>
            <a:noFill/>
            <a:ln w="9525">
              <a:solidFill>
                <a:schemeClr val="tx1"/>
              </a:solidFill>
              <a:miter lim="800000"/>
              <a:headEnd/>
              <a:tailEnd type="none" w="lg" len="lg"/>
            </a:ln>
          </p:spPr>
        </p:cxnSp>
        <p:sp>
          <p:nvSpPr>
            <p:cNvPr id="14" name="Text Box 9">
              <a:extLst>
                <a:ext uri="{FF2B5EF4-FFF2-40B4-BE49-F238E27FC236}">
                  <a16:creationId xmlns:a16="http://schemas.microsoft.com/office/drawing/2014/main" id="{18E407FC-11BC-AE17-8C67-3AEE6F7FA51C}"/>
                </a:ext>
              </a:extLst>
            </p:cNvPr>
            <p:cNvSpPr txBox="1">
              <a:spLocks noChangeArrowheads="1"/>
            </p:cNvSpPr>
            <p:nvPr/>
          </p:nvSpPr>
          <p:spPr bwMode="auto">
            <a:xfrm>
              <a:off x="768384" y="5103605"/>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15" name="Elbow Connector 35">
              <a:extLst>
                <a:ext uri="{FF2B5EF4-FFF2-40B4-BE49-F238E27FC236}">
                  <a16:creationId xmlns:a16="http://schemas.microsoft.com/office/drawing/2014/main" id="{C1DB3E3F-11FD-92C9-84AD-E1A429D84DA4}"/>
                </a:ext>
              </a:extLst>
            </p:cNvPr>
            <p:cNvCxnSpPr>
              <a:stCxn id="14" idx="0"/>
              <a:endCxn id="21" idx="3"/>
            </p:cNvCxnSpPr>
            <p:nvPr/>
          </p:nvCxnSpPr>
          <p:spPr bwMode="auto">
            <a:xfrm rot="5400000" flipH="1" flipV="1">
              <a:off x="1681847" y="4408901"/>
              <a:ext cx="573927" cy="815483"/>
            </a:xfrm>
            <a:prstGeom prst="bentConnector3">
              <a:avLst>
                <a:gd name="adj1" fmla="val 50000"/>
              </a:avLst>
            </a:prstGeom>
            <a:noFill/>
            <a:ln w="9525">
              <a:solidFill>
                <a:schemeClr val="tx1"/>
              </a:solidFill>
              <a:miter lim="800000"/>
              <a:headEnd/>
              <a:tailEnd type="none" w="lg" len="lg"/>
            </a:ln>
          </p:spPr>
        </p:cxnSp>
        <p:sp>
          <p:nvSpPr>
            <p:cNvPr id="16" name="Rectangle 15">
              <a:extLst>
                <a:ext uri="{FF2B5EF4-FFF2-40B4-BE49-F238E27FC236}">
                  <a16:creationId xmlns:a16="http://schemas.microsoft.com/office/drawing/2014/main" id="{0E0FC312-9572-5521-8CB2-1A79C7C0A20E}"/>
                </a:ext>
              </a:extLst>
            </p:cNvPr>
            <p:cNvSpPr>
              <a:spLocks noChangeArrowheads="1"/>
            </p:cNvSpPr>
            <p:nvPr/>
          </p:nvSpPr>
          <p:spPr bwMode="auto">
            <a:xfrm>
              <a:off x="7466714" y="1943436"/>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7" name="Text Box 24">
              <a:extLst>
                <a:ext uri="{FF2B5EF4-FFF2-40B4-BE49-F238E27FC236}">
                  <a16:creationId xmlns:a16="http://schemas.microsoft.com/office/drawing/2014/main" id="{D95FFF11-7DB4-7D82-3A9E-D339E12FF4E2}"/>
                </a:ext>
              </a:extLst>
            </p:cNvPr>
            <p:cNvSpPr txBox="1">
              <a:spLocks noChangeArrowheads="1"/>
            </p:cNvSpPr>
            <p:nvPr/>
          </p:nvSpPr>
          <p:spPr bwMode="auto">
            <a:xfrm>
              <a:off x="7199012" y="2963056"/>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18" name="AutoShape 28">
              <a:extLst>
                <a:ext uri="{FF2B5EF4-FFF2-40B4-BE49-F238E27FC236}">
                  <a16:creationId xmlns:a16="http://schemas.microsoft.com/office/drawing/2014/main" id="{173F62C7-3C14-49ED-F246-01F87406A915}"/>
                </a:ext>
              </a:extLst>
            </p:cNvPr>
            <p:cNvCxnSpPr>
              <a:cxnSpLocks noChangeShapeType="1"/>
              <a:stCxn id="17" idx="0"/>
              <a:endCxn id="23" idx="3"/>
            </p:cNvCxnSpPr>
            <p:nvPr/>
          </p:nvCxnSpPr>
          <p:spPr bwMode="auto">
            <a:xfrm flipV="1">
              <a:off x="7787314" y="2448179"/>
              <a:ext cx="1" cy="514877"/>
            </a:xfrm>
            <a:prstGeom prst="straightConnector1">
              <a:avLst/>
            </a:prstGeom>
            <a:noFill/>
            <a:ln w="9525">
              <a:solidFill>
                <a:schemeClr val="tx1"/>
              </a:solidFill>
              <a:miter lim="800000"/>
              <a:headEnd/>
              <a:tailEnd type="none" w="lg" len="lg"/>
            </a:ln>
          </p:spPr>
        </p:cxnSp>
        <p:sp>
          <p:nvSpPr>
            <p:cNvPr id="19" name="Isosceles Triangle 18">
              <a:extLst>
                <a:ext uri="{FF2B5EF4-FFF2-40B4-BE49-F238E27FC236}">
                  <a16:creationId xmlns:a16="http://schemas.microsoft.com/office/drawing/2014/main" id="{9A46E06A-724A-7AE1-BB44-9CD6746FF944}"/>
                </a:ext>
              </a:extLst>
            </p:cNvPr>
            <p:cNvSpPr/>
            <p:nvPr/>
          </p:nvSpPr>
          <p:spPr bwMode="auto">
            <a:xfrm>
              <a:off x="3355687" y="229757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Isosceles Triangle 19">
              <a:extLst>
                <a:ext uri="{FF2B5EF4-FFF2-40B4-BE49-F238E27FC236}">
                  <a16:creationId xmlns:a16="http://schemas.microsoft.com/office/drawing/2014/main" id="{A56407C6-1868-DA2B-1192-018414D9B726}"/>
                </a:ext>
              </a:extLst>
            </p:cNvPr>
            <p:cNvSpPr/>
            <p:nvPr/>
          </p:nvSpPr>
          <p:spPr bwMode="auto">
            <a:xfrm>
              <a:off x="2287813" y="331793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Isosceles Triangle 20">
              <a:extLst>
                <a:ext uri="{FF2B5EF4-FFF2-40B4-BE49-F238E27FC236}">
                  <a16:creationId xmlns:a16="http://schemas.microsoft.com/office/drawing/2014/main" id="{D90CF261-72E8-7600-66F6-F6C883E9FA89}"/>
                </a:ext>
              </a:extLst>
            </p:cNvPr>
            <p:cNvSpPr/>
            <p:nvPr/>
          </p:nvSpPr>
          <p:spPr bwMode="auto">
            <a:xfrm>
              <a:off x="2287813" y="4376681"/>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Isosceles Triangle 21">
              <a:extLst>
                <a:ext uri="{FF2B5EF4-FFF2-40B4-BE49-F238E27FC236}">
                  <a16:creationId xmlns:a16="http://schemas.microsoft.com/office/drawing/2014/main" id="{79E4D4C3-E771-1DA1-6601-4E439B40A7AC}"/>
                </a:ext>
              </a:extLst>
            </p:cNvPr>
            <p:cNvSpPr/>
            <p:nvPr/>
          </p:nvSpPr>
          <p:spPr bwMode="auto">
            <a:xfrm>
              <a:off x="5027539" y="330708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Isosceles Triangle 22">
              <a:extLst>
                <a:ext uri="{FF2B5EF4-FFF2-40B4-BE49-F238E27FC236}">
                  <a16:creationId xmlns:a16="http://schemas.microsoft.com/office/drawing/2014/main" id="{107F1FD0-7B12-8BE1-6075-883F70DE77A6}"/>
                </a:ext>
              </a:extLst>
            </p:cNvPr>
            <p:cNvSpPr/>
            <p:nvPr/>
          </p:nvSpPr>
          <p:spPr bwMode="auto">
            <a:xfrm>
              <a:off x="7698576" y="229518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24" name="Text Box 10">
              <a:extLst>
                <a:ext uri="{FF2B5EF4-FFF2-40B4-BE49-F238E27FC236}">
                  <a16:creationId xmlns:a16="http://schemas.microsoft.com/office/drawing/2014/main" id="{E47AB215-3B94-60C2-243E-752496361463}"/>
                </a:ext>
              </a:extLst>
            </p:cNvPr>
            <p:cNvSpPr txBox="1">
              <a:spLocks noChangeArrowheads="1"/>
            </p:cNvSpPr>
            <p:nvPr/>
          </p:nvSpPr>
          <p:spPr bwMode="auto">
            <a:xfrm>
              <a:off x="5730635" y="1943436"/>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25" name="Text Box 24">
              <a:extLst>
                <a:ext uri="{FF2B5EF4-FFF2-40B4-BE49-F238E27FC236}">
                  <a16:creationId xmlns:a16="http://schemas.microsoft.com/office/drawing/2014/main" id="{32A95426-153E-414E-476D-1F54C511FCF1}"/>
                </a:ext>
              </a:extLst>
            </p:cNvPr>
            <p:cNvSpPr txBox="1">
              <a:spLocks noChangeArrowheads="1"/>
            </p:cNvSpPr>
            <p:nvPr/>
          </p:nvSpPr>
          <p:spPr bwMode="auto">
            <a:xfrm>
              <a:off x="4494312" y="4018767"/>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26" name="Connector: Elbow 25">
              <a:extLst>
                <a:ext uri="{FF2B5EF4-FFF2-40B4-BE49-F238E27FC236}">
                  <a16:creationId xmlns:a16="http://schemas.microsoft.com/office/drawing/2014/main" id="{4900BA59-09BA-71F9-EC35-989DBC36EC52}"/>
                </a:ext>
              </a:extLst>
            </p:cNvPr>
            <p:cNvCxnSpPr>
              <a:stCxn id="22" idx="3"/>
              <a:endCxn id="11" idx="0"/>
            </p:cNvCxnSpPr>
            <p:nvPr/>
          </p:nvCxnSpPr>
          <p:spPr>
            <a:xfrm rot="5400000">
              <a:off x="4151133" y="3053622"/>
              <a:ext cx="558690" cy="1371601"/>
            </a:xfrm>
            <a:prstGeom prst="bentConnector3">
              <a:avLst/>
            </a:prstGeom>
            <a:noFill/>
            <a:ln w="9525">
              <a:solidFill>
                <a:schemeClr val="tx1"/>
              </a:solidFill>
              <a:miter lim="800000"/>
              <a:headEnd/>
              <a:tailEnd type="none" w="lg" len="lg"/>
            </a:ln>
          </p:spPr>
        </p:cxnSp>
        <p:cxnSp>
          <p:nvCxnSpPr>
            <p:cNvPr id="28" name="Connector: Elbow 27">
              <a:extLst>
                <a:ext uri="{FF2B5EF4-FFF2-40B4-BE49-F238E27FC236}">
                  <a16:creationId xmlns:a16="http://schemas.microsoft.com/office/drawing/2014/main" id="{7B490975-71EF-805A-A53F-A8794CC67D77}"/>
                </a:ext>
              </a:extLst>
            </p:cNvPr>
            <p:cNvCxnSpPr>
              <a:cxnSpLocks/>
              <a:stCxn id="22" idx="3"/>
              <a:endCxn id="25" idx="0"/>
            </p:cNvCxnSpPr>
            <p:nvPr/>
          </p:nvCxnSpPr>
          <p:spPr>
            <a:xfrm rot="5400000">
              <a:off x="4836933" y="3739422"/>
              <a:ext cx="558690" cy="1"/>
            </a:xfrm>
            <a:prstGeom prst="bentConnector3">
              <a:avLst/>
            </a:prstGeom>
            <a:noFill/>
            <a:ln w="9525">
              <a:solidFill>
                <a:schemeClr val="tx1"/>
              </a:solidFill>
              <a:miter lim="800000"/>
              <a:headEnd/>
              <a:tailEnd type="none" w="lg" len="lg"/>
            </a:ln>
          </p:spPr>
        </p:cxnSp>
        <p:sp>
          <p:nvSpPr>
            <p:cNvPr id="30" name="Isosceles Triangle 29">
              <a:extLst>
                <a:ext uri="{FF2B5EF4-FFF2-40B4-BE49-F238E27FC236}">
                  <a16:creationId xmlns:a16="http://schemas.microsoft.com/office/drawing/2014/main" id="{C42C262B-C935-B7E9-6B17-E940DF255D90}"/>
                </a:ext>
              </a:extLst>
            </p:cNvPr>
            <p:cNvSpPr/>
            <p:nvPr/>
          </p:nvSpPr>
          <p:spPr bwMode="auto">
            <a:xfrm>
              <a:off x="6211765" y="254828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32" name="Connector: Elbow 31">
              <a:extLst>
                <a:ext uri="{FF2B5EF4-FFF2-40B4-BE49-F238E27FC236}">
                  <a16:creationId xmlns:a16="http://schemas.microsoft.com/office/drawing/2014/main" id="{26CF7C60-42CF-C36B-5D12-312384AD3CB0}"/>
                </a:ext>
              </a:extLst>
            </p:cNvPr>
            <p:cNvCxnSpPr>
              <a:cxnSpLocks/>
              <a:stCxn id="30" idx="3"/>
              <a:endCxn id="29" idx="0"/>
            </p:cNvCxnSpPr>
            <p:nvPr/>
          </p:nvCxnSpPr>
          <p:spPr>
            <a:xfrm rot="5400000">
              <a:off x="5314913" y="3033175"/>
              <a:ext cx="1317481" cy="653702"/>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Text Box 9">
              <a:extLst>
                <a:ext uri="{FF2B5EF4-FFF2-40B4-BE49-F238E27FC236}">
                  <a16:creationId xmlns:a16="http://schemas.microsoft.com/office/drawing/2014/main" id="{73D4573F-1698-0D7B-1AA5-102239368224}"/>
                </a:ext>
              </a:extLst>
            </p:cNvPr>
            <p:cNvSpPr txBox="1">
              <a:spLocks noChangeArrowheads="1"/>
            </p:cNvSpPr>
            <p:nvPr/>
          </p:nvSpPr>
          <p:spPr bwMode="auto">
            <a:xfrm>
              <a:off x="2530650" y="5103605"/>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36" name="Elbow Connector 35">
              <a:extLst>
                <a:ext uri="{FF2B5EF4-FFF2-40B4-BE49-F238E27FC236}">
                  <a16:creationId xmlns:a16="http://schemas.microsoft.com/office/drawing/2014/main" id="{2D64EE6C-4E26-74BB-5A51-626F3AC72AFE}"/>
                </a:ext>
              </a:extLst>
            </p:cNvPr>
            <p:cNvCxnSpPr>
              <a:cxnSpLocks/>
              <a:stCxn id="33" idx="0"/>
              <a:endCxn id="21" idx="3"/>
            </p:cNvCxnSpPr>
            <p:nvPr/>
          </p:nvCxnSpPr>
          <p:spPr bwMode="auto">
            <a:xfrm rot="16200000" flipV="1">
              <a:off x="2395067" y="4511164"/>
              <a:ext cx="573927" cy="610955"/>
            </a:xfrm>
            <a:prstGeom prst="bentConnector3">
              <a:avLst>
                <a:gd name="adj1" fmla="val 50000"/>
              </a:avLst>
            </a:prstGeom>
            <a:noFill/>
            <a:ln w="9525">
              <a:solidFill>
                <a:schemeClr val="tx1"/>
              </a:solidFill>
              <a:miter lim="800000"/>
              <a:headEnd/>
              <a:tailEnd type="none" w="lg" len="lg"/>
            </a:ln>
          </p:spPr>
        </p:cxnSp>
        <p:sp>
          <p:nvSpPr>
            <p:cNvPr id="3" name="Text Box 24">
              <a:extLst>
                <a:ext uri="{FF2B5EF4-FFF2-40B4-BE49-F238E27FC236}">
                  <a16:creationId xmlns:a16="http://schemas.microsoft.com/office/drawing/2014/main" id="{8AC34DE9-729D-450C-2637-B0060892E85D}"/>
                </a:ext>
              </a:extLst>
            </p:cNvPr>
            <p:cNvSpPr txBox="1">
              <a:spLocks noChangeArrowheads="1"/>
            </p:cNvSpPr>
            <p:nvPr/>
          </p:nvSpPr>
          <p:spPr bwMode="auto">
            <a:xfrm>
              <a:off x="6019800" y="4018767"/>
              <a:ext cx="93615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Padding</a:t>
              </a:r>
            </a:p>
          </p:txBody>
        </p:sp>
        <p:cxnSp>
          <p:nvCxnSpPr>
            <p:cNvPr id="7" name="Connector: Elbow 6">
              <a:extLst>
                <a:ext uri="{FF2B5EF4-FFF2-40B4-BE49-F238E27FC236}">
                  <a16:creationId xmlns:a16="http://schemas.microsoft.com/office/drawing/2014/main" id="{5AB1908E-AD2F-74BF-9679-B7139F6BB5D9}"/>
                </a:ext>
              </a:extLst>
            </p:cNvPr>
            <p:cNvCxnSpPr>
              <a:stCxn id="3" idx="0"/>
              <a:endCxn id="22" idx="3"/>
            </p:cNvCxnSpPr>
            <p:nvPr/>
          </p:nvCxnSpPr>
          <p:spPr bwMode="auto">
            <a:xfrm rot="16200000" flipV="1">
              <a:off x="5522733" y="3053622"/>
              <a:ext cx="558690" cy="1371600"/>
            </a:xfrm>
            <a:prstGeom prst="bentConnector3">
              <a:avLst/>
            </a:prstGeom>
            <a:noFill/>
            <a:ln w="9525" cap="flat" cmpd="sng" algn="ctr">
              <a:solidFill>
                <a:schemeClr val="tx1"/>
              </a:solidFill>
              <a:prstDash val="solid"/>
              <a:round/>
              <a:headEnd type="none" w="med" len="med"/>
              <a:tailEnd type="none" w="med" len="med"/>
            </a:ln>
            <a:effectLst/>
          </p:spPr>
        </p:cxnSp>
        <p:sp>
          <p:nvSpPr>
            <p:cNvPr id="29" name="Diamond 28">
              <a:extLst>
                <a:ext uri="{FF2B5EF4-FFF2-40B4-BE49-F238E27FC236}">
                  <a16:creationId xmlns:a16="http://schemas.microsoft.com/office/drawing/2014/main" id="{92EDED17-6B8E-21FC-FC1A-E1212B11A8F9}"/>
                </a:ext>
              </a:extLst>
            </p:cNvPr>
            <p:cNvSpPr/>
            <p:nvPr/>
          </p:nvSpPr>
          <p:spPr bwMode="auto">
            <a:xfrm>
              <a:off x="5555362"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Diamond 33">
              <a:extLst>
                <a:ext uri="{FF2B5EF4-FFF2-40B4-BE49-F238E27FC236}">
                  <a16:creationId xmlns:a16="http://schemas.microsoft.com/office/drawing/2014/main" id="{0B777CAC-9626-49DB-0E26-3195E6834B9A}"/>
                </a:ext>
              </a:extLst>
            </p:cNvPr>
            <p:cNvSpPr/>
            <p:nvPr/>
          </p:nvSpPr>
          <p:spPr bwMode="auto">
            <a:xfrm>
              <a:off x="6773075"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37" name="Connector: Elbow 36">
              <a:extLst>
                <a:ext uri="{FF2B5EF4-FFF2-40B4-BE49-F238E27FC236}">
                  <a16:creationId xmlns:a16="http://schemas.microsoft.com/office/drawing/2014/main" id="{0A632F34-6483-FD69-51EE-82998542646B}"/>
                </a:ext>
              </a:extLst>
            </p:cNvPr>
            <p:cNvCxnSpPr>
              <a:cxnSpLocks/>
              <a:stCxn id="30" idx="3"/>
              <a:endCxn id="34" idx="0"/>
            </p:cNvCxnSpPr>
            <p:nvPr/>
          </p:nvCxnSpPr>
          <p:spPr>
            <a:xfrm rot="16200000" flipH="1">
              <a:off x="5923769" y="3078020"/>
              <a:ext cx="1317481" cy="564011"/>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13</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StringType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int capacity)</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b="1" dirty="0">
                <a:latin typeface="Consolas" panose="020B0609020204030204" pitchFamily="49" charset="0"/>
              </a:rPr>
              <a:t>()</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this.capacity</a:t>
            </a:r>
            <a:r>
              <a:rPr lang="en-US" sz="1800" dirty="0">
                <a:latin typeface="Consolas" panose="020B0609020204030204" pitchFamily="49" charset="0"/>
              </a:rPr>
              <a:t> = capacity;</a:t>
            </a:r>
          </a:p>
          <a:p>
            <a:pPr marL="0"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14</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124200" y="3022600"/>
            <a:ext cx="3772188" cy="400110"/>
          </a:xfrm>
          <a:prstGeom prst="rect">
            <a:avLst/>
          </a:prstGeom>
          <a:noFill/>
          <a:ln>
            <a:solidFill>
              <a:schemeClr val="tx1"/>
            </a:solidFill>
          </a:ln>
        </p:spPr>
        <p:txBody>
          <a:bodyPr wrap="none" rtlCol="0">
            <a:spAutoFit/>
          </a:bodyPr>
          <a:lstStyle/>
          <a:p>
            <a:r>
              <a:rPr lang="en-US" sz="2000" dirty="0"/>
              <a:t>Note computation string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918853" y="2209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5010293" y="2376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C3F6-EFB8-FA85-086F-63C15FE08D2F}"/>
              </a:ext>
            </a:extLst>
          </p:cNvPr>
          <p:cNvSpPr>
            <a:spLocks noGrp="1"/>
          </p:cNvSpPr>
          <p:nvPr>
            <p:ph type="title"/>
          </p:nvPr>
        </p:nvSpPr>
        <p:spPr/>
        <p:txBody>
          <a:bodyPr/>
          <a:lstStyle/>
          <a:p>
            <a:r>
              <a:rPr lang="en-US" dirty="0"/>
              <a:t>Type Name for String Type Constructor </a:t>
            </a:r>
          </a:p>
        </p:txBody>
      </p:sp>
      <p:sp>
        <p:nvSpPr>
          <p:cNvPr id="3" name="Content Placeholder 2">
            <a:extLst>
              <a:ext uri="{FF2B5EF4-FFF2-40B4-BE49-F238E27FC236}">
                <a16:creationId xmlns:a16="http://schemas.microsoft.com/office/drawing/2014/main" id="{39AD192C-4032-DCD6-8A9C-384626A3A21F}"/>
              </a:ext>
            </a:extLst>
          </p:cNvPr>
          <p:cNvSpPr>
            <a:spLocks noGrp="1"/>
          </p:cNvSpPr>
          <p:nvPr>
            <p:ph idx="1"/>
          </p:nvPr>
        </p:nvSpPr>
        <p:spPr/>
        <p:txBody>
          <a:bodyPr/>
          <a:lstStyle/>
          <a:p>
            <a:r>
              <a:rPr lang="en-US" dirty="0"/>
              <a:t>When creating a string object using a string type constructor, there is no simple identifier for the string type name.</a:t>
            </a:r>
          </a:p>
          <a:p>
            <a:pPr marL="457200" lvl="1" indent="0">
              <a:buNone/>
            </a:pPr>
            <a:r>
              <a:rPr lang="en-US" sz="1800" dirty="0">
                <a:latin typeface="Consolas" panose="020B0609020204030204" pitchFamily="49" charset="0"/>
              </a:rPr>
              <a:t>var s : string[10];   // no simple type name</a:t>
            </a:r>
            <a:endParaRPr lang="en-US" sz="1800" dirty="0"/>
          </a:p>
          <a:p>
            <a:r>
              <a:rPr lang="en-US" dirty="0"/>
              <a:t>The parser uses the entire string constructor string as the type name; i.e., the type name used for the above </a:t>
            </a:r>
            <a:r>
              <a:rPr lang="en-US" dirty="0">
                <a:latin typeface="Consolas" panose="020B0609020204030204" pitchFamily="49" charset="0"/>
              </a:rPr>
              <a:t>var</a:t>
            </a:r>
            <a:r>
              <a:rPr lang="en-US" dirty="0"/>
              <a:t> declaration would be </a:t>
            </a:r>
            <a:r>
              <a:rPr lang="en-US" sz="2000" dirty="0"/>
              <a:t>“</a:t>
            </a:r>
            <a:r>
              <a:rPr lang="en-US" sz="1800" dirty="0">
                <a:latin typeface="Consolas" panose="020B0609020204030204" pitchFamily="49" charset="0"/>
              </a:rPr>
              <a:t>string[10]</a:t>
            </a:r>
            <a:r>
              <a:rPr lang="en-US" sz="2000" dirty="0"/>
              <a:t>”</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8D1E0343-BCE1-2AE9-A2E0-169907B0583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D6D1470-3583-BA22-06D9-A171E548AB2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15</a:t>
            </a:fld>
            <a:endParaRPr lang="en-US"/>
          </a:p>
        </p:txBody>
      </p:sp>
    </p:spTree>
    <p:extLst>
      <p:ext uri="{BB962C8B-B14F-4D97-AF65-F5344CB8AC3E}">
        <p14:creationId xmlns:p14="http://schemas.microsoft.com/office/powerpoint/2010/main" val="2093648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17</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err="1">
                <a:latin typeface="Consolas" panose="020B0609020204030204" pitchFamily="49" charset="0"/>
              </a:rPr>
              <a:t>SingleVarDecl</a:t>
            </a:r>
            <a:endParaRPr lang="en-US" dirty="0"/>
          </a:p>
          <a:p>
            <a:pPr lvl="1"/>
            <a:r>
              <a:rPr lang="en-US" dirty="0"/>
              <a:t>Type Rule: An initializer for a variable of a string type must be a string literal (const value), and the capacity of the string literal must be less than or equal to the capacity of the string variable.</a:t>
            </a:r>
          </a:p>
          <a:p>
            <a:endParaRPr lang="en-US" dirty="0">
              <a:latin typeface="Consolas" panose="020B0609020204030204" pitchFamily="49" charset="0"/>
            </a:endParaRP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18</a:t>
            </a:fld>
            <a:endParaRPr lang="en-US"/>
          </a:p>
        </p:txBody>
      </p:sp>
    </p:spTree>
    <p:extLst>
      <p:ext uri="{BB962C8B-B14F-4D97-AF65-F5344CB8AC3E}">
        <p14:creationId xmlns:p14="http://schemas.microsoft.com/office/powerpoint/2010/main" val="405325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extLst>
      <p:ext uri="{BB962C8B-B14F-4D97-AF65-F5344CB8AC3E}">
        <p14:creationId xmlns:p14="http://schemas.microsoft.com/office/powerpoint/2010/main" val="343385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sz="2300"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pPr lvl="2"/>
            <a:r>
              <a:rPr lang="en-US" dirty="0"/>
              <a:t>capacity &gt; 0 and 0 ≤ length ≤ capacity ≤ 512</a:t>
            </a:r>
          </a:p>
          <a:p>
            <a:r>
              <a:rPr lang="en-US" sz="2300" dirty="0"/>
              <a:t>A string type declaration specifies</a:t>
            </a:r>
          </a:p>
          <a:p>
            <a:pPr lvl="1"/>
            <a:r>
              <a:rPr lang="en-US" dirty="0"/>
              <a:t>the string type name (an identifier)</a:t>
            </a:r>
          </a:p>
          <a:p>
            <a:pPr lvl="1"/>
            <a:r>
              <a:rPr lang="en-US" dirty="0"/>
              <a:t>the capacity, which must be an integer literal or constant</a:t>
            </a:r>
          </a:p>
          <a:p>
            <a:r>
              <a:rPr lang="en-US" sz="2300" dirty="0"/>
              <a:t>Example</a:t>
            </a:r>
          </a:p>
          <a:p>
            <a:pPr lvl="1">
              <a:buFontTx/>
              <a:buNone/>
            </a:pPr>
            <a:r>
              <a:rPr lang="en-US" sz="1800" dirty="0">
                <a:latin typeface="Consolas" pitchFamily="49" charset="0"/>
                <a:cs typeface="Consolas" pitchFamily="49" charset="0"/>
              </a:rPr>
              <a:t>type Name = string[20];</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Consider the following CPRL example.  </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writeValues</a:t>
            </a:r>
            <a:r>
              <a:rPr lang="en-US" sz="1800" dirty="0">
                <a:latin typeface="Consolas" panose="020B0609020204030204" pitchFamily="49" charset="0"/>
              </a:rPr>
              <a:t>(year : Integer, 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year, ",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string literals passed as parameters</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"C");</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"Java");</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"Kotlin");</a:t>
            </a:r>
          </a:p>
          <a:p>
            <a:pPr marL="457200" lvl="1" indent="0">
              <a:spcBef>
                <a:spcPts val="100"/>
              </a:spcBef>
              <a:buNone/>
            </a:pPr>
            <a:r>
              <a:rPr lang="en-US" sz="1800" dirty="0">
                <a:latin typeface="Consolas" panose="020B0609020204030204" pitchFamily="49" charset="0"/>
              </a:rPr>
              <a:t>}</a:t>
            </a:r>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20</a:t>
            </a:fld>
            <a:endParaRPr lang="en-US"/>
          </a:p>
        </p:txBody>
      </p:sp>
    </p:spTree>
    <p:extLst>
      <p:ext uri="{BB962C8B-B14F-4D97-AF65-F5344CB8AC3E}">
        <p14:creationId xmlns:p14="http://schemas.microsoft.com/office/powerpoint/2010/main" val="147276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4 bytes on the run-time stack for parameter year and 24 bytes on the run-time stack for parameter name (4 for length plus 20 for characters).</a:t>
            </a:r>
          </a:p>
          <a:p>
            <a:r>
              <a:rPr lang="en-US" dirty="0"/>
              <a:t>String literals don’t occupy the expected number of bytes.</a:t>
            </a:r>
          </a:p>
          <a:p>
            <a:pPr lvl="1"/>
            <a:r>
              <a:rPr lang="en-US" dirty="0">
                <a:latin typeface="Consolas" panose="020B0609020204030204" pitchFamily="49" charset="0"/>
              </a:rPr>
              <a:t>"C"</a:t>
            </a:r>
            <a:r>
              <a:rPr lang="en-US" dirty="0"/>
              <a:t> occupies 6 bytes</a:t>
            </a:r>
          </a:p>
          <a:p>
            <a:pPr lvl="1"/>
            <a:r>
              <a:rPr lang="en-US" dirty="0">
                <a:latin typeface="Consolas" panose="020B0609020204030204" pitchFamily="49" charset="0"/>
              </a:rPr>
              <a:t>"Java"</a:t>
            </a:r>
            <a:r>
              <a:rPr lang="en-US" dirty="0"/>
              <a:t> occupies 12 bytes</a:t>
            </a:r>
          </a:p>
          <a:p>
            <a:pPr lvl="1"/>
            <a:r>
              <a:rPr lang="en-US" dirty="0">
                <a:latin typeface="Consolas" panose="020B0609020204030204" pitchFamily="49" charset="0"/>
              </a:rPr>
              <a:t>"Kotlin"</a:t>
            </a:r>
            <a:r>
              <a:rPr lang="en-US" dirty="0"/>
              <a:t> occupies 16 bytes.</a:t>
            </a:r>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21</a:t>
            </a:fld>
            <a:endParaRPr lang="en-US"/>
          </a:p>
        </p:txBody>
      </p:sp>
    </p:spTree>
    <p:extLst>
      <p:ext uri="{BB962C8B-B14F-4D97-AF65-F5344CB8AC3E}">
        <p14:creationId xmlns:p14="http://schemas.microsoft.com/office/powerpoint/2010/main" val="136125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Assembly code generated for 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a:t>
            </a:r>
          </a:p>
          <a:p>
            <a:pPr marL="457200" lvl="1" indent="0">
              <a:buNone/>
            </a:pPr>
            <a:r>
              <a:rPr lang="en-US" sz="1800" dirty="0">
                <a:latin typeface="Consolas" panose="020B0609020204030204" pitchFamily="49" charset="0"/>
              </a:rPr>
              <a:t>_</a:t>
            </a:r>
            <a:r>
              <a:rPr lang="en-US" sz="1800" dirty="0" err="1">
                <a:latin typeface="Consolas" panose="020B0609020204030204" pitchFamily="49" charset="0"/>
              </a:rPr>
              <a:t>writeValues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LDLADDR -28</a:t>
            </a:r>
          </a:p>
          <a:p>
            <a:pPr marL="457200" lvl="1" indent="0">
              <a:spcBef>
                <a:spcPts val="200"/>
              </a:spcBef>
              <a:buNone/>
            </a:pPr>
            <a:r>
              <a:rPr lang="en-US" sz="1800" dirty="0">
                <a:latin typeface="Consolas" panose="020B0609020204030204" pitchFamily="49" charset="0"/>
              </a:rPr>
              <a:t>   LOADW</a:t>
            </a:r>
          </a:p>
          <a:p>
            <a:pPr marL="457200" lvl="1" indent="0">
              <a:spcBef>
                <a:spcPts val="200"/>
              </a:spcBef>
              <a:buNone/>
            </a:pPr>
            <a:r>
              <a:rPr lang="en-US" sz="1800" dirty="0">
                <a:latin typeface="Consolas" panose="020B0609020204030204" pitchFamily="49" charset="0"/>
              </a:rPr>
              <a:t>   PUTINT</a:t>
            </a:r>
          </a:p>
          <a:p>
            <a:pPr marL="457200" lvl="1" indent="0">
              <a:spcBef>
                <a:spcPts val="200"/>
              </a:spcBef>
              <a:buNone/>
            </a:pPr>
            <a:r>
              <a:rPr lang="en-US" sz="1800" dirty="0">
                <a:latin typeface="Consolas" panose="020B0609020204030204" pitchFamily="49" charset="0"/>
              </a:rPr>
              <a:t>   LDCSTR ", "</a:t>
            </a:r>
          </a:p>
          <a:p>
            <a:pPr marL="457200" lvl="1" indent="0">
              <a:spcBef>
                <a:spcPts val="200"/>
              </a:spcBef>
              <a:buNone/>
            </a:pPr>
            <a:r>
              <a:rPr lang="en-US" sz="1800" dirty="0">
                <a:latin typeface="Consolas" panose="020B0609020204030204" pitchFamily="49" charset="0"/>
              </a:rPr>
              <a:t>   PUTSTR 2</a:t>
            </a:r>
          </a:p>
          <a:p>
            <a:pPr marL="457200" lvl="1" indent="0">
              <a:spcBef>
                <a:spcPts val="200"/>
              </a:spcBef>
              <a:buNone/>
            </a:pPr>
            <a:r>
              <a:rPr lang="en-US" sz="1800" dirty="0">
                <a:latin typeface="Consolas" panose="020B0609020204030204" pitchFamily="49" charset="0"/>
              </a:rPr>
              <a:t>   LDLADDR -24</a:t>
            </a:r>
          </a:p>
          <a:p>
            <a:pPr marL="457200" lvl="1" indent="0">
              <a:spcBef>
                <a:spcPts val="200"/>
              </a:spcBef>
              <a:buNone/>
            </a:pPr>
            <a:r>
              <a:rPr lang="en-US" sz="1800" dirty="0">
                <a:latin typeface="Consolas" panose="020B0609020204030204" pitchFamily="49" charset="0"/>
              </a:rPr>
              <a:t>   LOAD 24</a:t>
            </a:r>
          </a:p>
          <a:p>
            <a:pPr marL="457200" lvl="1" indent="0">
              <a:spcBef>
                <a:spcPts val="200"/>
              </a:spcBef>
              <a:buNone/>
            </a:pPr>
            <a:r>
              <a:rPr lang="en-US" sz="1800" dirty="0">
                <a:latin typeface="Consolas" panose="020B0609020204030204" pitchFamily="49" charset="0"/>
              </a:rPr>
              <a:t>   PUTSTR 10</a:t>
            </a:r>
          </a:p>
          <a:p>
            <a:pPr marL="457200" lvl="1" indent="0">
              <a:spcBef>
                <a:spcPts val="200"/>
              </a:spcBef>
              <a:buNone/>
            </a:pPr>
            <a:r>
              <a:rPr lang="en-US" sz="1800" dirty="0">
                <a:latin typeface="Consolas" panose="020B0609020204030204" pitchFamily="49" charset="0"/>
              </a:rPr>
              <a:t>   PUTEOL</a:t>
            </a:r>
          </a:p>
          <a:p>
            <a:pPr marL="457200" lvl="1" indent="0">
              <a:spcBef>
                <a:spcPts val="200"/>
              </a:spcBef>
              <a:buNone/>
            </a:pPr>
            <a:r>
              <a:rPr lang="en-US" sz="1800" dirty="0">
                <a:latin typeface="Consolas" panose="020B0609020204030204" pitchFamily="49" charset="0"/>
              </a:rPr>
              <a:t>   RET 28 </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1877529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pPr marL="0" indent="0">
              <a:buNone/>
            </a:pPr>
            <a:r>
              <a:rPr lang="en-US" dirty="0"/>
              <a:t>Two problems</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uses relative address -28 for parameter year and relative address -24 for parameter name.  If fewer than 24 bytes are occupied by the actual parameter for name, both relative addresses will be incorrect.</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28 bytes to be on the run-time stack, so the return statement at the end of procedure </a:t>
            </a:r>
            <a:r>
              <a:rPr lang="en-US" dirty="0" err="1"/>
              <a:t>writeValues</a:t>
            </a:r>
            <a:r>
              <a:rPr lang="en-US" dirty="0"/>
              <a:t>() is “</a:t>
            </a:r>
            <a:r>
              <a:rPr lang="en-US" dirty="0">
                <a:latin typeface="Consolas" panose="020B0609020204030204" pitchFamily="49" charset="0"/>
              </a:rPr>
              <a:t>RET 28</a:t>
            </a:r>
            <a:r>
              <a:rPr lang="en-US" dirty="0"/>
              <a:t>”.  But if the parameter value for name is a string literal with fewer than 24 bytes, then the return statement would remove too many bytes from the stack.</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98449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8" y="1363663"/>
            <a:ext cx="8226425" cy="4935537"/>
          </a:xfrm>
        </p:spPr>
        <p:txBody>
          <a:bodyPr/>
          <a:lstStyle/>
          <a:p>
            <a:r>
              <a:rPr lang="en-US" dirty="0"/>
              <a:t>We address this problem by introducing the idea of padding, whereby the run-time stack is “padded” to ensure the correct stack size.</a:t>
            </a:r>
          </a:p>
          <a:p>
            <a:r>
              <a:rPr lang="en-US" dirty="0"/>
              <a:t>Padding is required only when passing string literals.  No padding is required if we pass variables.</a:t>
            </a:r>
          </a:p>
          <a:p>
            <a:pPr marL="457200" lvl="1" indent="0">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var n1 : Name := "C";</a:t>
            </a:r>
          </a:p>
          <a:p>
            <a:pPr marL="457200" lvl="1" indent="0">
              <a:spcBef>
                <a:spcPts val="100"/>
              </a:spcBef>
              <a:buNone/>
            </a:pPr>
            <a:r>
              <a:rPr lang="en-US" sz="1800" dirty="0">
                <a:latin typeface="Consolas" panose="020B0609020204030204" pitchFamily="49" charset="0"/>
              </a:rPr>
              <a:t>    var n2 : Name := "Java";</a:t>
            </a:r>
          </a:p>
          <a:p>
            <a:pPr marL="457200" lvl="1" indent="0">
              <a:spcBef>
                <a:spcPts val="100"/>
              </a:spcBef>
              <a:buNone/>
            </a:pPr>
            <a:r>
              <a:rPr lang="en-US" sz="1800" dirty="0">
                <a:latin typeface="Consolas" panose="020B0609020204030204" pitchFamily="49" charset="0"/>
              </a:rPr>
              <a:t>    var n3 : Name := "Kotlin";</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n1);</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n2);</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n3);</a:t>
            </a:r>
          </a:p>
          <a:p>
            <a:pPr marL="457200" lvl="1" indent="0">
              <a:spcBef>
                <a:spcPts val="100"/>
              </a:spcBef>
              <a:buNone/>
            </a:pPr>
            <a:r>
              <a:rPr lang="en-US" sz="1800" dirty="0">
                <a:latin typeface="Consolas" panose="020B0609020204030204" pitchFamily="49" charset="0"/>
              </a:rPr>
              <a:t>  }</a:t>
            </a:r>
            <a:endParaRPr lang="en-US" dirty="0"/>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24</a:t>
            </a:fld>
            <a:endParaRPr lang="en-US"/>
          </a:p>
        </p:txBody>
      </p:sp>
    </p:spTree>
    <p:extLst>
      <p:ext uri="{BB962C8B-B14F-4D97-AF65-F5344CB8AC3E}">
        <p14:creationId xmlns:p14="http://schemas.microsoft.com/office/powerpoint/2010/main" val="378389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BD64-37C4-6A6C-1CAB-C05D6B7A0B45}"/>
              </a:ext>
            </a:extLst>
          </p:cNvPr>
          <p:cNvSpPr>
            <a:spLocks noGrp="1"/>
          </p:cNvSpPr>
          <p:nvPr>
            <p:ph type="title"/>
          </p:nvPr>
        </p:nvSpPr>
        <p:spPr/>
        <p:txBody>
          <a:bodyPr/>
          <a:lstStyle/>
          <a:p>
            <a:r>
              <a:rPr lang="en-US" dirty="0"/>
              <a:t>Implementing Padding</a:t>
            </a:r>
          </a:p>
        </p:txBody>
      </p:sp>
      <p:sp>
        <p:nvSpPr>
          <p:cNvPr id="3" name="Content Placeholder 2">
            <a:extLst>
              <a:ext uri="{FF2B5EF4-FFF2-40B4-BE49-F238E27FC236}">
                <a16:creationId xmlns:a16="http://schemas.microsoft.com/office/drawing/2014/main" id="{A3088EA2-267F-1F26-44A9-0AD6E04F7EEF}"/>
              </a:ext>
            </a:extLst>
          </p:cNvPr>
          <p:cNvSpPr>
            <a:spLocks noGrp="1"/>
          </p:cNvSpPr>
          <p:nvPr>
            <p:ph idx="1"/>
          </p:nvPr>
        </p:nvSpPr>
        <p:spPr/>
        <p:txBody>
          <a:bodyPr/>
          <a:lstStyle/>
          <a:p>
            <a:r>
              <a:rPr lang="en-US" dirty="0"/>
              <a:t>Class </a:t>
            </a:r>
            <a:r>
              <a:rPr lang="en-US" dirty="0">
                <a:latin typeface="Consolas" panose="020B0609020204030204" pitchFamily="49" charset="0"/>
              </a:rPr>
              <a:t>Padding</a:t>
            </a:r>
            <a:r>
              <a:rPr lang="en-US" dirty="0"/>
              <a:t> has a field named </a:t>
            </a:r>
            <a:r>
              <a:rPr lang="en-US" dirty="0" err="1">
                <a:latin typeface="Consolas" panose="020B0609020204030204" pitchFamily="49" charset="0"/>
              </a:rPr>
              <a:t>numBytes</a:t>
            </a:r>
            <a:r>
              <a:rPr lang="en-US" dirty="0"/>
              <a:t> representing the number of bytes of padding required.</a:t>
            </a:r>
          </a:p>
          <a:p>
            <a:r>
              <a:rPr lang="en-US" dirty="0"/>
              <a:t>Code generation for class </a:t>
            </a:r>
            <a:r>
              <a:rPr lang="en-US" dirty="0">
                <a:latin typeface="Consolas" panose="020B0609020204030204" pitchFamily="49" charset="0"/>
              </a:rPr>
              <a:t>Padding</a:t>
            </a:r>
            <a:r>
              <a:rPr lang="en-US" dirty="0"/>
              <a:t> is straightforward.</a:t>
            </a:r>
          </a:p>
          <a:p>
            <a:pPr marL="457200" lvl="1" indent="0">
              <a:buNone/>
            </a:pPr>
            <a:r>
              <a:rPr lang="en-US" sz="1800" dirty="0"/>
              <a:t>emit("ALLOC " + </a:t>
            </a:r>
            <a:r>
              <a:rPr lang="en-US" sz="1800" dirty="0" err="1"/>
              <a:t>numBytes</a:t>
            </a:r>
            <a:r>
              <a:rPr lang="en-US" sz="1800" dirty="0"/>
              <a:t>);</a:t>
            </a:r>
          </a:p>
          <a:p>
            <a:r>
              <a:rPr lang="en-US" dirty="0"/>
              <a:t>The amount of padding required for subprogram calls is determined similarly in both </a:t>
            </a:r>
            <a:r>
              <a:rPr lang="en-US" dirty="0" err="1">
                <a:latin typeface="Consolas" panose="020B0609020204030204" pitchFamily="49" charset="0"/>
              </a:rPr>
              <a:t>ProcedureCallStmt</a:t>
            </a:r>
            <a:r>
              <a:rPr lang="en-US" dirty="0"/>
              <a:t> and </a:t>
            </a:r>
            <a:r>
              <a:rPr lang="en-US" dirty="0" err="1">
                <a:latin typeface="Consolas" panose="020B0609020204030204" pitchFamily="49" charset="0"/>
              </a:rPr>
              <a:t>FunctionCallExpr</a:t>
            </a:r>
            <a:r>
              <a:rPr lang="en-US" dirty="0"/>
              <a:t> by a method named </a:t>
            </a:r>
            <a:r>
              <a:rPr lang="en-US" dirty="0" err="1">
                <a:latin typeface="Consolas" panose="020B0609020204030204" pitchFamily="49" charset="0"/>
              </a:rPr>
              <a:t>addPadding</a:t>
            </a:r>
            <a:r>
              <a:rPr lang="en-US" dirty="0">
                <a:latin typeface="Consolas" panose="020B0609020204030204" pitchFamily="49" charset="0"/>
              </a:rPr>
              <a:t>()</a:t>
            </a:r>
            <a:r>
              <a:rPr lang="en-US" dirty="0"/>
              <a:t>. We add padding as though it were another parameter.</a:t>
            </a:r>
          </a:p>
        </p:txBody>
      </p:sp>
      <p:sp>
        <p:nvSpPr>
          <p:cNvPr id="4" name="Footer Placeholder 3">
            <a:extLst>
              <a:ext uri="{FF2B5EF4-FFF2-40B4-BE49-F238E27FC236}">
                <a16:creationId xmlns:a16="http://schemas.microsoft.com/office/drawing/2014/main" id="{E64994A8-3E73-3E88-A418-0B0AADE5594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0F89D7-3E19-F837-B04A-646782677480}"/>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25</a:t>
            </a:fld>
            <a:endParaRPr lang="en-US"/>
          </a:p>
        </p:txBody>
      </p:sp>
    </p:spTree>
    <p:extLst>
      <p:ext uri="{BB962C8B-B14F-4D97-AF65-F5344CB8AC3E}">
        <p14:creationId xmlns:p14="http://schemas.microsoft.com/office/powerpoint/2010/main" val="164543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DFC9-D2BD-8CE6-9686-837D5E094CEC}"/>
              </a:ext>
            </a:extLst>
          </p:cNvPr>
          <p:cNvSpPr>
            <a:spLocks noGrp="1"/>
          </p:cNvSpPr>
          <p:nvPr>
            <p:ph type="title"/>
          </p:nvPr>
        </p:nvSpPr>
        <p:spPr/>
        <p:txBody>
          <a:bodyPr/>
          <a:lstStyle/>
          <a:p>
            <a:r>
              <a:rPr lang="en-US" dirty="0"/>
              <a:t>Outline of Method </a:t>
            </a:r>
            <a:r>
              <a:rPr lang="en-US" dirty="0" err="1">
                <a:latin typeface="Consolas" panose="020B0609020204030204" pitchFamily="49" charset="0"/>
              </a:rPr>
              <a:t>addPadding</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54F4F15-1244-989B-D059-38878464AC1B}"/>
              </a:ext>
            </a:extLst>
          </p:cNvPr>
          <p:cNvSpPr>
            <a:spLocks noGrp="1"/>
          </p:cNvSpPr>
          <p:nvPr>
            <p:ph idx="1"/>
          </p:nvPr>
        </p:nvSpPr>
        <p:spPr>
          <a:xfrm>
            <a:off x="458787" y="1363663"/>
            <a:ext cx="8503920" cy="4935537"/>
          </a:xfrm>
        </p:spPr>
        <p:txBody>
          <a:bodyPr/>
          <a:lstStyle/>
          <a:p>
            <a:pPr marL="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addPadding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each parameter declaration (</a:t>
            </a:r>
            <a:r>
              <a:rPr lang="en-US" sz="1800" dirty="0" err="1">
                <a:latin typeface="Consolas" panose="020B0609020204030204" pitchFamily="49" charset="0"/>
              </a:rPr>
              <a:t>paramDecl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and each corresponding actual parameter (expr)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if the type of </a:t>
            </a:r>
            <a:r>
              <a:rPr lang="en-US" sz="1800" dirty="0" err="1">
                <a:latin typeface="Consolas" panose="020B0609020204030204" pitchFamily="49" charset="0"/>
              </a:rPr>
              <a:t>paramDecl</a:t>
            </a:r>
            <a:r>
              <a:rPr lang="en-US" sz="1800" dirty="0">
                <a:latin typeface="Consolas" panose="020B0609020204030204" pitchFamily="49" charset="0"/>
              </a:rPr>
              <a:t> is a string type</a:t>
            </a:r>
          </a:p>
          <a:p>
            <a:pPr marL="0" indent="0">
              <a:spcBef>
                <a:spcPts val="0"/>
              </a:spcBef>
              <a:buNone/>
            </a:pPr>
            <a:r>
              <a:rPr lang="en-US" sz="1800" dirty="0">
                <a:latin typeface="Consolas" panose="020B0609020204030204" pitchFamily="49" charset="0"/>
              </a:rPr>
              <a:t>            and expr is a constant value</a:t>
            </a:r>
          </a:p>
          <a:p>
            <a:pPr marL="0" indent="0">
              <a:spcBef>
                <a:spcPts val="0"/>
              </a:spcBef>
              <a:buNone/>
            </a:pPr>
            <a:r>
              <a:rPr lang="en-US" sz="1800" dirty="0">
                <a:latin typeface="Consolas" panose="020B0609020204030204" pitchFamily="49" charset="0"/>
              </a:rPr>
              <a:t>            and the size of the string type</a:t>
            </a:r>
          </a:p>
          <a:p>
            <a:pPr marL="0" indent="0">
              <a:spcBef>
                <a:spcPts val="0"/>
              </a:spcBef>
              <a:buNone/>
            </a:pPr>
            <a:r>
              <a:rPr lang="en-US" sz="1800" dirty="0">
                <a:latin typeface="Consolas" panose="020B0609020204030204" pitchFamily="49" charset="0"/>
              </a:rPr>
              <a:t>                  &gt;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insert a Padding parameter with number of</a:t>
            </a:r>
          </a:p>
          <a:p>
            <a:pPr marL="0" indent="0">
              <a:spcBef>
                <a:spcPts val="0"/>
              </a:spcBef>
              <a:buNone/>
            </a:pPr>
            <a:r>
              <a:rPr lang="en-US" sz="1800" dirty="0">
                <a:latin typeface="Consolas" panose="020B0609020204030204" pitchFamily="49" charset="0"/>
              </a:rPr>
              <a:t>            bytes computed as</a:t>
            </a:r>
          </a:p>
          <a:p>
            <a:pPr marL="0" indent="0">
              <a:spcBef>
                <a:spcPts val="0"/>
              </a:spcBef>
              <a:buNone/>
            </a:pPr>
            <a:r>
              <a:rPr lang="en-US" sz="1800" dirty="0">
                <a:latin typeface="Consolas" panose="020B0609020204030204" pitchFamily="49" charset="0"/>
              </a:rPr>
              <a:t>            (size of the string type -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29D1733-5C7D-5E7B-A1E2-3658C125EBE5}"/>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97CC9B0-6827-ED48-A2DC-BBD2C3FFA522}"/>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26</a:t>
            </a:fld>
            <a:endParaRPr lang="en-US"/>
          </a:p>
        </p:txBody>
      </p:sp>
    </p:spTree>
    <p:extLst>
      <p:ext uri="{BB962C8B-B14F-4D97-AF65-F5344CB8AC3E}">
        <p14:creationId xmlns:p14="http://schemas.microsoft.com/office/powerpoint/2010/main" val="224445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Padding is also required when a variable with an array or record type is initialized with string literals.</a:t>
            </a:r>
          </a:p>
          <a:p>
            <a:r>
              <a:rPr lang="en-US" dirty="0"/>
              <a:t>Example.</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DayString</a:t>
            </a:r>
            <a:r>
              <a:rPr lang="en-US" sz="1800" dirty="0">
                <a:latin typeface="Consolas" panose="020B0609020204030204" pitchFamily="49" charset="0"/>
              </a:rPr>
              <a:t>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var days : array[7] of </a:t>
            </a:r>
            <a:r>
              <a:rPr lang="en-US" sz="1800" dirty="0" err="1">
                <a:latin typeface="Consolas" panose="020B0609020204030204" pitchFamily="49" charset="0"/>
              </a:rPr>
              <a:t>DayString</a:t>
            </a: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"Sunday",   "Monday", "Tuesday", "Wednesday",</a:t>
            </a:r>
          </a:p>
          <a:p>
            <a:pPr marL="457200" lvl="1" indent="0">
              <a:spcBef>
                <a:spcPts val="100"/>
              </a:spcBef>
              <a:buNone/>
            </a:pPr>
            <a:r>
              <a:rPr lang="en-US" sz="1800" dirty="0">
                <a:latin typeface="Consolas" panose="020B0609020204030204" pitchFamily="49" charset="0"/>
              </a:rPr>
              <a:t>      "Thursday", "Friday", "Saturday" };</a:t>
            </a:r>
          </a:p>
          <a:p>
            <a:endParaRPr lang="en-US" dirty="0"/>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27</a:t>
            </a:fld>
            <a:endParaRPr lang="en-US"/>
          </a:p>
        </p:txBody>
      </p:sp>
    </p:spTree>
    <p:extLst>
      <p:ext uri="{BB962C8B-B14F-4D97-AF65-F5344CB8AC3E}">
        <p14:creationId xmlns:p14="http://schemas.microsoft.com/office/powerpoint/2010/main" val="2228401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Code generation for the initialization is shown below. </a:t>
            </a:r>
          </a:p>
          <a:p>
            <a:pPr marL="400050" lvl="1" indent="0">
              <a:buNone/>
            </a:pPr>
            <a:r>
              <a:rPr lang="en-US" sz="1650" dirty="0"/>
              <a:t>LDGADDR 0</a:t>
            </a:r>
          </a:p>
          <a:p>
            <a:pPr marL="400050" lvl="1" indent="0">
              <a:spcBef>
                <a:spcPts val="200"/>
              </a:spcBef>
              <a:buNone/>
            </a:pPr>
            <a:r>
              <a:rPr lang="en-US" sz="1650" dirty="0"/>
              <a:t>LDCSTR "Sunday"</a:t>
            </a:r>
          </a:p>
          <a:p>
            <a:pPr marL="400050" lvl="1" indent="0">
              <a:spcBef>
                <a:spcPts val="200"/>
              </a:spcBef>
              <a:buNone/>
            </a:pPr>
            <a:r>
              <a:rPr lang="en-US" sz="1650" dirty="0"/>
              <a:t>ALLOC 8</a:t>
            </a:r>
          </a:p>
          <a:p>
            <a:pPr marL="400050" lvl="1" indent="0">
              <a:spcBef>
                <a:spcPts val="200"/>
              </a:spcBef>
              <a:buNone/>
            </a:pPr>
            <a:r>
              <a:rPr lang="en-US" sz="1650" dirty="0"/>
              <a:t>LDCSTR "Monday"</a:t>
            </a:r>
          </a:p>
          <a:p>
            <a:pPr marL="400050" lvl="1" indent="0">
              <a:spcBef>
                <a:spcPts val="200"/>
              </a:spcBef>
              <a:buNone/>
            </a:pPr>
            <a:r>
              <a:rPr lang="en-US" sz="1650" dirty="0"/>
              <a:t>ALLOC 8</a:t>
            </a:r>
          </a:p>
          <a:p>
            <a:pPr marL="400050" lvl="1" indent="0">
              <a:spcBef>
                <a:spcPts val="200"/>
              </a:spcBef>
              <a:buNone/>
            </a:pPr>
            <a:r>
              <a:rPr lang="en-US" sz="1650" dirty="0"/>
              <a:t>LDCSTR "Tuesday"</a:t>
            </a:r>
          </a:p>
          <a:p>
            <a:pPr marL="400050" lvl="1" indent="0">
              <a:spcBef>
                <a:spcPts val="200"/>
              </a:spcBef>
              <a:buNone/>
            </a:pPr>
            <a:r>
              <a:rPr lang="en-US" sz="1650" dirty="0"/>
              <a:t>ALLOC 6</a:t>
            </a:r>
          </a:p>
          <a:p>
            <a:pPr marL="400050" lvl="1" indent="0">
              <a:spcBef>
                <a:spcPts val="200"/>
              </a:spcBef>
              <a:buNone/>
            </a:pPr>
            <a:r>
              <a:rPr lang="en-US" sz="1650" dirty="0"/>
              <a:t>LDCSTR "Wednesday"</a:t>
            </a:r>
          </a:p>
          <a:p>
            <a:pPr marL="400050" lvl="1" indent="0">
              <a:spcBef>
                <a:spcPts val="200"/>
              </a:spcBef>
              <a:buNone/>
            </a:pPr>
            <a:r>
              <a:rPr lang="en-US" sz="1650" dirty="0"/>
              <a:t>ALLOC 2</a:t>
            </a:r>
          </a:p>
          <a:p>
            <a:pPr marL="400050" lvl="1" indent="0">
              <a:spcBef>
                <a:spcPts val="200"/>
              </a:spcBef>
              <a:buNone/>
            </a:pPr>
            <a:r>
              <a:rPr lang="en-US" sz="1650" dirty="0"/>
              <a:t>LDCSTR "Thursday"</a:t>
            </a:r>
          </a:p>
          <a:p>
            <a:pPr marL="400050" lvl="1" indent="0">
              <a:spcBef>
                <a:spcPts val="200"/>
              </a:spcBef>
              <a:buNone/>
            </a:pPr>
            <a:r>
              <a:rPr lang="en-US" sz="1650" dirty="0"/>
              <a:t>ALLOC 4</a:t>
            </a:r>
          </a:p>
          <a:p>
            <a:pPr marL="400050" lvl="1" indent="0">
              <a:spcBef>
                <a:spcPts val="200"/>
              </a:spcBef>
              <a:buNone/>
            </a:pPr>
            <a:r>
              <a:rPr lang="en-US" sz="1650" dirty="0"/>
              <a:t>LDCSTR "Friday"</a:t>
            </a:r>
          </a:p>
          <a:p>
            <a:pPr marL="400050" lvl="1" indent="0">
              <a:spcBef>
                <a:spcPts val="200"/>
              </a:spcBef>
              <a:buNone/>
            </a:pPr>
            <a:r>
              <a:rPr lang="en-US" sz="1650" dirty="0"/>
              <a:t>ALLOC 8</a:t>
            </a:r>
          </a:p>
          <a:p>
            <a:pPr marL="400050" lvl="1" indent="0">
              <a:spcBef>
                <a:spcPts val="200"/>
              </a:spcBef>
              <a:buNone/>
            </a:pPr>
            <a:r>
              <a:rPr lang="en-US" sz="1650" dirty="0"/>
              <a:t>LDCSTR "Saturday"</a:t>
            </a:r>
          </a:p>
          <a:p>
            <a:pPr marL="400050" lvl="1" indent="0">
              <a:spcBef>
                <a:spcPts val="200"/>
              </a:spcBef>
              <a:buNone/>
            </a:pPr>
            <a:r>
              <a:rPr lang="en-US" sz="1650" dirty="0"/>
              <a:t>ALLOC 4</a:t>
            </a:r>
          </a:p>
          <a:p>
            <a:pPr marL="400050" lvl="1" indent="0">
              <a:spcBef>
                <a:spcPts val="200"/>
              </a:spcBef>
              <a:buNone/>
            </a:pPr>
            <a:r>
              <a:rPr lang="en-US" sz="1650" dirty="0"/>
              <a:t>STORE 168</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28</a:t>
            </a:fld>
            <a:endParaRPr lang="en-US"/>
          </a:p>
        </p:txBody>
      </p:sp>
      <p:sp>
        <p:nvSpPr>
          <p:cNvPr id="7" name="TextBox 6">
            <a:extLst>
              <a:ext uri="{FF2B5EF4-FFF2-40B4-BE49-F238E27FC236}">
                <a16:creationId xmlns:a16="http://schemas.microsoft.com/office/drawing/2014/main" id="{B0444144-6A8D-442C-7F96-9C0DE84DBF69}"/>
              </a:ext>
            </a:extLst>
          </p:cNvPr>
          <p:cNvSpPr txBox="1"/>
          <p:nvPr/>
        </p:nvSpPr>
        <p:spPr>
          <a:xfrm>
            <a:off x="4572000" y="2721114"/>
            <a:ext cx="2621551" cy="707886"/>
          </a:xfrm>
          <a:prstGeom prst="rect">
            <a:avLst/>
          </a:prstGeom>
          <a:noFill/>
          <a:ln>
            <a:solidFill>
              <a:schemeClr val="tx1"/>
            </a:solidFill>
          </a:ln>
        </p:spPr>
        <p:txBody>
          <a:bodyPr wrap="non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The </a:t>
            </a:r>
            <a:r>
              <a:rPr lang="en-US" sz="2000" dirty="0">
                <a:effectLst/>
                <a:latin typeface="Consolas" panose="020B0609020204030204" pitchFamily="49" charset="0"/>
                <a:ea typeface="Calibri" panose="020F0502020204030204" pitchFamily="34" charset="0"/>
                <a:cs typeface="Times New Roman" panose="02020603050405020304" pitchFamily="18" charset="0"/>
              </a:rPr>
              <a:t>ALLOC</a:t>
            </a:r>
            <a:r>
              <a:rPr lang="en-US" sz="2000" dirty="0">
                <a:effectLst/>
                <a:latin typeface="Calibri" panose="020F0502020204030204" pitchFamily="34" charset="0"/>
                <a:ea typeface="Calibri" panose="020F0502020204030204" pitchFamily="34" charset="0"/>
                <a:cs typeface="Times New Roman" panose="02020603050405020304" pitchFamily="18" charset="0"/>
              </a:rPr>
              <a:t> instructions</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correspond to padding</a:t>
            </a:r>
            <a:endParaRPr lang="en-US" sz="2800" dirty="0"/>
          </a:p>
        </p:txBody>
      </p:sp>
    </p:spTree>
    <p:extLst>
      <p:ext uri="{BB962C8B-B14F-4D97-AF65-F5344CB8AC3E}">
        <p14:creationId xmlns:p14="http://schemas.microsoft.com/office/powerpoint/2010/main" val="934417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Since arrays and records can be nested, we need to walk the tree of composite initializers looking for string literals, and the code is a more complicated for initialization than it is for passing parameters.</a:t>
            </a:r>
          </a:p>
          <a:p>
            <a:pPr lvl="1"/>
            <a:r>
              <a:rPr lang="en-US" dirty="0"/>
              <a:t>See method </a:t>
            </a:r>
            <a:r>
              <a:rPr lang="en-US" dirty="0" err="1">
                <a:latin typeface="Consolas" panose="020B0609020204030204" pitchFamily="49" charset="0"/>
              </a:rPr>
              <a:t>addPadding</a:t>
            </a:r>
            <a:r>
              <a:rPr lang="en-US" dirty="0">
                <a:latin typeface="Consolas" panose="020B0609020204030204" pitchFamily="49" charset="0"/>
              </a:rPr>
              <a:t>()</a:t>
            </a:r>
            <a:r>
              <a:rPr lang="en-US" dirty="0"/>
              <a:t> in class </a:t>
            </a:r>
            <a:r>
              <a:rPr lang="en-US" dirty="0" err="1">
                <a:latin typeface="Consolas" panose="020B0609020204030204" pitchFamily="49" charset="0"/>
              </a:rPr>
              <a:t>SingleVarDecl</a:t>
            </a:r>
            <a:r>
              <a:rPr lang="en-US" dirty="0"/>
              <a:t> for details.</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29</a:t>
            </a:fld>
            <a:endParaRPr lang="en-US"/>
          </a:p>
        </p:txBody>
      </p:sp>
    </p:spTree>
    <p:extLst>
      <p:ext uri="{BB962C8B-B14F-4D97-AF65-F5344CB8AC3E}">
        <p14:creationId xmlns:p14="http://schemas.microsoft.com/office/powerpoint/2010/main" val="268342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variables, you can declare a string type specifying its capacity and then declare one or more variables of that type.</a:t>
            </a:r>
          </a:p>
          <a:p>
            <a:r>
              <a:rPr lang="en-US" dirty="0"/>
              <a:t>Alternatively, you can declare a string variable using a string type constructor.</a:t>
            </a:r>
          </a:p>
          <a:p>
            <a:r>
              <a:rPr lang="en-US" dirty="0"/>
              <a:t>Strings can be initialized using string literals.</a:t>
            </a:r>
          </a:p>
          <a:p>
            <a:r>
              <a:rPr lang="en-US" dirty="0"/>
              <a:t>Examples</a:t>
            </a:r>
          </a:p>
          <a:p>
            <a:pPr marL="457200" lvl="1" indent="0">
              <a:buNone/>
            </a:pPr>
            <a:r>
              <a:rPr lang="en-US" sz="1800" dirty="0">
                <a:latin typeface="Consolas" panose="020B0609020204030204" pitchFamily="49" charset="0"/>
              </a:rPr>
              <a:t>type Name = string[20];</a:t>
            </a:r>
          </a:p>
          <a:p>
            <a:pPr marL="457200" lvl="1" indent="0">
              <a:spcBef>
                <a:spcPts val="200"/>
              </a:spcBef>
              <a:buNone/>
            </a:pPr>
            <a:r>
              <a:rPr lang="en-US" sz="1800" dirty="0">
                <a:latin typeface="Consolas" panose="020B0609020204030204" pitchFamily="49" charset="0"/>
              </a:rPr>
              <a:t>var name : Name;</a:t>
            </a:r>
          </a:p>
          <a:p>
            <a:pPr marL="457200" lvl="1" indent="0">
              <a:spcBef>
                <a:spcPts val="200"/>
              </a:spcBef>
              <a:buNone/>
            </a:pPr>
            <a:r>
              <a:rPr lang="en-US" sz="1800" dirty="0">
                <a:latin typeface="Consolas" panose="020B0609020204030204" pitchFamily="49" charset="0"/>
              </a:rPr>
              <a:t>var month : string[9] := "January";</a:t>
            </a:r>
          </a:p>
          <a:p>
            <a:pPr marL="457200" lvl="1" indent="0">
              <a:spcBef>
                <a:spcPts val="200"/>
              </a:spcBef>
              <a:buNone/>
            </a:pPr>
            <a:r>
              <a:rPr lang="en-US" sz="1800" dirty="0">
                <a:latin typeface="Consolas" panose="020B0609020204030204" pitchFamily="49" charset="0"/>
              </a:rPr>
              <a:t>name := "Angela";</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31</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174761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32</a:t>
            </a:fld>
            <a:endParaRPr lang="en-US"/>
          </a:p>
        </p:txBody>
      </p:sp>
    </p:spTree>
    <p:extLst>
      <p:ext uri="{BB962C8B-B14F-4D97-AF65-F5344CB8AC3E}">
        <p14:creationId xmlns:p14="http://schemas.microsoft.com/office/powerpoint/2010/main" val="301844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p:spPr>
        <p:txBody>
          <a:bodyPr/>
          <a:lstStyle/>
          <a:p>
            <a:r>
              <a:rPr lang="en-US" dirty="0"/>
              <a:t>Strings use the array index notation to provide access to the individual characters, and they use the dot notation to provide access to the string length.</a:t>
            </a:r>
          </a:p>
          <a:p>
            <a:r>
              <a:rPr lang="en-US" dirty="0"/>
              <a:t>Examples</a:t>
            </a:r>
          </a:p>
          <a:p>
            <a:pPr marL="457200" lvl="1" indent="0">
              <a:buNone/>
            </a:pPr>
            <a:r>
              <a:rPr lang="en-US" sz="1800" dirty="0">
                <a:latin typeface="Consolas" panose="020B0609020204030204" pitchFamily="49" charset="0"/>
              </a:rPr>
              <a:t>name[0]       // the character at index 0 (first character)</a:t>
            </a:r>
          </a:p>
          <a:p>
            <a:pPr marL="457200" lvl="1" indent="0">
              <a:buNone/>
            </a:pPr>
            <a:r>
              <a:rPr lang="en-US" sz="1800" dirty="0" err="1">
                <a:latin typeface="Consolas" panose="020B0609020204030204" pitchFamily="49" charset="0"/>
              </a:rPr>
              <a:t>name.length</a:t>
            </a:r>
            <a:r>
              <a:rPr lang="en-US" sz="1800" dirty="0">
                <a:latin typeface="Consolas" panose="020B0609020204030204" pitchFamily="49" charset="0"/>
              </a:rPr>
              <a:t>   // the length of the string</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extLst>
      <p:ext uri="{BB962C8B-B14F-4D97-AF65-F5344CB8AC3E}">
        <p14:creationId xmlns:p14="http://schemas.microsoft.com/office/powerpoint/2010/main" val="424433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CPRL uses a variant of name equivalence for array types.</a:t>
            </a:r>
          </a:p>
          <a:p>
            <a:r>
              <a:rPr lang="en-US" sz="2300" dirty="0"/>
              <a:t>String objects in CPRL are considered to have the same type only if they are declared using the same type name or if they are declared with identical array type constructors.  Thus, two distinct string type declarations define different types even if they are structurally identical.</a:t>
            </a:r>
          </a:p>
          <a:p>
            <a:r>
              <a:rPr lang="en-US" sz="2300" dirty="0"/>
              <a:t>Two string objects with the same type are assignment compatible.  Two string objects with different types are not assignment compatible, even if they are structurally identical.</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(continued)</a:t>
            </a:r>
          </a:p>
        </p:txBody>
      </p:sp>
      <p:sp>
        <p:nvSpPr>
          <p:cNvPr id="6147" name="Content Placeholder 2"/>
          <p:cNvSpPr>
            <a:spLocks noGrp="1"/>
          </p:cNvSpPr>
          <p:nvPr>
            <p:ph idx="1"/>
          </p:nvPr>
        </p:nvSpPr>
        <p:spPr/>
        <p:txBody>
          <a:bodyPr/>
          <a:lstStyle/>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extLst>
      <p:ext uri="{BB962C8B-B14F-4D97-AF65-F5344CB8AC3E}">
        <p14:creationId xmlns:p14="http://schemas.microsoft.com/office/powerpoint/2010/main" val="351671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a:xfrm>
            <a:off x="396240" y="1363663"/>
            <a:ext cx="8595360" cy="4935537"/>
          </a:xfrm>
        </p:spPr>
        <p:txBody>
          <a:bodyPr tIns="91440"/>
          <a:lstStyle/>
          <a:p>
            <a:pPr marL="0" lvl="1" indent="0">
              <a:spcBef>
                <a:spcPts val="200"/>
              </a:spcBef>
              <a:buNone/>
            </a:pPr>
            <a:r>
              <a:rPr lang="en-US" sz="1700" dirty="0">
                <a:latin typeface="Consolas" pitchFamily="49" charset="0"/>
                <a:cs typeface="Consolas" pitchFamily="49" charset="0"/>
              </a:rPr>
              <a:t>type Name     = string[20];</a:t>
            </a:r>
          </a:p>
          <a:p>
            <a:pPr marL="0" lvl="1" indent="0">
              <a:spcBef>
                <a:spcPts val="200"/>
              </a:spcBef>
              <a:buNone/>
            </a:pPr>
            <a:r>
              <a:rPr lang="en-US" sz="1700" dirty="0">
                <a:latin typeface="Consolas" pitchFamily="49" charset="0"/>
                <a:cs typeface="Consolas" pitchFamily="49" charset="0"/>
              </a:rPr>
              <a:t>type Greeting = string[20];</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var name1, name2 : Name;</a:t>
            </a:r>
          </a:p>
          <a:p>
            <a:pPr marL="0" lvl="1" indent="0">
              <a:spcBef>
                <a:spcPts val="200"/>
              </a:spcBef>
              <a:buNone/>
            </a:pPr>
            <a:r>
              <a:rPr lang="en-US" sz="1700" dirty="0">
                <a:latin typeface="Consolas" pitchFamily="49" charset="0"/>
                <a:cs typeface="Consolas" pitchFamily="49" charset="0"/>
              </a:rPr>
              <a:t>var greeting1, greeting2 : Greeting;</a:t>
            </a:r>
          </a:p>
          <a:p>
            <a:pPr marL="0" lvl="1" indent="0">
              <a:spcBef>
                <a:spcPts val="200"/>
              </a:spcBef>
              <a:buNone/>
            </a:pPr>
            <a:r>
              <a:rPr lang="en-US" sz="1700" dirty="0">
                <a:latin typeface="Consolas" pitchFamily="49" charset="0"/>
                <a:cs typeface="Consolas" pitchFamily="49" charset="0"/>
              </a:rPr>
              <a:t>var month : string[3] := "Jan";</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name2 := "Paul";         // name2 has capacity 20 and length 4</a:t>
            </a:r>
          </a:p>
          <a:p>
            <a:pPr marL="0" lvl="1" indent="0">
              <a:spcBef>
                <a:spcPts val="200"/>
              </a:spcBef>
              <a:buNone/>
            </a:pPr>
            <a:r>
              <a:rPr lang="en-US" sz="1700" dirty="0">
                <a:latin typeface="Consolas" pitchFamily="49" charset="0"/>
                <a:cs typeface="Consolas" pitchFamily="49" charset="0"/>
              </a:rPr>
              <a:t>name1 := name2;          // legal assignment (same types)</a:t>
            </a:r>
          </a:p>
          <a:p>
            <a:pPr marL="0" lvl="1" indent="0">
              <a:spcBef>
                <a:spcPts val="200"/>
              </a:spcBef>
              <a:buNone/>
            </a:pPr>
            <a:r>
              <a:rPr lang="en-US" sz="1700" dirty="0">
                <a:latin typeface="Consolas" pitchFamily="49" charset="0"/>
                <a:cs typeface="Consolas" pitchFamily="49" charset="0"/>
              </a:rPr>
              <a:t>name1[0] := 'S'          // "Paul" changed to "Saul"</a:t>
            </a:r>
          </a:p>
          <a:p>
            <a:pPr marL="0" lvl="1" indent="0">
              <a:spcBef>
                <a:spcPts val="200"/>
              </a:spcBef>
              <a:buNone/>
            </a:pPr>
            <a:r>
              <a:rPr lang="en-US" sz="1700" dirty="0">
                <a:latin typeface="Consolas" pitchFamily="49" charset="0"/>
                <a:cs typeface="Consolas" pitchFamily="49" charset="0"/>
              </a:rPr>
              <a:t>greeting1 := "Hi";       // greeting1 has capacity 20 and length 2</a:t>
            </a:r>
          </a:p>
          <a:p>
            <a:pPr marL="0" lvl="1" indent="0">
              <a:spcBef>
                <a:spcPts val="200"/>
              </a:spcBef>
              <a:buNone/>
            </a:pPr>
            <a:r>
              <a:rPr lang="en-US" sz="1700" dirty="0">
                <a:latin typeface="Consolas" pitchFamily="49" charset="0"/>
                <a:cs typeface="Consolas" pitchFamily="49" charset="0"/>
              </a:rPr>
              <a:t>greeting2 := "Hello";    // greeting2 has capacity 20 and length 5</a:t>
            </a:r>
          </a:p>
          <a:p>
            <a:pPr marL="0" lvl="1" indent="0">
              <a:spcBef>
                <a:spcPts val="200"/>
              </a:spcBef>
              <a:buNone/>
            </a:pPr>
            <a:r>
              <a:rPr lang="en-US" sz="1700" dirty="0">
                <a:latin typeface="Consolas" pitchFamily="49" charset="0"/>
                <a:cs typeface="Consolas" pitchFamily="49" charset="0"/>
              </a:rPr>
              <a:t>greeting1 := greeting2;  // legal assignment; greeting1 has length 5</a:t>
            </a:r>
          </a:p>
          <a:p>
            <a:pPr marL="0" lvl="1" indent="0">
              <a:spcBef>
                <a:spcPts val="200"/>
              </a:spcBef>
              <a:buNone/>
            </a:pPr>
            <a:r>
              <a:rPr lang="en-US" sz="1700" dirty="0">
                <a:latin typeface="Consolas" pitchFamily="49" charset="0"/>
                <a:cs typeface="Consolas" pitchFamily="49" charset="0"/>
              </a:rPr>
              <a:t>name1 := greeting1;      // *** Illegal (different types) ***</a:t>
            </a:r>
          </a:p>
          <a:p>
            <a:pPr marL="0" lvl="1" indent="0">
              <a:spcBef>
                <a:spcPts val="200"/>
              </a:spcBef>
              <a:buNone/>
            </a:pPr>
            <a:r>
              <a:rPr lang="en-US" sz="1700" dirty="0">
                <a:latin typeface="Consolas" pitchFamily="49" charset="0"/>
                <a:cs typeface="Consolas" pitchFamily="49" charset="0"/>
              </a:rPr>
              <a:t>month := "Aug";          // legal assignment of string literal</a:t>
            </a:r>
          </a:p>
          <a:p>
            <a:pPr marL="0" lvl="1" indent="0">
              <a:spcBef>
                <a:spcPts val="200"/>
              </a:spcBef>
              <a:buNone/>
            </a:pPr>
            <a:r>
              <a:rPr lang="en-US" sz="1700" dirty="0">
                <a:latin typeface="Consolas" pitchFamily="49" charset="0"/>
                <a:cs typeface="Consolas" pitchFamily="49" charset="0"/>
              </a:rPr>
              <a:t>month := "Sept";         // *** Illegal (literal length too large) ***</a:t>
            </a:r>
          </a:p>
          <a:p>
            <a:pPr marL="0" lvl="1" indent="0">
              <a:spcBef>
                <a:spcPts val="200"/>
              </a:spcBef>
              <a:buNone/>
            </a:pPr>
            <a:endParaRPr lang="en-US" sz="1700" dirty="0">
              <a:latin typeface="Consolas" pitchFamily="49" charset="0"/>
              <a:cs typeface="Consolas" pitchFamily="49" charset="0"/>
            </a:endParaRP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(Java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8</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6002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Java.</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3474</TotalTime>
  <Words>2711</Words>
  <Application>Microsoft Office PowerPoint</Application>
  <PresentationFormat>On-screen Show (4:3)</PresentationFormat>
  <Paragraphs>396</Paragraphs>
  <Slides>32</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Consolas</vt:lpstr>
      <vt:lpstr>SoftMoore2</vt:lpstr>
      <vt:lpstr>Strings</vt:lpstr>
      <vt:lpstr>Strings in CPRL</vt:lpstr>
      <vt:lpstr>Using CPRL Strings</vt:lpstr>
      <vt:lpstr>Using CPRL Strings (continued)</vt:lpstr>
      <vt:lpstr>Type Equivalence for Strings (Name Equivalence versus Structural Equivalence)</vt:lpstr>
      <vt:lpstr>Type Equivalence for Strings (continued)</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Type Name for String Type Constructor </vt:lpstr>
      <vt:lpstr>Address of a String Object</vt:lpstr>
      <vt:lpstr>String Layout Example</vt:lpstr>
      <vt:lpstr>Constraint Rules for Strings</vt:lpstr>
      <vt:lpstr>Constraint Rules for Strings</vt:lpstr>
      <vt:lpstr>The Need for Padding</vt:lpstr>
      <vt:lpstr>The Need for Padding (continued)</vt:lpstr>
      <vt:lpstr>The Need for Padding (continued)</vt:lpstr>
      <vt:lpstr>The Need for Padding (continued)</vt:lpstr>
      <vt:lpstr>The Need for Padding (continued)</vt:lpstr>
      <vt:lpstr>Implementing Padding</vt:lpstr>
      <vt:lpstr>Outline of Method addPadding()</vt:lpstr>
      <vt:lpstr>Padding for Initialization</vt:lpstr>
      <vt:lpstr>Padding for Initialization (continued)</vt:lpstr>
      <vt:lpstr>Padding for Initialization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231</cp:revision>
  <cp:lastPrinted>2020-04-17T14:05:26Z</cp:lastPrinted>
  <dcterms:created xsi:type="dcterms:W3CDTF">2005-01-12T21:47:45Z</dcterms:created>
  <dcterms:modified xsi:type="dcterms:W3CDTF">2025-04-03T12:27:08Z</dcterms:modified>
</cp:coreProperties>
</file>