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43"/>
  </p:notesMasterIdLst>
  <p:handoutMasterIdLst>
    <p:handoutMasterId r:id="rId44"/>
  </p:handoutMasterIdLst>
  <p:sldIdLst>
    <p:sldId id="256" r:id="rId2"/>
    <p:sldId id="363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368" r:id="rId12"/>
    <p:sldId id="270" r:id="rId13"/>
    <p:sldId id="277" r:id="rId14"/>
    <p:sldId id="278" r:id="rId15"/>
    <p:sldId id="364" r:id="rId16"/>
    <p:sldId id="348" r:id="rId17"/>
    <p:sldId id="350" r:id="rId18"/>
    <p:sldId id="351" r:id="rId19"/>
    <p:sldId id="352" r:id="rId20"/>
    <p:sldId id="365" r:id="rId21"/>
    <p:sldId id="265" r:id="rId22"/>
    <p:sldId id="263" r:id="rId23"/>
    <p:sldId id="289" r:id="rId24"/>
    <p:sldId id="353" r:id="rId25"/>
    <p:sldId id="354" r:id="rId26"/>
    <p:sldId id="275" r:id="rId27"/>
    <p:sldId id="279" r:id="rId28"/>
    <p:sldId id="271" r:id="rId29"/>
    <p:sldId id="273" r:id="rId30"/>
    <p:sldId id="357" r:id="rId31"/>
    <p:sldId id="272" r:id="rId32"/>
    <p:sldId id="366" r:id="rId33"/>
    <p:sldId id="367" r:id="rId34"/>
    <p:sldId id="274" r:id="rId35"/>
    <p:sldId id="286" r:id="rId36"/>
    <p:sldId id="360" r:id="rId37"/>
    <p:sldId id="287" r:id="rId38"/>
    <p:sldId id="359" r:id="rId39"/>
    <p:sldId id="282" r:id="rId40"/>
    <p:sldId id="284" r:id="rId41"/>
    <p:sldId id="290" r:id="rId4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86" autoAdjust="0"/>
    <p:restoredTop sz="90929"/>
  </p:normalViewPr>
  <p:slideViewPr>
    <p:cSldViewPr>
      <p:cViewPr varScale="1">
        <p:scale>
          <a:sx n="83" d="100"/>
          <a:sy n="83" d="100"/>
        </p:scale>
        <p:origin x="3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9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l" defTabSz="966089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03" tIns="48304" rIns="96603" bIns="48304" numCol="1" anchor="b" anchorCtr="0" compatLnSpc="1">
            <a:prstTxWarp prst="textNoShape">
              <a:avLst/>
            </a:prstTxWarp>
          </a:bodyPr>
          <a:lstStyle>
            <a:lvl1pPr algn="r" defTabSz="966089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34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4B4F-3F38-BE2D-9DD5-18D54958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Helper Methods in</a:t>
            </a:r>
            <a:br>
              <a:rPr lang="en-US" dirty="0"/>
            </a:br>
            <a:r>
              <a:rPr lang="en-US" dirty="0"/>
              <a:t>Enum Class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8E701-C42F-B19D-F9B0-F253B2FFC2F2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9144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isReservedWord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isInitialDeclStarter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isSubprogramDeclStarter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isStmtStarter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isLiteral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isExprStarter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isRelationalOperator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isAddingOperator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boolean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isMultiplyingOperator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F4DC0-3CBC-FEAF-9267-2BF8994DD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6C47D-6DB3-EAA3-E41D-256DA4A85D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9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B6BB-7076-29FA-40FC-9FFD760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DD78A-F7C9-5864-5336-E5D9A0460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several static methods used by the scanner for classifying characters.</a:t>
            </a:r>
          </a:p>
          <a:p>
            <a:pPr lvl="1"/>
            <a:r>
              <a:rPr lang="en-US" dirty="0"/>
              <a:t>Most of the methods provide straightforward and efficient alternatives to regular expressions.</a:t>
            </a:r>
          </a:p>
          <a:p>
            <a:r>
              <a:rPr lang="en-US" dirty="0"/>
              <a:t>Examples</a:t>
            </a:r>
          </a:p>
          <a:p>
            <a:pPr marL="40005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letter.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isLetter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only if the specified character is a digit.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0005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static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isDigit</a:t>
            </a:r>
            <a:r>
              <a:rPr lang="en-US" sz="1800" dirty="0">
                <a:latin typeface="Consolas" panose="020B0609020204030204" pitchFamily="49" charset="0"/>
              </a:rPr>
              <a:t>(char </a:t>
            </a:r>
            <a:r>
              <a:rPr lang="en-US" sz="1800" dirty="0" err="1">
                <a:latin typeface="Consolas" panose="020B0609020204030204" pitchFamily="49" charset="0"/>
              </a:rPr>
              <a:t>ch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1226B-D3AF-26B3-AACC-2542C7DF09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B0F2-F799-12FD-3F7B-392A623A70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07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/>
              <a:t> is implemented as a generic class.  The scanner instantiates it with type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Constructor and Key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BoundedBuffer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element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element.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 get(int i)</a:t>
            </a:r>
          </a:p>
          <a:p>
            <a:pPr marL="9144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an element to the buffer.  Overwrites if buffer is full.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9144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add(E 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8113"/>
            <a:ext cx="7315200" cy="1004887"/>
          </a:xfrm>
        </p:spPr>
        <p:txBody>
          <a:bodyPr/>
          <a:lstStyle/>
          <a:p>
            <a:r>
              <a:rPr lang="en-US"/>
              <a:t>Lexical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 (for any compiler project)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Position		 • Source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BoundedBuffer</a:t>
            </a:r>
            <a:r>
              <a:rPr lang="en-US" dirty="0">
                <a:latin typeface="Consolas" panose="020B0609020204030204" pitchFamily="49" charset="0"/>
              </a:rPr>
              <a:t>	 • </a:t>
            </a:r>
            <a:r>
              <a:rPr lang="en-US" dirty="0" err="1">
                <a:latin typeface="Consolas" panose="020B0609020204030204" pitchFamily="49" charset="0"/>
              </a:rPr>
              <a:t>CharUtil</a:t>
            </a:r>
            <a:endParaRPr lang="en-US" dirty="0">
              <a:latin typeface="Consolas" panose="020B06090202040302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/>
              <a:t> (specific to CPRL)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• Symbol		 • Token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477000"/>
            <a:ext cx="2741613" cy="274638"/>
          </a:xfrm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78600" y="6477000"/>
            <a:ext cx="1828800" cy="274638"/>
          </a:xfrm>
        </p:spPr>
        <p:txBody>
          <a:bodyPr/>
          <a:lstStyle/>
          <a:p>
            <a:r>
              <a:rPr lang="en-US"/>
              <a:t>Slide </a:t>
            </a:r>
            <a:fld id="{F24FBFC6-354B-48EC-90A0-2DE180DF9EE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0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(via 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)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pPr lvl="1"/>
            <a:r>
              <a:rPr lang="en-US" dirty="0"/>
              <a:t>Detects and reports lexical errors.  Returns </a:t>
            </a:r>
            <a:r>
              <a:rPr lang="en-US" dirty="0" err="1">
                <a:latin typeface="Consolas" panose="020B0609020204030204" pitchFamily="49" charset="0"/>
              </a:rPr>
              <a:t>Symbol.unknown</a:t>
            </a:r>
            <a:r>
              <a:rPr lang="en-US" dirty="0"/>
              <a:t> if a lexical error is encountered.</a:t>
            </a:r>
          </a:p>
          <a:p>
            <a:r>
              <a:rPr lang="en-US" dirty="0"/>
              <a:t>At any point during the iteration,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6ED3920A-7B97-B342-F997-4B89AF107288}"/>
              </a:ext>
            </a:extLst>
          </p:cNvPr>
          <p:cNvGrpSpPr/>
          <p:nvPr/>
        </p:nvGrpSpPr>
        <p:grpSpPr>
          <a:xfrm>
            <a:off x="76200" y="5715000"/>
            <a:ext cx="8838860" cy="339725"/>
            <a:chOff x="304800" y="5334000"/>
            <a:chExt cx="8572160" cy="339725"/>
          </a:xfrm>
        </p:grpSpPr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61D5EA67-C47B-13CA-A0F1-CE96C9C21F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3729CCCC-9CF7-08B9-EDC4-FAB90A8E9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903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70475759-D7B1-D1DF-2411-4DC642480B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61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88581A0A-483B-DA2E-EDC1-581CF75B5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784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B9F62B47-C010-5A98-09EB-9B23A4510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5279" y="5334000"/>
              <a:ext cx="239168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[(“100”, (1, 10)]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token()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symbol()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text()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lookahead(1).position().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>
                <a:latin typeface="Consolas" panose="020B0609020204030204" pitchFamily="49" charset="0"/>
              </a:rPr>
              <a:t>token()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text()</a:t>
            </a:r>
            <a:r>
              <a:rPr lang="en-US" sz="2300" dirty="0"/>
              <a:t>, and </a:t>
            </a:r>
            <a:r>
              <a:rPr lang="en-US" sz="2300" dirty="0">
                <a:latin typeface="Consolas" panose="020B0609020204030204" pitchFamily="49" charset="0"/>
              </a:rPr>
              <a:t>position()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method </a:t>
            </a:r>
            <a:r>
              <a:rPr lang="en-US" sz="2300" dirty="0">
                <a:latin typeface="Consolas" panose="020B0609020204030204" pitchFamily="49" charset="0"/>
              </a:rPr>
              <a:t>symbol()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CharUtil.isLetter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</a:t>
            </a:r>
            <a:r>
              <a:rPr lang="en-US" sz="1750" dirty="0" err="1">
                <a:latin typeface="Consolas" pitchFamily="49" charset="0"/>
              </a:rPr>
              <a:t>CharUtil.isDigit</a:t>
            </a:r>
            <a:r>
              <a:rPr lang="en-US" sz="1750" dirty="0">
                <a:latin typeface="Consolas" pitchFamily="49" charset="0"/>
              </a:rPr>
              <a:t>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</a:rPr>
              <a:t>&lt;</a:t>
            </a:r>
            <a:r>
              <a:rPr lang="en-US" sz="2400" dirty="0"/>
              <a:t>”, “</a:t>
            </a:r>
            <a:r>
              <a:rPr lang="en-US" sz="2400" dirty="0">
                <a:latin typeface="Consolas" pitchFamily="49" charset="0"/>
              </a:rPr>
              <a:t>&lt;=</a:t>
            </a:r>
            <a:r>
              <a:rPr lang="en-US" sz="2400" dirty="0"/>
              <a:t>”, and “</a:t>
            </a:r>
            <a:r>
              <a:rPr lang="en-US" sz="2400" dirty="0">
                <a:latin typeface="Consolas" pitchFamily="49" charset="0"/>
              </a:rPr>
              <a:t>&lt;&lt;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() == '&lt;')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Symbol.leftShift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500AB-CC2A-429D-604C-2EB876EE2B4D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(continued on next page)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private String </a:t>
            </a:r>
            <a:r>
              <a:rPr lang="en-US" sz="1600" dirty="0" err="1">
                <a:latin typeface="Consolas" pitchFamily="49" charset="0"/>
              </a:rPr>
              <a:t>scanIntLiteral</a:t>
            </a:r>
            <a:r>
              <a:rPr lang="en-US" sz="1600" dirty="0">
                <a:latin typeface="Consolas" pitchFamily="49" charset="0"/>
              </a:rPr>
              <a:t>() throws </a:t>
            </a:r>
            <a:r>
              <a:rPr lang="en-US" sz="1600" dirty="0" err="1">
                <a:latin typeface="Consolas" pitchFamily="49" charset="0"/>
              </a:rPr>
              <a:t>ScannerException</a:t>
            </a:r>
            <a:r>
              <a:rPr lang="en-US" sz="1600" dirty="0">
                <a:latin typeface="Consolas" pitchFamily="49" charset="0"/>
              </a:rPr>
              <a:t>, </a:t>
            </a:r>
            <a:r>
              <a:rPr lang="en-US" sz="1600" dirty="0" err="1">
                <a:latin typeface="Consolas" pitchFamily="49" charset="0"/>
              </a:rPr>
              <a:t>IOException</a:t>
            </a: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assumes that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assert </a:t>
            </a:r>
            <a:r>
              <a:rPr lang="en-US" sz="1600" dirty="0" err="1">
                <a:latin typeface="Consolas" pitchFamily="49" charset="0"/>
              </a:rPr>
              <a:t>CharUtil.isDigit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clearScanBuffer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// append the leading digit character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char 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firstChar</a:t>
            </a:r>
            <a:r>
              <a:rPr lang="en-US" sz="1600" dirty="0">
                <a:latin typeface="Consolas" pitchFamily="49" charset="0"/>
              </a:rPr>
              <a:t> == '0')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char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 (char) </a:t>
            </a:r>
            <a:r>
              <a:rPr lang="en-US" sz="1600" dirty="0" err="1">
                <a:latin typeface="Consolas" pitchFamily="49" charset="0"/>
              </a:rPr>
              <a:t>source.currentChar</a:t>
            </a:r>
            <a:r>
              <a:rPr lang="en-US" sz="1600" dirty="0">
                <a:latin typeface="Consolas" pitchFamily="49" charset="0"/>
              </a:rPr>
              <a:t>();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978458-9A73-C1CF-0C62-30001864CE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dirty="0"/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'X')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scanHexLiteral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 if 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 || 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 == 'B')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scanBuffer.append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CharUtil.toUpperCase</a:t>
            </a:r>
            <a:r>
              <a:rPr lang="en-US" sz="1600" dirty="0">
                <a:latin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</a:rPr>
              <a:t>secondChar</a:t>
            </a:r>
            <a:r>
              <a:rPr lang="en-US" sz="1600" dirty="0">
                <a:latin typeface="Consolas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source.advance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scanBinaryLiteral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    </a:t>
            </a:r>
            <a:r>
              <a:rPr lang="en-US" sz="1600" dirty="0" err="1">
                <a:latin typeface="Consolas" pitchFamily="49" charset="0"/>
              </a:rPr>
              <a:t>scanDecimalLiteral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6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  return </a:t>
            </a:r>
            <a:r>
              <a:rPr lang="en-US" sz="1600" dirty="0" err="1">
                <a:latin typeface="Consolas" pitchFamily="49" charset="0"/>
              </a:rPr>
              <a:t>scanBuffer.toString</a:t>
            </a:r>
            <a:r>
              <a:rPr lang="en-US" sz="16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6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489713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31B6F-D17D-85BB-3E13-B1FD656C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Binary Literal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BFEC-67C5-7D1A-8C99-43F62D07C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60" y="1363663"/>
            <a:ext cx="877824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private void </a:t>
            </a:r>
            <a:r>
              <a:rPr lang="en-US" sz="1750" dirty="0" err="1">
                <a:latin typeface="Consolas" panose="020B0609020204030204" pitchFamily="49" charset="0"/>
              </a:rPr>
              <a:t>scanBinaryLiteral</a:t>
            </a:r>
            <a:r>
              <a:rPr lang="en-US" sz="1750" dirty="0">
                <a:latin typeface="Consolas" panose="020B0609020204030204" pitchFamily="49" charset="0"/>
              </a:rPr>
              <a:t>() throws </a:t>
            </a:r>
            <a:r>
              <a:rPr lang="en-US" sz="1750" dirty="0" err="1">
                <a:latin typeface="Consolas" panose="020B0609020204030204" pitchFamily="49" charset="0"/>
              </a:rPr>
              <a:t>ScannerException</a:t>
            </a:r>
            <a:r>
              <a:rPr lang="en-US" sz="1750" dirty="0">
                <a:latin typeface="Consolas" panose="020B0609020204030204" pitchFamily="49" charset="0"/>
              </a:rPr>
              <a:t>, </a:t>
            </a:r>
            <a:r>
              <a:rPr lang="en-US" sz="1750" dirty="0" err="1">
                <a:latin typeface="Consolas" panose="020B0609020204030204" pitchFamily="49" charset="0"/>
              </a:rPr>
              <a:t>IOException</a:t>
            </a: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assumes that </a:t>
            </a:r>
            <a:r>
              <a:rPr lang="en-US" sz="1750" dirty="0" err="1">
                <a:latin typeface="Consolas" panose="020B0609020204030204" pitchFamily="49" charset="0"/>
              </a:rPr>
              <a:t>scanBuffer</a:t>
            </a:r>
            <a:r>
              <a:rPr lang="en-US" sz="1750" dirty="0">
                <a:latin typeface="Consolas" panose="020B0609020204030204" pitchFamily="49" charset="0"/>
              </a:rPr>
              <a:t> contains "0B"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assert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(0) == '0' &amp;&amp; </a:t>
            </a:r>
            <a:r>
              <a:rPr lang="en-US" sz="1750" dirty="0" err="1">
                <a:latin typeface="Consolas" panose="020B0609020204030204" pitchFamily="49" charset="0"/>
              </a:rPr>
              <a:t>scanBuffer.charAt</a:t>
            </a:r>
            <a:r>
              <a:rPr lang="en-US" sz="1750" dirty="0">
                <a:latin typeface="Consolas" panose="020B0609020204030204" pitchFamily="49" charset="0"/>
              </a:rPr>
              <a:t>(1) == 'B';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// check that the next character is a binary digit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if (!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throw error("Improperly formed binary literal.");</a:t>
            </a:r>
          </a:p>
          <a:p>
            <a:pPr marL="0" indent="0">
              <a:spcBef>
                <a:spcPts val="100"/>
              </a:spcBef>
              <a:buNone/>
            </a:pPr>
            <a:endParaRPr lang="en-US" sz="175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scanBuffer.append</a:t>
            </a:r>
            <a:r>
              <a:rPr lang="en-US" sz="1750" dirty="0">
                <a:latin typeface="Consolas" panose="020B0609020204030204" pitchFamily="49" charset="0"/>
              </a:rPr>
              <a:t>((char) 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  </a:t>
            </a:r>
            <a:r>
              <a:rPr lang="en-US" sz="1750" dirty="0" err="1">
                <a:latin typeface="Consolas" panose="020B0609020204030204" pitchFamily="49" charset="0"/>
              </a:rPr>
              <a:t>source.advance</a:t>
            </a:r>
            <a:r>
              <a:rPr lang="en-US" sz="175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  while (</a:t>
            </a:r>
            <a:r>
              <a:rPr lang="en-US" sz="1750" dirty="0" err="1">
                <a:latin typeface="Consolas" panose="020B0609020204030204" pitchFamily="49" charset="0"/>
              </a:rPr>
              <a:t>CharUtil.isBinaryDigit</a:t>
            </a:r>
            <a:r>
              <a:rPr lang="en-US" sz="1750" dirty="0">
                <a:latin typeface="Consolas" panose="020B0609020204030204" pitchFamily="49" charset="0"/>
              </a:rPr>
              <a:t>(</a:t>
            </a:r>
            <a:r>
              <a:rPr lang="en-US" sz="1750" dirty="0" err="1">
                <a:latin typeface="Consolas" panose="020B0609020204030204" pitchFamily="49" charset="0"/>
              </a:rPr>
              <a:t>source.currentChar</a:t>
            </a:r>
            <a:r>
              <a:rPr lang="en-US" sz="1750" dirty="0">
                <a:latin typeface="Consolas" panose="020B0609020204030204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75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5F3F1-8CC2-E997-4E35-B551588B32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DE388-7281-C67E-1BA4-7403E9E0E4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92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edu.citadel.common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27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? </a:t>
            </a:r>
            <a:r>
              <a:rPr lang="en-US" sz="1800" dirty="0" err="1">
                <a:latin typeface="Consolas" panose="020B0609020204030204" pitchFamily="49" charset="0"/>
              </a:rPr>
              <a:t>Symbol.EOF</a:t>
            </a:r>
            <a:endParaRPr lang="en-US" sz="18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</a:t>
            </a:r>
            <a:r>
              <a:rPr lang="en-US" sz="1800" dirty="0">
                <a:latin typeface="Consolas" pitchFamily="49" charset="0"/>
              </a:rPr>
              <a:t>().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Byte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Char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Integer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41   token: Reserved Word -&gt; and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51   token: Reserved Word -&gt; array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 1   token: Reserved Word -&gt; write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8   char: 11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1   token: +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5   token: -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 9   token: *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11   char: 13   token: /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1   token: 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 5   token: !=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10   token: &lt;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14   char: 14   token: &lt;=</a:t>
            </a:r>
          </a:p>
          <a:p>
            <a:pPr marL="457200" lvl="1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960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ByteRW</a:t>
            </a:r>
            <a:r>
              <a:rPr lang="en-US" sz="1800" dirty="0">
                <a:latin typeface="Consolas" pitchFamily="49" charset="0"/>
              </a:rPr>
              <a:t>("Byte"),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5000</TotalTime>
  <Words>3709</Words>
  <Application>Microsoft Office PowerPoint</Application>
  <PresentationFormat>On-screen Show (4:3)</PresentationFormat>
  <Paragraphs>672</Paragraphs>
  <Slides>41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Examples of Helper Methods in Enum Class Symbol</vt:lpstr>
      <vt:lpstr>Token</vt:lpstr>
      <vt:lpstr>Examples: Text Associated with Symbols</vt:lpstr>
      <vt:lpstr>Class Token: Key Methods</vt:lpstr>
      <vt:lpstr>Class CharUtil</vt:lpstr>
      <vt:lpstr>Class ErrorHandler</vt:lpstr>
      <vt:lpstr>Using ErrorHandler for Parser Version 1</vt:lpstr>
      <vt:lpstr>Class BoundedBuffer</vt:lpstr>
      <vt:lpstr>Class BoundedBuffer Constructor and Key Methods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“&lt;”, “&lt;=”, and “&lt;&lt; ” symbols)</vt:lpstr>
      <vt:lpstr>Method nextToken() (continued – returning the token)</vt:lpstr>
      <vt:lpstr>Example: Scanning an Integer Literal</vt:lpstr>
      <vt:lpstr>Example: Scanning an Integer Literal (continued)</vt:lpstr>
      <vt:lpstr>Scanning a Binary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166</cp:revision>
  <cp:lastPrinted>2025-01-29T15:45:03Z</cp:lastPrinted>
  <dcterms:created xsi:type="dcterms:W3CDTF">2005-01-15T15:50:49Z</dcterms:created>
  <dcterms:modified xsi:type="dcterms:W3CDTF">2025-02-01T19:57:38Z</dcterms:modified>
</cp:coreProperties>
</file>