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77" r:id="rId3"/>
    <p:sldId id="278" r:id="rId4"/>
    <p:sldId id="298" r:id="rId5"/>
    <p:sldId id="299" r:id="rId6"/>
    <p:sldId id="281" r:id="rId7"/>
    <p:sldId id="282" r:id="rId8"/>
    <p:sldId id="283" r:id="rId9"/>
    <p:sldId id="279" r:id="rId10"/>
    <p:sldId id="295" r:id="rId11"/>
    <p:sldId id="284" r:id="rId12"/>
    <p:sldId id="288" r:id="rId13"/>
    <p:sldId id="351" r:id="rId14"/>
    <p:sldId id="293" r:id="rId15"/>
    <p:sldId id="359" r:id="rId16"/>
    <p:sldId id="360" r:id="rId17"/>
    <p:sldId id="361" r:id="rId18"/>
    <p:sldId id="362" r:id="rId19"/>
    <p:sldId id="355" r:id="rId20"/>
    <p:sldId id="285" r:id="rId21"/>
    <p:sldId id="364" r:id="rId22"/>
    <p:sldId id="358" r:id="rId23"/>
    <p:sldId id="290" r:id="rId24"/>
    <p:sldId id="292" r:id="rId25"/>
    <p:sldId id="291"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85" autoAdjust="0"/>
    <p:restoredTop sz="97055" autoAdjust="0"/>
  </p:normalViewPr>
  <p:slideViewPr>
    <p:cSldViewPr>
      <p:cViewPr varScale="1">
        <p:scale>
          <a:sx n="85" d="100"/>
          <a:sy n="85" d="100"/>
        </p:scale>
        <p:origin x="55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a:lvl1pPr>
          </a:lstStyle>
          <a:p>
            <a:pPr>
              <a:defRPr/>
            </a:pPr>
            <a:endParaRPr lang="en-US"/>
          </a:p>
        </p:txBody>
      </p:sp>
      <p:sp>
        <p:nvSpPr>
          <p:cNvPr id="64519"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11</a:t>
            </a:fld>
            <a:endParaRPr lang="en-US"/>
          </a:p>
        </p:txBody>
      </p:sp>
    </p:spTree>
    <p:extLst>
      <p:ext uri="{BB962C8B-B14F-4D97-AF65-F5344CB8AC3E}">
        <p14:creationId xmlns:p14="http://schemas.microsoft.com/office/powerpoint/2010/main" val="821414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12</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15</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21</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24</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25</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a:p>
        </p:txBody>
      </p:sp>
      <p:sp>
        <p:nvSpPr>
          <p:cNvPr id="21508" name="Header Placeholder 3"/>
          <p:cNvSpPr>
            <a:spLocks noGrp="1"/>
          </p:cNvSpPr>
          <p:nvPr>
            <p:ph type="hdr" sz="quarter"/>
          </p:nvPr>
        </p:nvSpPr>
        <p:spPr>
          <a:noFill/>
        </p:spPr>
        <p:txBody>
          <a:bodyPr/>
          <a:lstStyle/>
          <a:p>
            <a:r>
              <a:rPr lang="en-US"/>
              <a:t>Error Handling/Recovery</a:t>
            </a:r>
          </a:p>
        </p:txBody>
      </p:sp>
      <p:sp>
        <p:nvSpPr>
          <p:cNvPr id="21509" name="Slide Number Placeholder 4"/>
          <p:cNvSpPr>
            <a:spLocks noGrp="1"/>
          </p:cNvSpPr>
          <p:nvPr>
            <p:ph type="sldNum" sz="quarter" idx="5"/>
          </p:nvPr>
        </p:nvSpPr>
        <p:spPr>
          <a:noFill/>
        </p:spPr>
        <p:txBody>
          <a:bodyPr/>
          <a:lstStyle/>
          <a:p>
            <a:fld id="{ABAFF9B4-0449-4D50-9CFD-BF1453F99AC1}" type="slidenum">
              <a:rPr lang="en-US" smtClean="0"/>
              <a:pPr/>
              <a:t>8</a:t>
            </a:fld>
            <a:endParaRPr lang="en-US"/>
          </a:p>
        </p:txBody>
      </p:sp>
    </p:spTree>
    <p:extLst>
      <p:ext uri="{BB962C8B-B14F-4D97-AF65-F5344CB8AC3E}">
        <p14:creationId xmlns:p14="http://schemas.microsoft.com/office/powerpoint/2010/main" val="3646184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pPr algn="ctr"/>
            <a:endParaRPr lang="en-US"/>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whose symbol is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 the</a:t>
            </a:r>
          </a:p>
          <a:p>
            <a:pPr marL="0" indent="0">
              <a:spcBef>
                <a:spcPts val="100"/>
              </a:spcBef>
              <a:buNone/>
            </a:pPr>
            <a:r>
              <a:rPr lang="en-US" sz="1800" dirty="0">
                <a:latin typeface="Consolas" pitchFamily="49" charset="0"/>
                <a:cs typeface="Consolas" pitchFamily="49" charset="0"/>
              </a:rPr>
              <a:t> * symbols in the specified set of followers.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void recover(Set&lt;Symbol&gt; followers)</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a:p>
            <a:pPr marL="0" indent="0">
              <a:spcBef>
                <a:spcPts val="100"/>
              </a:spcBef>
              <a:buNone/>
            </a:pPr>
            <a:r>
              <a:rPr lang="en-US" sz="1800" dirty="0">
                <a:latin typeface="Consolas" pitchFamily="49" charset="0"/>
                <a:cs typeface="Consolas" pitchFamily="49" charset="0"/>
              </a:rPr>
              <a:t>  }</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endParaRPr lang="en-US" sz="2400" dirty="0"/>
          </a:p>
        </p:txBody>
      </p:sp>
      <p:sp>
        <p:nvSpPr>
          <p:cNvPr id="11267" name="Rectangle 3"/>
          <p:cNvSpPr>
            <a:spLocks noGrp="1" noChangeArrowheads="1"/>
          </p:cNvSpPr>
          <p:nvPr>
            <p:ph idx="1"/>
          </p:nvPr>
        </p:nvSpPr>
        <p:spPr>
          <a:xfrm>
            <a:off x="228600" y="1363663"/>
            <a:ext cx="8869680" cy="4935537"/>
          </a:xfrm>
        </p:spPr>
        <p:txBody>
          <a:bodyPr lIns="91440" tIns="91440"/>
          <a:lstStyle/>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procedureDecl</a:t>
            </a:r>
            <a:r>
              <a:rPr lang="en-US" sz="1800" dirty="0">
                <a:latin typeface="Consolas" panose="020B0609020204030204" pitchFamily="49" charset="0"/>
              </a:rPr>
              <a:t> = "proc" </a:t>
            </a:r>
            <a:r>
              <a:rPr lang="en-US" sz="1800" dirty="0" err="1">
                <a:latin typeface="Consolas" panose="020B0609020204030204" pitchFamily="49" charset="0"/>
              </a:rPr>
              <a:t>procId</a:t>
            </a:r>
            <a:r>
              <a:rPr lang="en-US" sz="1800" dirty="0">
                <a:latin typeface="Consolas" panose="020B0609020204030204" pitchFamily="49" charset="0"/>
              </a:rPr>
              <a:t> ... "}" .</a:t>
            </a:r>
          </a:p>
          <a:p>
            <a:pPr marL="0" indent="0">
              <a:spcBef>
                <a:spcPts val="100"/>
              </a:spcBef>
              <a:buNone/>
            </a:pPr>
            <a:r>
              <a:rPr lang="en-US" sz="1800" dirty="0">
                <a:latin typeface="Consolas" panose="020B0609020204030204" pitchFamily="49" charset="0"/>
              </a:rPr>
              <a:t>// Follow(</a:t>
            </a:r>
            <a:r>
              <a:rPr lang="en-US" sz="1800" dirty="0" err="1">
                <a:latin typeface="Consolas" panose="020B0609020204030204" pitchFamily="49" charset="0"/>
              </a:rPr>
              <a:t>procedure</a:t>
            </a:r>
            <a:r>
              <a:rPr lang="en-US" sz="1800" dirty="0" err="1">
                <a:latin typeface="Consolas" panose="020B0609020204030204" pitchFamily="49" charset="0"/>
                <a:cs typeface="Consolas" pitchFamily="49" charset="0"/>
              </a:rPr>
              <a:t>Decl</a:t>
            </a:r>
            <a:r>
              <a:rPr lang="en-US" sz="1800" dirty="0">
                <a:latin typeface="Consolas" panose="020B0609020204030204" pitchFamily="49" charset="0"/>
                <a:cs typeface="Consolas" pitchFamily="49" charset="0"/>
              </a:rPr>
              <a:t>) =</a:t>
            </a:r>
            <a:r>
              <a:rPr lang="en-US" sz="1800" dirty="0">
                <a:latin typeface="Consolas" panose="020B0609020204030204" pitchFamily="49" charset="0"/>
              </a:rPr>
              <a:t> { "proc", "fun", EOF }</a:t>
            </a:r>
          </a:p>
          <a:p>
            <a:pPr marL="0" indent="0">
              <a:spcBef>
                <a:spcPts val="100"/>
              </a:spcBef>
              <a:buFontTx/>
              <a:buNone/>
            </a:pPr>
            <a:r>
              <a:rPr lang="en-US" sz="1800" dirty="0">
                <a:latin typeface="Consolas" panose="020B0609020204030204" pitchFamily="49" charset="0"/>
              </a:rPr>
              <a:t>private void </a:t>
            </a:r>
            <a:r>
              <a:rPr lang="en-US" sz="1800" dirty="0" err="1">
                <a:latin typeface="Consolas" panose="020B0609020204030204" pitchFamily="49" charset="0"/>
              </a:rPr>
              <a:t>parseProcedureDecl</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itchFamily="49" charset="0"/>
            </a:endParaRP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try</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Symbol.procRW</a:t>
            </a:r>
            <a:r>
              <a:rPr lang="en-US" sz="1800" dirty="0">
                <a:latin typeface="Consolas" pitchFamily="49" charset="0"/>
              </a:rPr>
              <a: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Symbol.rightBrace</a:t>
            </a:r>
            <a:r>
              <a:rPr lang="en-US" sz="1800" dirty="0">
                <a:latin typeface="Consolas" pitchFamily="49" charset="0"/>
              </a:rPr>
              <a: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0" indent="0">
              <a:spcBef>
                <a:spcPts val="100"/>
              </a:spcBef>
              <a:buFontTx/>
              <a:buNone/>
            </a:pPr>
            <a:r>
              <a:rPr lang="en-US" sz="1800" b="1" dirty="0">
                <a:latin typeface="Consolas" pitchFamily="49" charset="0"/>
              </a:rPr>
              <a:t>        recover(</a:t>
            </a:r>
            <a:r>
              <a:rPr lang="en-US" sz="1800" b="1" dirty="0" err="1">
                <a:latin typeface="Consolas" pitchFamily="49" charset="0"/>
              </a:rPr>
              <a:t>EnumSet.of</a:t>
            </a:r>
            <a:r>
              <a:rPr lang="en-US" sz="1800" b="1" dirty="0">
                <a:latin typeface="Consolas" pitchFamily="49" charset="0"/>
              </a:rPr>
              <a:t>(</a:t>
            </a:r>
            <a:r>
              <a:rPr lang="en-US" sz="1800" b="1" dirty="0" err="1">
                <a:latin typeface="Consolas" pitchFamily="49" charset="0"/>
              </a:rPr>
              <a:t>Symbol.procRW</a:t>
            </a:r>
            <a:r>
              <a:rPr lang="en-US" sz="1800" b="1" dirty="0">
                <a:latin typeface="Consolas" pitchFamily="49" charset="0"/>
              </a:rPr>
              <a:t>, </a:t>
            </a:r>
            <a:r>
              <a:rPr lang="en-US" sz="1800" b="1" dirty="0" err="1">
                <a:latin typeface="Consolas" pitchFamily="49" charset="0"/>
              </a:rPr>
              <a:t>Symbol.funRW</a:t>
            </a:r>
            <a:r>
              <a:rPr lang="en-US" sz="1800" b="1" dirty="0">
                <a:latin typeface="Consolas" pitchFamily="49" charset="0"/>
              </a:rPr>
              <a:t>, Symbol.EOF));</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a:t>
            </a:r>
          </a:p>
          <a:p>
            <a:pPr marL="0" indent="0">
              <a:spcBef>
                <a:spcPts val="100"/>
              </a:spcBef>
              <a:buFontTx/>
              <a:buNone/>
            </a:pPr>
            <a:endParaRPr lang="en-US" sz="1800" dirty="0">
              <a:latin typeface="Consolas" pitchFamily="49" charset="0"/>
            </a:endParaRP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set of “followers” once as</a:t>
            </a:r>
            <a:br>
              <a:rPr lang="en-US" dirty="0"/>
            </a:br>
            <a:r>
              <a:rPr lang="en-US" dirty="0"/>
              <a:t>a field and then reference it as needed.</a:t>
            </a:r>
          </a:p>
          <a:p>
            <a:r>
              <a:rPr lang="en-US" dirty="0"/>
              <a:t>CPRL Example</a:t>
            </a:r>
          </a:p>
          <a:p>
            <a:pPr lvl="1">
              <a:buNone/>
            </a:pPr>
            <a:r>
              <a:rPr lang="en-US" sz="1800" dirty="0">
                <a:latin typeface="Consolas" pitchFamily="49" charset="0"/>
                <a:cs typeface="Consolas" pitchFamily="49" charset="0"/>
              </a:rPr>
              <a:t>/** Symbols that can follow a subprogram declaration. */</a:t>
            </a:r>
          </a:p>
          <a:p>
            <a:pPr lvl="1">
              <a:buNone/>
            </a:pPr>
            <a:r>
              <a:rPr lang="en-US" sz="1800" dirty="0">
                <a:latin typeface="Consolas" pitchFamily="49" charset="0"/>
                <a:cs typeface="Consolas" pitchFamily="49" charset="0"/>
              </a:rPr>
              <a:t>private final Set&lt;Symbol&gt; </a:t>
            </a:r>
            <a:r>
              <a:rPr lang="en-US" sz="1800" dirty="0" err="1">
                <a:latin typeface="Consolas" pitchFamily="49" charset="0"/>
                <a:cs typeface="Consolas" pitchFamily="49" charset="0"/>
              </a:rPr>
              <a:t>subprogDeclFollowers</a:t>
            </a:r>
            <a:r>
              <a:rPr lang="en-US" sz="1800" dirty="0">
                <a:latin typeface="Consolas" pitchFamily="49" charset="0"/>
                <a:cs typeface="Consolas" pitchFamily="49" charset="0"/>
              </a:rPr>
              <a:t> =</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EnumSet.of</a:t>
            </a:r>
            <a:r>
              <a:rPr lang="en-US" sz="1800" dirty="0">
                <a:latin typeface="Consolas" pitchFamily="49" charset="0"/>
                <a:cs typeface="Consolas" pitchFamily="49" charset="0"/>
              </a:rPr>
              <a:t>(</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Symbol.funRW</a:t>
            </a:r>
            <a:r>
              <a:rPr lang="en-US" sz="1800" dirty="0">
                <a:latin typeface="Consolas" pitchFamily="49" charset="0"/>
                <a:cs typeface="Consolas" pitchFamily="49" charset="0"/>
              </a:rPr>
              <a:t>, Symbol.EOF);</a:t>
            </a:r>
          </a:p>
          <a:p>
            <a:r>
              <a:rPr lang="en-US" dirty="0"/>
              <a:t>The set </a:t>
            </a:r>
            <a:r>
              <a:rPr lang="en-US" dirty="0" err="1">
                <a:latin typeface="Consolas" pitchFamily="49" charset="0"/>
              </a:rPr>
              <a:t>subprogram</a:t>
            </a:r>
            <a:r>
              <a:rPr lang="en-US" dirty="0" err="1">
                <a:latin typeface="Consolas" pitchFamily="49" charset="0"/>
                <a:cs typeface="Consolas" pitchFamily="49" charset="0"/>
              </a:rPr>
              <a:t>DeclFollowers</a:t>
            </a:r>
            <a:r>
              <a:rPr lang="en-US" dirty="0"/>
              <a:t> can be used for error recovery in two parsing methods, </a:t>
            </a:r>
            <a:r>
              <a:rPr lang="en-US" dirty="0" err="1">
                <a:latin typeface="Consolas" pitchFamily="49" charset="0"/>
              </a:rPr>
              <a:t>parseProcedure</a:t>
            </a:r>
            <a:r>
              <a:rPr lang="en-US" dirty="0" err="1">
                <a:latin typeface="Consolas" pitchFamily="49" charset="0"/>
                <a:cs typeface="Consolas" pitchFamily="49" charset="0"/>
              </a:rPr>
              <a:t>Decl</a:t>
            </a:r>
            <a:r>
              <a:rPr lang="en-US" dirty="0">
                <a:latin typeface="Consolas" pitchFamily="49" charset="0"/>
                <a:cs typeface="Consolas" pitchFamily="49" charset="0"/>
              </a:rPr>
              <a:t>()</a:t>
            </a:r>
            <a:r>
              <a:rPr lang="en-US" dirty="0"/>
              <a:t> and </a:t>
            </a:r>
            <a:r>
              <a:rPr lang="en-US" dirty="0" err="1">
                <a:latin typeface="Consolas" pitchFamily="49" charset="0"/>
                <a:cs typeface="Consolas" pitchFamily="49" charset="0"/>
              </a:rPr>
              <a:t>parseFunctionDecl</a:t>
            </a:r>
            <a:r>
              <a:rPr lang="en-US" dirty="0">
                <a:latin typeface="Consolas" pitchFamily="49" charset="0"/>
                <a:cs typeface="Consolas" pitchFamily="49" charset="0"/>
              </a:rPr>
              <a:t>()</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parseProcedureDecl</a:t>
            </a:r>
            <a:r>
              <a:rPr lang="en-US" dirty="0">
                <a:latin typeface="Consolas" pitchFamily="49" charset="0"/>
                <a:cs typeface="Consolas" pitchFamily="49" charset="0"/>
              </a:rPr>
              <a:t>()</a:t>
            </a:r>
            <a:br>
              <a:rPr lang="en-US" dirty="0"/>
            </a:br>
            <a:r>
              <a:rPr lang="en-US" sz="2400" dirty="0"/>
              <a:t>(reimplemented)</a:t>
            </a:r>
          </a:p>
        </p:txBody>
      </p:sp>
      <p:sp>
        <p:nvSpPr>
          <p:cNvPr id="11267" name="Rectangle 3"/>
          <p:cNvSpPr>
            <a:spLocks noGrp="1" noChangeArrowheads="1"/>
          </p:cNvSpPr>
          <p:nvPr>
            <p:ph idx="1"/>
          </p:nvPr>
        </p:nvSpPr>
        <p:spPr/>
        <p:txBody>
          <a:bodyPr lIns="182880" tIns="91440"/>
          <a:lstStyle/>
          <a:p>
            <a:pPr marL="91440" indent="0">
              <a:spcBef>
                <a:spcPts val="100"/>
              </a:spcBef>
              <a:buFontTx/>
              <a:buNone/>
            </a:pPr>
            <a:r>
              <a:rPr lang="en-US" sz="1800" dirty="0">
                <a:latin typeface="Consolas" pitchFamily="49" charset="0"/>
              </a:rPr>
              <a:t>private void </a:t>
            </a:r>
            <a:r>
              <a:rPr lang="en-US" sz="1800" dirty="0" err="1">
                <a:latin typeface="Consolas" pitchFamily="49" charset="0"/>
              </a:rPr>
              <a:t>parseProcedureDecl</a:t>
            </a:r>
            <a:r>
              <a:rPr lang="en-US" sz="1800" dirty="0">
                <a:latin typeface="Consolas" pitchFamily="49" charset="0"/>
              </a:rPr>
              <a:t>() throws </a:t>
            </a:r>
            <a:r>
              <a:rPr lang="en-US" sz="1800" dirty="0" err="1">
                <a:latin typeface="Consolas" pitchFamily="49" charset="0"/>
              </a:rPr>
              <a:t>IOException</a:t>
            </a:r>
            <a:endParaRPr lang="en-US" sz="1800" dirty="0">
              <a:latin typeface="Consolas" pitchFamily="49" charset="0"/>
            </a:endParaRP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try</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91440" indent="0">
              <a:spcBef>
                <a:spcPts val="100"/>
              </a:spcBef>
              <a:buFontTx/>
              <a:buNone/>
            </a:pPr>
            <a:r>
              <a:rPr lang="en-US" sz="1800" b="1" dirty="0">
                <a:latin typeface="Consolas" pitchFamily="49" charset="0"/>
              </a:rPr>
              <a:t>        recover(</a:t>
            </a:r>
            <a:r>
              <a:rPr lang="en-US" sz="1800" b="1" dirty="0" err="1">
                <a:latin typeface="Consolas" pitchFamily="49" charset="0"/>
              </a:rPr>
              <a:t>subprogDeclFollowers</a:t>
            </a:r>
            <a:r>
              <a:rPr lang="en-US" sz="1800" b="1"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518213" y="45528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191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373881"/>
            <a:ext cx="494853" cy="3790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7" y="1363663"/>
            <a:ext cx="8321040" cy="4935537"/>
          </a:xfrm>
        </p:spPr>
        <p:txBody>
          <a:bodyPr/>
          <a:lstStyle/>
          <a:p>
            <a:r>
              <a:rPr lang="en-US" sz="2300" dirty="0"/>
              <a:t>Method </a:t>
            </a:r>
            <a:r>
              <a:rPr lang="en-US" sz="2300" dirty="0" err="1">
                <a:latin typeface="Consolas" panose="020B0609020204030204" pitchFamily="49" charset="0"/>
              </a:rPr>
              <a:t>parseStatement</a:t>
            </a:r>
            <a:r>
              <a:rPr lang="en-US" sz="2300" dirty="0">
                <a:latin typeface="Consolas" panose="020B0609020204030204" pitchFamily="49" charset="0"/>
              </a:rPr>
              <a:t>()</a:t>
            </a:r>
            <a:r>
              <a:rPr lang="en-US" sz="2300" dirty="0"/>
              <a:t> handles the rule</a:t>
            </a:r>
          </a:p>
          <a:p>
            <a:pPr marL="457200" lvl="1" indent="0">
              <a:buNone/>
            </a:pPr>
            <a:r>
              <a:rPr lang="en-US" sz="1800" dirty="0">
                <a:latin typeface="Consolas" panose="020B0609020204030204" pitchFamily="49" charset="0"/>
              </a:rPr>
              <a:t>statement = </a:t>
            </a:r>
            <a:r>
              <a:rPr lang="en-US" sz="1800" dirty="0" err="1">
                <a:latin typeface="Consolas" panose="020B0609020204030204" pitchFamily="49" charset="0"/>
              </a:rPr>
              <a:t>assignmentStmt</a:t>
            </a:r>
            <a:r>
              <a:rPr lang="en-US" sz="1800" dirty="0">
                <a:latin typeface="Consolas" panose="020B0609020204030204" pitchFamily="49" charset="0"/>
              </a:rPr>
              <a:t> | </a:t>
            </a:r>
            <a:r>
              <a:rPr lang="en-US" sz="1800" dirty="0" err="1">
                <a:latin typeface="Consolas" panose="020B0609020204030204" pitchFamily="49" charset="0"/>
              </a:rPr>
              <a:t>procedureCallStmt</a:t>
            </a:r>
            <a:r>
              <a:rPr lang="en-US" sz="1800" dirty="0">
                <a:latin typeface="Consolas" panose="020B0609020204030204" pitchFamily="49" charset="0"/>
              </a:rPr>
              <a:t> | </a:t>
            </a:r>
            <a:r>
              <a:rPr lang="en-US" sz="1800" dirty="0" err="1">
                <a:latin typeface="Consolas" panose="020B0609020204030204" pitchFamily="49" charset="0"/>
              </a:rPr>
              <a:t>compoundStmt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ifStmt</a:t>
            </a:r>
            <a:r>
              <a:rPr lang="en-US" sz="1800" dirty="0">
                <a:latin typeface="Consolas" panose="020B0609020204030204" pitchFamily="49" charset="0"/>
              </a:rPr>
              <a:t>         | </a:t>
            </a:r>
            <a:r>
              <a:rPr lang="en-US" sz="1800" dirty="0" err="1">
                <a:latin typeface="Consolas" panose="020B0609020204030204" pitchFamily="49" charset="0"/>
              </a:rPr>
              <a:t>loopStmt</a:t>
            </a:r>
            <a:r>
              <a:rPr lang="en-US" sz="1800" dirty="0">
                <a:latin typeface="Consolas" panose="020B0609020204030204" pitchFamily="49" charset="0"/>
              </a:rPr>
              <a:t>          | </a:t>
            </a:r>
            <a:r>
              <a:rPr lang="en-US" sz="1800" dirty="0" err="1">
                <a:latin typeface="Consolas" panose="020B0609020204030204" pitchFamily="49" charset="0"/>
              </a:rPr>
              <a:t>forLoopStmt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exitStmt</a:t>
            </a:r>
            <a:r>
              <a:rPr lang="en-US" sz="1800" dirty="0">
                <a:latin typeface="Consolas" panose="020B0609020204030204" pitchFamily="49" charset="0"/>
              </a:rPr>
              <a:t>       | </a:t>
            </a:r>
            <a:r>
              <a:rPr lang="en-US" sz="1800" dirty="0" err="1">
                <a:latin typeface="Consolas" panose="020B0609020204030204" pitchFamily="49" charset="0"/>
              </a:rPr>
              <a:t>readStmt</a:t>
            </a:r>
            <a:r>
              <a:rPr lang="en-US" sz="1800" dirty="0">
                <a:latin typeface="Consolas" panose="020B0609020204030204" pitchFamily="49" charset="0"/>
              </a:rPr>
              <a:t>          | </a:t>
            </a:r>
            <a:r>
              <a:rPr lang="en-US" sz="1800" dirty="0" err="1">
                <a:latin typeface="Consolas" panose="020B0609020204030204" pitchFamily="49" charset="0"/>
              </a:rPr>
              <a:t>writeStmt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writelnStmt</a:t>
            </a:r>
            <a:r>
              <a:rPr lang="en-US" sz="1800" dirty="0">
                <a:latin typeface="Consolas" panose="020B0609020204030204" pitchFamily="49" charset="0"/>
              </a:rPr>
              <a:t>    | </a:t>
            </a:r>
            <a:r>
              <a:rPr lang="en-US" sz="1800" dirty="0" err="1">
                <a:latin typeface="Consolas" panose="020B0609020204030204" pitchFamily="49" charset="0"/>
              </a:rPr>
              <a:t>returnStmt</a:t>
            </a:r>
            <a:r>
              <a:rPr lang="en-US" sz="1800" dirty="0">
                <a:latin typeface="Consolas" panose="020B0609020204030204" pitchFamily="49" charset="0"/>
              </a:rPr>
              <a:t> .</a:t>
            </a:r>
          </a:p>
          <a:p>
            <a:r>
              <a:rPr lang="en-US" sz="2300" dirty="0"/>
              <a:t>Error recovery for </a:t>
            </a:r>
            <a:r>
              <a:rPr lang="en-US" sz="2300" dirty="0">
                <a:latin typeface="Consolas" panose="020B0609020204030204" pitchFamily="49" charset="0"/>
              </a:rPr>
              <a:t>parseStatement()</a:t>
            </a:r>
            <a:r>
              <a:rPr lang="en-US" sz="2300" dirty="0"/>
              <a:t> requires special care when the symbol is an identifier since an identifier can not only start a statement but can also appear elsewhere in the statement.</a:t>
            </a:r>
          </a:p>
          <a:p>
            <a:r>
              <a:rPr lang="en-US" sz="2300"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end of the current statement before implementing error recovery.</a:t>
            </a:r>
          </a:p>
          <a:p>
            <a:pPr lvl="1"/>
            <a:r>
              <a:rPr lang="en-US" dirty="0"/>
              <a:t>The end of the current statement will be either a semicolon or (for a compound statement) a right brace.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15</a:t>
            </a:fld>
            <a:endParaRPr lang="en-US"/>
          </a:p>
        </p:txBody>
      </p:sp>
    </p:spTree>
    <p:extLst>
      <p:ext uri="{BB962C8B-B14F-4D97-AF65-F5344CB8AC3E}">
        <p14:creationId xmlns:p14="http://schemas.microsoft.com/office/powerpoint/2010/main" val="3663214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br>
              <a:rPr lang="en-US" sz="1800" dirty="0">
                <a:latin typeface="Consolas" panose="020B0609020204030204" pitchFamily="49" charset="0"/>
              </a:rPr>
            </a:br>
            <a:r>
              <a:rPr lang="en-US" sz="1800" b="1" dirty="0">
                <a:latin typeface="Consolas" panose="020B0609020204030204" pitchFamily="49" charset="0"/>
              </a:rPr>
              <a:t>    </a:t>
            </a:r>
            <a:r>
              <a:rPr lang="en-US" sz="1800" b="1" dirty="0" err="1">
                <a:latin typeface="Consolas" panose="020B0609020204030204" pitchFamily="49" charset="0"/>
              </a:rPr>
              <a:t>scanner.advanceTo</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EnumSet.of</a:t>
            </a:r>
            <a:r>
              <a:rPr lang="en-US" sz="1800" b="1" dirty="0">
                <a:latin typeface="Consolas" panose="020B0609020204030204" pitchFamily="49" charset="0"/>
              </a:rPr>
              <a:t>(Symbol.semicolon, </a:t>
            </a:r>
            <a:r>
              <a:rPr lang="en-US" sz="1800" b="1" dirty="0" err="1">
                <a:latin typeface="Consolas" panose="020B0609020204030204" pitchFamily="49" charset="0"/>
              </a:rPr>
              <a:t>Symbol.rightBrace</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
        <p:nvSpPr>
          <p:cNvPr id="6" name="TextBox 5">
            <a:extLst>
              <a:ext uri="{FF2B5EF4-FFF2-40B4-BE49-F238E27FC236}">
                <a16:creationId xmlns:a16="http://schemas.microsoft.com/office/drawing/2014/main" id="{D4E6AD2E-2B4E-0C39-FDBB-20074A8855BC}"/>
              </a:ext>
            </a:extLst>
          </p:cNvPr>
          <p:cNvSpPr txBox="1"/>
          <p:nvPr/>
        </p:nvSpPr>
        <p:spPr>
          <a:xfrm>
            <a:off x="3514913" y="47052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7" name="Diamond 6">
            <a:extLst>
              <a:ext uri="{FF2B5EF4-FFF2-40B4-BE49-F238E27FC236}">
                <a16:creationId xmlns:a16="http://schemas.microsoft.com/office/drawing/2014/main" id="{DDC62837-C171-844F-3035-57D8FFBD5773}"/>
              </a:ext>
            </a:extLst>
          </p:cNvPr>
          <p:cNvSpPr/>
          <p:nvPr/>
        </p:nvSpPr>
        <p:spPr bwMode="auto">
          <a:xfrm>
            <a:off x="2971800" y="42799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Connector: Elbow 7">
            <a:extLst>
              <a:ext uri="{FF2B5EF4-FFF2-40B4-BE49-F238E27FC236}">
                <a16:creationId xmlns:a16="http://schemas.microsoft.com/office/drawing/2014/main" id="{F0B073BF-B54A-C68E-6791-D1B0B31EB636}"/>
              </a:ext>
            </a:extLst>
          </p:cNvPr>
          <p:cNvCxnSpPr>
            <a:cxnSpLocks/>
            <a:stCxn id="6" idx="1"/>
            <a:endCxn id="7" idx="2"/>
          </p:cNvCxnSpPr>
          <p:nvPr/>
        </p:nvCxnSpPr>
        <p:spPr bwMode="auto">
          <a:xfrm rot="10800000">
            <a:off x="3063241" y="4462781"/>
            <a:ext cx="451673" cy="4425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From the rule</a:t>
            </a:r>
          </a:p>
          <a:p>
            <a:pPr marL="457200" lvl="1" indent="0">
              <a:buNone/>
            </a:pPr>
            <a:r>
              <a:rPr lang="en-US" dirty="0">
                <a:latin typeface="Consolas" panose="020B0609020204030204" pitchFamily="49" charset="0"/>
              </a:rPr>
              <a:t> </a:t>
            </a:r>
            <a:r>
              <a:rPr lang="en-US" dirty="0" err="1">
                <a:latin typeface="Consolas" panose="020B0609020204030204" pitchFamily="49" charset="0"/>
              </a:rPr>
              <a:t>initialDecls</a:t>
            </a:r>
            <a:r>
              <a:rPr lang="en-US" dirty="0">
                <a:latin typeface="Consolas" panose="020B0609020204030204" pitchFamily="49" charset="0"/>
              </a:rPr>
              <a:t> = { </a:t>
            </a:r>
            <a:r>
              <a:rPr lang="en-US" dirty="0" err="1">
                <a:latin typeface="Consolas" panose="020B0609020204030204" pitchFamily="49" charset="0"/>
              </a:rPr>
              <a:t>initialDecl</a:t>
            </a:r>
            <a:r>
              <a:rPr lang="en-US" dirty="0">
                <a:latin typeface="Consolas" panose="020B0609020204030204" pitchFamily="49" charset="0"/>
              </a:rPr>
              <a:t> } .</a:t>
            </a:r>
          </a:p>
          <a:p>
            <a:pPr marL="347472" indent="0">
              <a:spcBef>
                <a:spcPts val="400"/>
              </a:spcBef>
              <a:buNone/>
            </a:pPr>
            <a:r>
              <a:rPr lang="en-US" dirty="0"/>
              <a:t>we know that another </a:t>
            </a:r>
            <a:r>
              <a:rPr lang="en-US" dirty="0" err="1">
                <a:latin typeface="Consolas" panose="020B0609020204030204" pitchFamily="49" charset="0"/>
              </a:rPr>
              <a:t>initialDecl</a:t>
            </a:r>
            <a:r>
              <a:rPr lang="en-US" dirty="0"/>
              <a:t> can follow </a:t>
            </a:r>
            <a:r>
              <a:rPr lang="en-US" dirty="0" err="1">
                <a:latin typeface="Consolas" panose="020B0609020204030204" pitchFamily="49" charset="0"/>
              </a:rPr>
              <a:t>initialDecl</a:t>
            </a:r>
            <a:r>
              <a:rPr lang="en-US" dirty="0"/>
              <a:t>, so the follow set for </a:t>
            </a:r>
            <a:r>
              <a:rPr lang="en-US" dirty="0" err="1">
                <a:latin typeface="Consolas" panose="020B0609020204030204" pitchFamily="49" charset="0"/>
              </a:rPr>
              <a:t>initialDecl</a:t>
            </a:r>
            <a:r>
              <a:rPr lang="en-US" dirty="0"/>
              <a:t> includes </a:t>
            </a:r>
            <a:r>
              <a:rPr lang="en-US" sz="2300" dirty="0"/>
              <a:t>“</a:t>
            </a:r>
            <a:r>
              <a:rPr lang="en-US" sz="2300" dirty="0">
                <a:latin typeface="Consolas" panose="020B0609020204030204" pitchFamily="49" charset="0"/>
              </a:rPr>
              <a:t>const</a:t>
            </a:r>
            <a:r>
              <a:rPr lang="en-US" sz="2300" dirty="0"/>
              <a:t>”, “</a:t>
            </a:r>
            <a:r>
              <a:rPr lang="en-US" sz="2300" dirty="0">
                <a:latin typeface="Consolas" panose="020B0609020204030204" pitchFamily="49" charset="0"/>
              </a:rPr>
              <a:t>var</a:t>
            </a:r>
            <a:r>
              <a:rPr lang="en-US" sz="2300" dirty="0"/>
              <a:t>”, and “</a:t>
            </a:r>
            <a:r>
              <a:rPr lang="en-US" sz="2300" dirty="0">
                <a:latin typeface="Consolas" panose="020B0609020204030204" pitchFamily="49" charset="0"/>
              </a:rPr>
              <a:t>type</a:t>
            </a:r>
            <a:r>
              <a:rPr lang="en-US" sz="2300" dirty="0"/>
              <a:t>”.</a:t>
            </a:r>
          </a:p>
          <a:p>
            <a:r>
              <a:rPr lang="en-US" dirty="0"/>
              <a:t>But the follow set differs depending on whether the initial declaration appears as a global declaration or within a subprogram.</a:t>
            </a:r>
          </a:p>
          <a:p>
            <a:r>
              <a:rPr lang="en-US" dirty="0"/>
              <a:t>Solution: Compute the shared follow set dynamically based on scope level.</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739083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2EF01-EB2E-855A-E199-49A9A11C8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1D0A8-827E-D452-3E17-B716DD92C32C}"/>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10653D13-43F7-7F99-93DA-20DA37E15AC9}"/>
              </a:ext>
            </a:extLst>
          </p:cNvPr>
          <p:cNvSpPr>
            <a:spLocks noGrp="1"/>
          </p:cNvSpPr>
          <p:nvPr>
            <p:ph idx="1"/>
          </p:nvPr>
        </p:nvSpPr>
        <p:spPr>
          <a:xfrm>
            <a:off x="458787" y="1363663"/>
            <a:ext cx="8412480" cy="4935537"/>
          </a:xfrm>
        </p:spPr>
        <p:txBody>
          <a:bodyPr/>
          <a:lstStyle/>
          <a:p>
            <a:r>
              <a:rPr lang="en-US" dirty="0"/>
              <a:t>Two cases</a:t>
            </a:r>
          </a:p>
          <a:p>
            <a:pPr lvl="1"/>
            <a:r>
              <a:rPr lang="en-US" dirty="0"/>
              <a:t>Case 1: </a:t>
            </a:r>
            <a:r>
              <a:rPr lang="en-US" dirty="0" err="1">
                <a:latin typeface="Consolas" panose="020B0609020204030204" pitchFamily="49" charset="0"/>
              </a:rPr>
              <a:t>initialDecl</a:t>
            </a:r>
            <a:r>
              <a:rPr lang="en-US" dirty="0"/>
              <a:t> appears as a global declaration</a:t>
            </a:r>
          </a:p>
          <a:p>
            <a:pPr lvl="2"/>
            <a:r>
              <a:rPr lang="en-US" dirty="0"/>
              <a:t>can be followed by a subprogram</a:t>
            </a:r>
          </a:p>
          <a:p>
            <a:pPr lvl="2"/>
            <a:r>
              <a:rPr lang="en-US" dirty="0"/>
              <a:t>follow set includes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Case 2: </a:t>
            </a:r>
            <a:r>
              <a:rPr lang="en-US" dirty="0" err="1">
                <a:latin typeface="Consolas" panose="020B0609020204030204" pitchFamily="49" charset="0"/>
              </a:rPr>
              <a:t>initialDecl</a:t>
            </a:r>
            <a:r>
              <a:rPr lang="en-US" dirty="0"/>
              <a:t> appears within a subprogram</a:t>
            </a:r>
          </a:p>
          <a:p>
            <a:pPr lvl="2"/>
            <a:r>
              <a:rPr lang="en-US" dirty="0"/>
              <a:t>can be followed by zero or more statements</a:t>
            </a:r>
          </a:p>
          <a:p>
            <a:pPr lvl="2"/>
            <a:r>
              <a:rPr lang="en-US" dirty="0"/>
              <a:t>follow set includes </a:t>
            </a:r>
            <a:r>
              <a:rPr lang="en-US" dirty="0">
                <a:latin typeface="Consolas" panose="020B0609020204030204" pitchFamily="49" charset="0"/>
              </a:rPr>
              <a:t>First(statement)</a:t>
            </a:r>
            <a:r>
              <a:rPr lang="en-US" dirty="0"/>
              <a:t> or, if there are zero statements, a right brace</a:t>
            </a:r>
          </a:p>
          <a:p>
            <a:pPr lvl="2"/>
            <a:r>
              <a:rPr lang="en-US" dirty="0"/>
              <a:t>Note: </a:t>
            </a:r>
            <a:r>
              <a:rPr lang="en-US" sz="1700" dirty="0">
                <a:latin typeface="Consolas" panose="020B0609020204030204" pitchFamily="49" charset="0"/>
              </a:rPr>
              <a:t>First(statement) + "}" = Follow(statement) - "else"</a:t>
            </a:r>
          </a:p>
          <a:p>
            <a:pPr marL="1371600" lvl="3" indent="0">
              <a:buNone/>
            </a:pPr>
            <a:r>
              <a:rPr lang="en-US" dirty="0">
                <a:latin typeface="Consolas" panose="020B0609020204030204" pitchFamily="49" charset="0"/>
              </a:rPr>
              <a:t> </a:t>
            </a:r>
          </a:p>
          <a:p>
            <a:endParaRPr lang="en-US" dirty="0"/>
          </a:p>
        </p:txBody>
      </p:sp>
      <p:sp>
        <p:nvSpPr>
          <p:cNvPr id="4" name="Footer Placeholder 3">
            <a:extLst>
              <a:ext uri="{FF2B5EF4-FFF2-40B4-BE49-F238E27FC236}">
                <a16:creationId xmlns:a16="http://schemas.microsoft.com/office/drawing/2014/main" id="{0FF705BB-597A-0B68-325F-36C35352CC51}"/>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834F3BBB-482E-25A2-066D-D3489B2AA7E1}"/>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18</a:t>
            </a:fld>
            <a:endParaRPr lang="en-US"/>
          </a:p>
        </p:txBody>
      </p:sp>
    </p:spTree>
    <p:extLst>
      <p:ext uri="{BB962C8B-B14F-4D97-AF65-F5344CB8AC3E}">
        <p14:creationId xmlns:p14="http://schemas.microsoft.com/office/powerpoint/2010/main" val="361942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a:xfrm>
            <a:off x="457200" y="1363663"/>
            <a:ext cx="8229600" cy="4935537"/>
          </a:xfrm>
        </p:spPr>
        <p:txBody>
          <a:bodyPr/>
          <a:lstStyle/>
          <a:p>
            <a:pPr marL="0" indent="0">
              <a:spcBef>
                <a:spcPts val="100"/>
              </a:spcBef>
              <a:buNone/>
            </a:pPr>
            <a:r>
              <a:rPr lang="en-US" sz="1700" dirty="0">
                <a:latin typeface="Consolas" panose="020B0609020204030204" pitchFamily="49" charset="0"/>
              </a:rPr>
              <a:t>private Set&lt;Symbol&gt; </a:t>
            </a:r>
            <a:r>
              <a:rPr lang="en-US" sz="1700" dirty="0" err="1">
                <a:latin typeface="Consolas" panose="020B0609020204030204" pitchFamily="49" charset="0"/>
              </a:rPr>
              <a:t>initialDeclFollowers</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 An initial declaration can always be followed by another</a:t>
            </a:r>
          </a:p>
          <a:p>
            <a:pPr marL="0" indent="0">
              <a:spcBef>
                <a:spcPts val="100"/>
              </a:spcBef>
              <a:buNone/>
            </a:pPr>
            <a:r>
              <a:rPr lang="en-US" sz="1700" dirty="0">
                <a:latin typeface="Consolas" panose="020B0609020204030204" pitchFamily="49" charset="0"/>
              </a:rPr>
              <a:t>    // initial declaration, regardless of the scope level.</a:t>
            </a:r>
          </a:p>
          <a:p>
            <a:pPr marL="0" indent="0">
              <a:spcBef>
                <a:spcPts val="100"/>
              </a:spcBef>
              <a:buNone/>
            </a:pPr>
            <a:r>
              <a:rPr lang="en-US" sz="1700" dirty="0">
                <a:latin typeface="Consolas" panose="020B0609020204030204" pitchFamily="49" charset="0"/>
              </a:rPr>
              <a:t>    var followers = </a:t>
            </a:r>
            <a:r>
              <a:rPr lang="en-US" sz="1700" dirty="0" err="1">
                <a:latin typeface="Consolas" panose="020B0609020204030204" pitchFamily="49" charset="0"/>
              </a:rPr>
              <a:t>EnumSet.of</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Symbol.constRW, Symbol.varRW, Symbol.typeRW);</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if (</a:t>
            </a:r>
            <a:r>
              <a:rPr lang="en-US" sz="1700" dirty="0" err="1">
                <a:latin typeface="Consolas" panose="020B0609020204030204" pitchFamily="49" charset="0"/>
              </a:rPr>
              <a:t>idTable.scopeLevel</a:t>
            </a:r>
            <a:r>
              <a:rPr lang="en-US" sz="1700" dirty="0">
                <a:latin typeface="Consolas" panose="020B0609020204030204" pitchFamily="49" charset="0"/>
              </a:rPr>
              <a:t>() == </a:t>
            </a:r>
            <a:r>
              <a:rPr lang="en-US" sz="1700" dirty="0" err="1">
                <a:latin typeface="Consolas" panose="020B0609020204030204" pitchFamily="49" charset="0"/>
              </a:rPr>
              <a:t>ScopeLevel.GLOBAL</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EnumSet.of</a:t>
            </a:r>
            <a:r>
              <a:rPr lang="en-US" sz="1700" dirty="0">
                <a:latin typeface="Consolas" panose="020B0609020204030204" pitchFamily="49" charset="0"/>
              </a:rPr>
              <a:t>(</a:t>
            </a:r>
            <a:r>
              <a:rPr lang="en-US" sz="1700" dirty="0" err="1">
                <a:latin typeface="Consolas" panose="020B0609020204030204" pitchFamily="49" charset="0"/>
              </a:rPr>
              <a:t>Symbol.procRW</a:t>
            </a:r>
            <a:r>
              <a:rPr lang="en-US" sz="1700" dirty="0">
                <a:latin typeface="Consolas" panose="020B0609020204030204" pitchFamily="49" charset="0"/>
              </a:rPr>
              <a:t>, </a:t>
            </a:r>
            <a:r>
              <a:rPr lang="en-US" sz="1700" dirty="0" err="1">
                <a:latin typeface="Consolas" panose="020B0609020204030204" pitchFamily="49" charset="0"/>
              </a:rPr>
              <a:t>Symbol.funRW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else</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stmtFollowers</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followers.remove</a:t>
            </a:r>
            <a:r>
              <a:rPr lang="en-US" sz="1700" dirty="0">
                <a:latin typeface="Consolas" panose="020B0609020204030204" pitchFamily="49" charset="0"/>
              </a:rPr>
              <a:t>(</a:t>
            </a:r>
            <a:r>
              <a:rPr lang="en-US" sz="1700" dirty="0" err="1">
                <a:latin typeface="Consolas" panose="020B0609020204030204" pitchFamily="49" charset="0"/>
              </a:rPr>
              <a:t>Symbol.elseRW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return followers;</a:t>
            </a:r>
          </a:p>
          <a:p>
            <a:pPr marL="0" indent="0">
              <a:spcBef>
                <a:spcPts val="10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19</a:t>
            </a:fld>
            <a:endParaRPr lang="en-US"/>
          </a:p>
        </p:txBody>
      </p:sp>
    </p:spTree>
    <p:extLst>
      <p:ext uri="{BB962C8B-B14F-4D97-AF65-F5344CB8AC3E}">
        <p14:creationId xmlns:p14="http://schemas.microsoft.com/office/powerpoint/2010/main" val="3713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public void </a:t>
            </a:r>
            <a:r>
              <a:rPr lang="en-US" sz="1800" dirty="0" err="1">
                <a:latin typeface="Consolas" panose="020B0609020204030204" pitchFamily="49" charset="0"/>
              </a:rPr>
              <a:t>parseInitialDecls</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scanner.symbol</a:t>
            </a:r>
            <a:r>
              <a:rPr lang="en-US" sz="1800" dirty="0">
                <a:latin typeface="Consolas" panose="020B0609020204030204" pitchFamily="49" charset="0"/>
              </a:rPr>
              <a:t>().</a:t>
            </a:r>
            <a:r>
              <a:rPr lang="en-US" sz="1800" dirty="0" err="1">
                <a:latin typeface="Consolas" panose="020B0609020204030204" pitchFamily="49" charset="0"/>
              </a:rPr>
              <a:t>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parseInitialDecl</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endParaRPr lang="en-US" sz="1800" dirty="0"/>
          </a:p>
          <a:p>
            <a:r>
              <a:rPr lang="en-US" dirty="0"/>
              <a:t>Which parsing methods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br>
              <a:rPr lang="en-US" dirty="0"/>
            </a:br>
            <a:r>
              <a:rPr lang="en-US" sz="2400" dirty="0"/>
              <a:t>(continued)</a:t>
            </a:r>
            <a:endParaRPr lang="en-US" dirty="0"/>
          </a:p>
        </p:txBody>
      </p:sp>
      <p:sp>
        <p:nvSpPr>
          <p:cNvPr id="12291" name="Content Placeholder 2"/>
          <p:cNvSpPr>
            <a:spLocks noGrp="1"/>
          </p:cNvSpPr>
          <p:nvPr>
            <p:ph idx="1"/>
          </p:nvPr>
        </p:nvSpPr>
        <p:spPr>
          <a:xfrm>
            <a:off x="458787" y="1363663"/>
            <a:ext cx="8321040" cy="4935537"/>
          </a:xfrm>
        </p:spPr>
        <p:txBody>
          <a:bodyPr/>
          <a:lstStyle/>
          <a:p>
            <a:r>
              <a:rPr lang="en-US" dirty="0"/>
              <a:t>Only three methods throw a </a:t>
            </a:r>
            <a:r>
              <a:rPr lang="en-US" dirty="0" err="1">
                <a:latin typeface="Consolas" panose="020B0609020204030204" pitchFamily="49" charset="0"/>
              </a:rPr>
              <a:t>ParserException</a:t>
            </a:r>
            <a:r>
              <a:rPr lang="en-US" dirty="0"/>
              <a:t> back to the caller.</a:t>
            </a: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match()</a:t>
            </a:r>
          </a:p>
          <a:p>
            <a:pPr marL="674370" lvl="1">
              <a:lnSpc>
                <a:spcPct val="104000"/>
              </a:lnSpc>
              <a:spcBef>
                <a:spcPts val="0"/>
              </a:spcBef>
              <a:spcAft>
                <a:spcPts val="0"/>
              </a:spcAft>
              <a:tabLst>
                <a:tab pos="0" algn="l"/>
              </a:tabLst>
            </a:pP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parseVariableCommon</a:t>
            </a:r>
            <a:r>
              <a:rPr lang="en-US" sz="1700" dirty="0">
                <a:effectLst/>
                <a:latin typeface="Consolas" panose="020B0609020204030204" pitchFamily="49" charset="0"/>
                <a:ea typeface="Calibri" panose="020F0502020204030204" pitchFamily="34" charset="0"/>
                <a:cs typeface="Courier New" panose="02070309020205020404" pitchFamily="49" charset="0"/>
              </a:rPr>
              <a:t>()  // called only by </a:t>
            </a: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a:t>
            </a:r>
            <a:r>
              <a:rPr lang="en-US" sz="1700" dirty="0">
                <a:effectLst/>
                <a:latin typeface="Consolas" panose="020B0609020204030204" pitchFamily="49" charset="0"/>
                <a:ea typeface="Calibri" panose="020F0502020204030204" pitchFamily="34" charset="0"/>
                <a:cs typeface="Courier New" panose="02070309020205020404" pitchFamily="49" charset="0"/>
              </a:rPr>
              <a:t>()</a:t>
            </a:r>
            <a:br>
              <a:rPr lang="en-US" sz="1700" dirty="0">
                <a:latin typeface="Consolas" panose="020B0609020204030204" pitchFamily="49" charset="0"/>
                <a:ea typeface="Calibri" panose="020F0502020204030204" pitchFamily="34" charset="0"/>
                <a:cs typeface="Courier New" panose="02070309020205020404" pitchFamily="49" charset="0"/>
              </a:rPr>
            </a:br>
            <a:r>
              <a:rPr lang="en-US" sz="1700" dirty="0">
                <a:latin typeface="Consolas" panose="020B0609020204030204" pitchFamily="49" charset="0"/>
                <a:ea typeface="Calibri" panose="020F0502020204030204" pitchFamily="34" charset="0"/>
                <a:cs typeface="Courier New" panose="02070309020205020404" pitchFamily="49" charset="0"/>
              </a:rPr>
              <a:t>                       //    and </a:t>
            </a:r>
            <a:r>
              <a:rPr lang="en-US" sz="1700" dirty="0" err="1">
                <a:latin typeface="Consolas" panose="020B0609020204030204" pitchFamily="49" charset="0"/>
                <a:ea typeface="Calibri" panose="020F0502020204030204" pitchFamily="34" charset="0"/>
                <a:cs typeface="Courier New" panose="02070309020205020404" pitchFamily="49" charset="0"/>
              </a:rPr>
              <a:t>parseVariableExpr</a:t>
            </a:r>
            <a:r>
              <a:rPr lang="en-US" sz="1700" dirty="0">
                <a:latin typeface="Consolas" panose="020B0609020204030204" pitchFamily="49" charset="0"/>
                <a:ea typeface="Calibri" panose="020F0502020204030204" pitchFamily="34" charset="0"/>
                <a:cs typeface="Courier New" panose="02070309020205020404" pitchFamily="49" charset="0"/>
              </a:rPr>
              <a:t>()  </a:t>
            </a:r>
            <a:endParaRPr lang="en-US" sz="1700" dirty="0">
              <a:effectLst/>
              <a:latin typeface="Consolas" panose="020B0609020204030204" pitchFamily="49" charset="0"/>
              <a:ea typeface="Calibri" panose="020F0502020204030204" pitchFamily="34" charset="0"/>
              <a:cs typeface="Courier New" panose="02070309020205020404" pitchFamily="49" charset="0"/>
            </a:endParaRP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add()                  // in class </a:t>
            </a:r>
            <a:r>
              <a:rPr lang="en-US" sz="1700" dirty="0" err="1">
                <a:effectLst/>
                <a:latin typeface="Consolas" panose="020B0609020204030204" pitchFamily="49" charset="0"/>
                <a:ea typeface="Calibri" panose="020F0502020204030204" pitchFamily="34" charset="0"/>
                <a:cs typeface="Courier New" panose="02070309020205020404" pitchFamily="49" charset="0"/>
              </a:rPr>
              <a:t>IdTable</a:t>
            </a:r>
            <a:endParaRPr lang="en-US" sz="1700" dirty="0">
              <a:latin typeface="Consolas" panose="020B0609020204030204" pitchFamily="49" charset="0"/>
            </a:endParaRPr>
          </a:p>
          <a:p>
            <a:r>
              <a:rPr lang="en-US" dirty="0"/>
              <a:t>Any other parsing method that calls one of these three methods will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a:p>
            <a:endParaRPr lang="en-US" dirty="0"/>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21</a:t>
            </a:fld>
            <a:endParaRPr lang="en-US"/>
          </a:p>
        </p:txBody>
      </p:sp>
    </p:spTree>
    <p:extLst>
      <p:ext uri="{BB962C8B-B14F-4D97-AF65-F5344CB8AC3E}">
        <p14:creationId xmlns:p14="http://schemas.microsoft.com/office/powerpoint/2010/main" val="125513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645D-E17A-285C-F1C2-B41B81DF5DF9}"/>
              </a:ext>
            </a:extLst>
          </p:cNvPr>
          <p:cNvSpPr>
            <a:spLocks noGrp="1"/>
          </p:cNvSpPr>
          <p:nvPr>
            <p:ph type="title"/>
          </p:nvPr>
        </p:nvSpPr>
        <p:spPr/>
        <p:txBody>
          <a:bodyPr/>
          <a:lstStyle/>
          <a:p>
            <a:r>
              <a:rPr lang="en-US" dirty="0"/>
              <a:t>Duplicated Error Messages</a:t>
            </a:r>
          </a:p>
        </p:txBody>
      </p:sp>
      <p:sp>
        <p:nvSpPr>
          <p:cNvPr id="3" name="Content Placeholder 2">
            <a:extLst>
              <a:ext uri="{FF2B5EF4-FFF2-40B4-BE49-F238E27FC236}">
                <a16:creationId xmlns:a16="http://schemas.microsoft.com/office/drawing/2014/main" id="{3A784052-E56F-5A65-EBCE-3A0FE3504165}"/>
              </a:ext>
            </a:extLst>
          </p:cNvPr>
          <p:cNvSpPr>
            <a:spLocks noGrp="1"/>
          </p:cNvSpPr>
          <p:nvPr>
            <p:ph idx="1"/>
          </p:nvPr>
        </p:nvSpPr>
        <p:spPr/>
        <p:txBody>
          <a:bodyPr/>
          <a:lstStyle/>
          <a:p>
            <a:r>
              <a:rPr lang="en-US" dirty="0"/>
              <a:t>Some errors can result in duplicated or very similar error messages; e.g., using a variable that was not declared properly.</a:t>
            </a:r>
          </a:p>
          <a:p>
            <a:r>
              <a:rPr lang="en-US" dirty="0"/>
              <a:t>Eliminate duplicated or similar error messages by having the error handler</a:t>
            </a:r>
          </a:p>
          <a:p>
            <a:pPr lvl="1"/>
            <a:r>
              <a:rPr lang="en-US" dirty="0"/>
              <a:t>check each error message to see if it duplicates the previous error message</a:t>
            </a:r>
          </a:p>
          <a:p>
            <a:pPr lvl="1"/>
            <a:r>
              <a:rPr lang="en-US" dirty="0"/>
              <a:t>save the names of all identifiers with “has not been declared” error messages</a:t>
            </a:r>
          </a:p>
          <a:p>
            <a:r>
              <a:rPr lang="en-US" dirty="0"/>
              <a:t>The error handler can suppress the reporting of duplicated or similar error messages.</a:t>
            </a:r>
          </a:p>
        </p:txBody>
      </p:sp>
      <p:sp>
        <p:nvSpPr>
          <p:cNvPr id="4" name="Footer Placeholder 3">
            <a:extLst>
              <a:ext uri="{FF2B5EF4-FFF2-40B4-BE49-F238E27FC236}">
                <a16:creationId xmlns:a16="http://schemas.microsoft.com/office/drawing/2014/main" id="{2EA018A5-8AB3-D367-C6F1-1E854363AA5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26A01A2-33E0-FB93-8A56-B72CADEBE19D}"/>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extLst>
      <p:ext uri="{BB962C8B-B14F-4D97-AF65-F5344CB8AC3E}">
        <p14:creationId xmlns:p14="http://schemas.microsoft.com/office/powerpoint/2010/main" val="354337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a:xfrm>
            <a:off x="381000" y="1363663"/>
            <a:ext cx="8503920" cy="4935537"/>
          </a:xfrm>
        </p:spPr>
        <p:txBody>
          <a:bodyPr lIns="182880" tIns="91440"/>
          <a:lstStyle/>
          <a:p>
            <a:pPr marL="0" indent="0">
              <a:spcBef>
                <a:spcPts val="100"/>
              </a:spcBef>
              <a:buNone/>
            </a:pP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try</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catch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errorHandler.reportError</a:t>
            </a:r>
            <a:r>
              <a:rPr lang="en-US" sz="1750" dirty="0">
                <a:latin typeface="Consolas" pitchFamily="49" charset="0"/>
                <a:cs typeface="Consolas" pitchFamily="49" charset="0"/>
              </a:rPr>
              <a:t>(e);</a:t>
            </a:r>
          </a:p>
          <a:p>
            <a:pPr marL="0" indent="0">
              <a:spcBef>
                <a:spcPts val="100"/>
              </a:spcBef>
              <a:buNone/>
            </a:pPr>
            <a:r>
              <a:rPr lang="en-US" sz="1750" dirty="0">
                <a:latin typeface="Consolas" pitchFamily="49" charset="0"/>
                <a:cs typeface="Consolas" pitchFamily="49" charset="0"/>
              </a:rPr>
              <a:t>        matchCurrentSymbol();  // treat "=" as ":=" in this context</a:t>
            </a:r>
          </a:p>
          <a:p>
            <a:pPr marL="0" indent="0">
              <a:spcBef>
                <a:spcPts val="100"/>
              </a:spcBef>
              <a:buNone/>
            </a:pPr>
            <a:r>
              <a:rPr lang="en-US" sz="1750" dirty="0">
                <a:latin typeface="Consolas" pitchFamily="49" charset="0"/>
                <a:cs typeface="Consolas" pitchFamily="49" charset="0"/>
              </a:rPr>
              <a:t>      }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throw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25</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a:t>
            </a:r>
            <a:r>
              <a:rPr lang="en-US" sz="2000" b="1" dirty="0"/>
              <a:t>nested</a:t>
            </a:r>
            <a:r>
              <a:rPr lang="en-US" sz="2000" dirty="0"/>
              <a:t>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Lexical/Syntax errors – violation of grammar rules; e.g., invalid or missing tokens such as a missing semicolon, a string literal missing a closing quote,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617231" y="5029200"/>
            <a:ext cx="7909538" cy="1015663"/>
          </a:xfrm>
          <a:prstGeom prst="rect">
            <a:avLst/>
          </a:prstGeom>
          <a:noFill/>
          <a:ln>
            <a:solidFill>
              <a:schemeClr val="tx1"/>
            </a:solidFill>
          </a:ln>
        </p:spPr>
        <p:txBody>
          <a:bodyPr wrap="none" rtlCol="0">
            <a:spAutoFit/>
          </a:bodyPr>
          <a:lstStyle/>
          <a:p>
            <a:pPr algn="l"/>
            <a:r>
              <a:rPr lang="en-US" sz="2000" dirty="0"/>
              <a:t>All four subclasses of </a:t>
            </a:r>
            <a:r>
              <a:rPr lang="en-US" sz="2000" dirty="0">
                <a:latin typeface="Consolas" panose="020B0609020204030204" pitchFamily="49" charset="0"/>
              </a:rPr>
              <a:t>CompilerException</a:t>
            </a:r>
            <a:r>
              <a:rPr lang="en-US" sz="2000" dirty="0"/>
              <a:t> are checked exceptions.</a:t>
            </a:r>
          </a:p>
          <a:p>
            <a:pPr algn="l"/>
            <a:r>
              <a:rPr lang="en-US" sz="2000" dirty="0"/>
              <a:t>Classes </a:t>
            </a:r>
            <a:r>
              <a:rPr lang="en-US" sz="2000" dirty="0" err="1">
                <a:latin typeface="Consolas" panose="020B0609020204030204" pitchFamily="49" charset="0"/>
              </a:rPr>
              <a:t>InternalCompilerException</a:t>
            </a:r>
            <a:r>
              <a:rPr lang="en-US" sz="2000" dirty="0"/>
              <a:t> and </a:t>
            </a:r>
            <a:r>
              <a:rPr lang="en-US" sz="2000" dirty="0" err="1">
                <a:latin typeface="Consolas" panose="020B0609020204030204" pitchFamily="49" charset="0"/>
              </a:rPr>
              <a:t>FatalException</a:t>
            </a:r>
            <a:r>
              <a:rPr lang="en-US" sz="2000" dirty="0"/>
              <a:t> are</a:t>
            </a:r>
          </a:p>
          <a:p>
            <a:pPr algn="l"/>
            <a:r>
              <a:rPr lang="en-US" sz="2000" dirty="0"/>
              <a:t>unchecked exceptions.</a:t>
            </a:r>
          </a:p>
        </p:txBody>
      </p:sp>
      <p:grpSp>
        <p:nvGrpSpPr>
          <p:cNvPr id="27" name="Group 26">
            <a:extLst>
              <a:ext uri="{FF2B5EF4-FFF2-40B4-BE49-F238E27FC236}">
                <a16:creationId xmlns:a16="http://schemas.microsoft.com/office/drawing/2014/main" id="{74A87EB4-7935-F848-C984-DE80EF4F9B8A}"/>
              </a:ext>
            </a:extLst>
          </p:cNvPr>
          <p:cNvGrpSpPr/>
          <p:nvPr/>
        </p:nvGrpSpPr>
        <p:grpSpPr>
          <a:xfrm>
            <a:off x="221442" y="1752600"/>
            <a:ext cx="8701116" cy="2812821"/>
            <a:chOff x="1680871" y="2022590"/>
            <a:chExt cx="9356039" cy="2812821"/>
          </a:xfrm>
        </p:grpSpPr>
        <p:sp>
          <p:nvSpPr>
            <p:cNvPr id="30" name="Text Box 1028">
              <a:extLst>
                <a:ext uri="{FF2B5EF4-FFF2-40B4-BE49-F238E27FC236}">
                  <a16:creationId xmlns:a16="http://schemas.microsoft.com/office/drawing/2014/main" id="{80299A9E-F412-D1EA-00F8-8EB1DC51342F}"/>
                </a:ext>
              </a:extLst>
            </p:cNvPr>
            <p:cNvSpPr txBox="1">
              <a:spLocks noChangeArrowheads="1"/>
            </p:cNvSpPr>
            <p:nvPr/>
          </p:nvSpPr>
          <p:spPr bwMode="auto">
            <a:xfrm>
              <a:off x="5641211" y="202259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31" name="Text Box 1029">
              <a:extLst>
                <a:ext uri="{FF2B5EF4-FFF2-40B4-BE49-F238E27FC236}">
                  <a16:creationId xmlns:a16="http://schemas.microsoft.com/office/drawing/2014/main" id="{213149C7-A43E-5521-49EF-D6C09A49B9FD}"/>
                </a:ext>
              </a:extLst>
            </p:cNvPr>
            <p:cNvSpPr txBox="1">
              <a:spLocks noChangeArrowheads="1"/>
            </p:cNvSpPr>
            <p:nvPr/>
          </p:nvSpPr>
          <p:spPr bwMode="auto">
            <a:xfrm>
              <a:off x="3973168" y="328508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32" name="Text Box 1029">
              <a:extLst>
                <a:ext uri="{FF2B5EF4-FFF2-40B4-BE49-F238E27FC236}">
                  <a16:creationId xmlns:a16="http://schemas.microsoft.com/office/drawing/2014/main" id="{7DC2D26E-A77C-9CB9-0A43-CC7EB0B91D5D}"/>
                </a:ext>
              </a:extLst>
            </p:cNvPr>
            <p:cNvSpPr txBox="1">
              <a:spLocks noChangeArrowheads="1"/>
            </p:cNvSpPr>
            <p:nvPr/>
          </p:nvSpPr>
          <p:spPr bwMode="auto">
            <a:xfrm>
              <a:off x="1680871" y="45423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33" name="Text Box 1029">
              <a:extLst>
                <a:ext uri="{FF2B5EF4-FFF2-40B4-BE49-F238E27FC236}">
                  <a16:creationId xmlns:a16="http://schemas.microsoft.com/office/drawing/2014/main" id="{FD0717B7-214C-BA94-48A4-23AEB2583135}"/>
                </a:ext>
              </a:extLst>
            </p:cNvPr>
            <p:cNvSpPr txBox="1">
              <a:spLocks noChangeArrowheads="1"/>
            </p:cNvSpPr>
            <p:nvPr/>
          </p:nvSpPr>
          <p:spPr bwMode="auto">
            <a:xfrm>
              <a:off x="3326582" y="454238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34" name="Text Box 1029">
              <a:extLst>
                <a:ext uri="{FF2B5EF4-FFF2-40B4-BE49-F238E27FC236}">
                  <a16:creationId xmlns:a16="http://schemas.microsoft.com/office/drawing/2014/main" id="{EDE9F805-E8C9-DA72-B807-F55C227CD859}"/>
                </a:ext>
              </a:extLst>
            </p:cNvPr>
            <p:cNvSpPr txBox="1">
              <a:spLocks noChangeArrowheads="1"/>
            </p:cNvSpPr>
            <p:nvPr/>
          </p:nvSpPr>
          <p:spPr bwMode="auto">
            <a:xfrm>
              <a:off x="4842451" y="454238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35" name="Text Box 1029">
              <a:extLst>
                <a:ext uri="{FF2B5EF4-FFF2-40B4-BE49-F238E27FC236}">
                  <a16:creationId xmlns:a16="http://schemas.microsoft.com/office/drawing/2014/main" id="{C9A350E1-7304-146D-A771-99DC33996170}"/>
                </a:ext>
              </a:extLst>
            </p:cNvPr>
            <p:cNvSpPr txBox="1">
              <a:spLocks noChangeArrowheads="1"/>
            </p:cNvSpPr>
            <p:nvPr/>
          </p:nvSpPr>
          <p:spPr bwMode="auto">
            <a:xfrm>
              <a:off x="6627624" y="4542381"/>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36" name="Isosceles Triangle 35">
              <a:extLst>
                <a:ext uri="{FF2B5EF4-FFF2-40B4-BE49-F238E27FC236}">
                  <a16:creationId xmlns:a16="http://schemas.microsoft.com/office/drawing/2014/main" id="{02EEB420-D05F-BDE9-1EBF-B0E3AD664F7D}"/>
                </a:ext>
              </a:extLst>
            </p:cNvPr>
            <p:cNvSpPr/>
            <p:nvPr/>
          </p:nvSpPr>
          <p:spPr bwMode="auto">
            <a:xfrm>
              <a:off x="6018175" y="232739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37" name="Isosceles Triangle 36">
              <a:extLst>
                <a:ext uri="{FF2B5EF4-FFF2-40B4-BE49-F238E27FC236}">
                  <a16:creationId xmlns:a16="http://schemas.microsoft.com/office/drawing/2014/main" id="{3C7E3D63-1C58-8ABB-644B-D1A9EFFCB403}"/>
                </a:ext>
              </a:extLst>
            </p:cNvPr>
            <p:cNvSpPr/>
            <p:nvPr/>
          </p:nvSpPr>
          <p:spPr bwMode="auto">
            <a:xfrm>
              <a:off x="4684358"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38" name="Connector: Elbow 37">
              <a:extLst>
                <a:ext uri="{FF2B5EF4-FFF2-40B4-BE49-F238E27FC236}">
                  <a16:creationId xmlns:a16="http://schemas.microsoft.com/office/drawing/2014/main" id="{8A442FF1-DA6C-C283-6B01-0110A370EA28}"/>
                </a:ext>
              </a:extLst>
            </p:cNvPr>
            <p:cNvCxnSpPr>
              <a:cxnSpLocks/>
              <a:stCxn id="36" idx="3"/>
              <a:endCxn id="31" idx="0"/>
            </p:cNvCxnSpPr>
            <p:nvPr/>
          </p:nvCxnSpPr>
          <p:spPr>
            <a:xfrm rot="5400000">
              <a:off x="5037014" y="2221623"/>
              <a:ext cx="793099" cy="1333816"/>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BC162D5-322A-67ED-3D37-94E01B88132E}"/>
                </a:ext>
              </a:extLst>
            </p:cNvPr>
            <p:cNvCxnSpPr>
              <a:stCxn id="37" idx="3"/>
              <a:endCxn id="32" idx="0"/>
            </p:cNvCxnSpPr>
            <p:nvPr/>
          </p:nvCxnSpPr>
          <p:spPr>
            <a:xfrm rot="5400000">
              <a:off x="3211709" y="2987436"/>
              <a:ext cx="794350" cy="231554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896D368-96FE-6164-82FC-F3274DD49C7C}"/>
                </a:ext>
              </a:extLst>
            </p:cNvPr>
            <p:cNvCxnSpPr>
              <a:stCxn id="37" idx="3"/>
              <a:endCxn id="33" idx="0"/>
            </p:cNvCxnSpPr>
            <p:nvPr/>
          </p:nvCxnSpPr>
          <p:spPr>
            <a:xfrm rot="5400000">
              <a:off x="4002104" y="3777831"/>
              <a:ext cx="794350" cy="73475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1BA0F40-10C9-DE97-386F-03EF5D6C6DE5}"/>
                </a:ext>
              </a:extLst>
            </p:cNvPr>
            <p:cNvCxnSpPr>
              <a:stCxn id="37" idx="3"/>
              <a:endCxn id="34" idx="0"/>
            </p:cNvCxnSpPr>
            <p:nvPr/>
          </p:nvCxnSpPr>
          <p:spPr>
            <a:xfrm rot="16200000" flipH="1">
              <a:off x="4827364" y="3687320"/>
              <a:ext cx="794350" cy="91577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FA49FD7E-D40B-6CE9-A1CA-51435A877F4F}"/>
                </a:ext>
              </a:extLst>
            </p:cNvPr>
            <p:cNvCxnSpPr>
              <a:cxnSpLocks/>
              <a:stCxn id="37" idx="3"/>
              <a:endCxn id="35" idx="0"/>
            </p:cNvCxnSpPr>
            <p:nvPr/>
          </p:nvCxnSpPr>
          <p:spPr>
            <a:xfrm rot="16200000" flipH="1">
              <a:off x="5708329" y="2806356"/>
              <a:ext cx="794350" cy="267770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 Box 1029">
              <a:extLst>
                <a:ext uri="{FF2B5EF4-FFF2-40B4-BE49-F238E27FC236}">
                  <a16:creationId xmlns:a16="http://schemas.microsoft.com/office/drawing/2014/main" id="{2F7245F1-7B16-2766-4377-71FB998BF43A}"/>
                </a:ext>
              </a:extLst>
            </p:cNvPr>
            <p:cNvSpPr txBox="1">
              <a:spLocks noChangeArrowheads="1"/>
            </p:cNvSpPr>
            <p:nvPr/>
          </p:nvSpPr>
          <p:spPr bwMode="auto">
            <a:xfrm>
              <a:off x="7903939" y="32850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44" name="Text Box 1029">
              <a:extLst>
                <a:ext uri="{FF2B5EF4-FFF2-40B4-BE49-F238E27FC236}">
                  <a16:creationId xmlns:a16="http://schemas.microsoft.com/office/drawing/2014/main" id="{C72BEEE1-7847-CACC-046B-79C59ABC321C}"/>
                </a:ext>
              </a:extLst>
            </p:cNvPr>
            <p:cNvSpPr txBox="1">
              <a:spLocks noChangeArrowheads="1"/>
            </p:cNvSpPr>
            <p:nvPr/>
          </p:nvSpPr>
          <p:spPr bwMode="auto">
            <a:xfrm>
              <a:off x="8892092" y="401660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45" name="Isosceles Triangle 44">
              <a:extLst>
                <a:ext uri="{FF2B5EF4-FFF2-40B4-BE49-F238E27FC236}">
                  <a16:creationId xmlns:a16="http://schemas.microsoft.com/office/drawing/2014/main" id="{25FF5F73-A3D6-8C89-AB84-1716AAFFEC5F}"/>
                </a:ext>
              </a:extLst>
            </p:cNvPr>
            <p:cNvSpPr/>
            <p:nvPr/>
          </p:nvSpPr>
          <p:spPr bwMode="auto">
            <a:xfrm>
              <a:off x="8591885"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46" name="Connector: Elbow 45">
              <a:extLst>
                <a:ext uri="{FF2B5EF4-FFF2-40B4-BE49-F238E27FC236}">
                  <a16:creationId xmlns:a16="http://schemas.microsoft.com/office/drawing/2014/main" id="{39AB48E9-3AB8-B1D5-00AF-B416F43D8E23}"/>
                </a:ext>
              </a:extLst>
            </p:cNvPr>
            <p:cNvCxnSpPr>
              <a:stCxn id="36" idx="3"/>
              <a:endCxn id="43" idx="0"/>
            </p:cNvCxnSpPr>
            <p:nvPr/>
          </p:nvCxnSpPr>
          <p:spPr bwMode="auto">
            <a:xfrm rot="16200000" flipH="1">
              <a:off x="6990777" y="1601675"/>
              <a:ext cx="793099" cy="257371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47" name="Straight Connector 62">
              <a:extLst>
                <a:ext uri="{FF2B5EF4-FFF2-40B4-BE49-F238E27FC236}">
                  <a16:creationId xmlns:a16="http://schemas.microsoft.com/office/drawing/2014/main" id="{2C452CAE-8E72-F384-963B-985D474472E9}"/>
                </a:ext>
              </a:extLst>
            </p:cNvPr>
            <p:cNvCxnSpPr>
              <a:cxnSpLocks/>
              <a:stCxn id="45" idx="3"/>
              <a:endCxn id="44" idx="1"/>
            </p:cNvCxnSpPr>
            <p:nvPr/>
          </p:nvCxnSpPr>
          <p:spPr bwMode="auto">
            <a:xfrm rot="16200000" flipH="1">
              <a:off x="8575594" y="3846617"/>
              <a:ext cx="415085" cy="217911"/>
            </a:xfrm>
            <a:prstGeom prst="bentConnector2">
              <a:avLst/>
            </a:prstGeom>
            <a:noFill/>
            <a:ln w="9525" cap="flat" cmpd="sng" algn="ctr">
              <a:solidFill>
                <a:schemeClr val="tx1"/>
              </a:solidFill>
              <a:prstDash val="solid"/>
              <a:round/>
              <a:headEnd type="none" w="med" len="med"/>
              <a:tailEnd type="none" w="med" len="med"/>
            </a:ln>
            <a:effectLst/>
          </p:spPr>
        </p:cxnSp>
        <p:sp>
          <p:nvSpPr>
            <p:cNvPr id="48" name="Text Box 1029">
              <a:extLst>
                <a:ext uri="{FF2B5EF4-FFF2-40B4-BE49-F238E27FC236}">
                  <a16:creationId xmlns:a16="http://schemas.microsoft.com/office/drawing/2014/main" id="{81BB537E-20A8-D1DF-BA88-55644C907F93}"/>
                </a:ext>
              </a:extLst>
            </p:cNvPr>
            <p:cNvSpPr txBox="1">
              <a:spLocks noChangeArrowheads="1"/>
            </p:cNvSpPr>
            <p:nvPr/>
          </p:nvSpPr>
          <p:spPr bwMode="auto">
            <a:xfrm>
              <a:off x="8892092" y="4542381"/>
              <a:ext cx="12904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latin typeface="Arial" charset="0"/>
                </a:rPr>
                <a:t>FatalException</a:t>
              </a:r>
              <a:endParaRPr kumimoji="0" lang="en-US" sz="1300" b="0" i="0" u="none" strike="noStrike" kern="0" cap="none" spc="0" normalizeH="0" baseline="0" noProof="0" dirty="0">
                <a:ln>
                  <a:noFill/>
                </a:ln>
                <a:effectLst/>
                <a:uLnTx/>
                <a:uFillTx/>
                <a:latin typeface="Arial" charset="0"/>
              </a:endParaRPr>
            </a:p>
          </p:txBody>
        </p:sp>
        <p:cxnSp>
          <p:nvCxnSpPr>
            <p:cNvPr id="49" name="Straight Connector 62">
              <a:extLst>
                <a:ext uri="{FF2B5EF4-FFF2-40B4-BE49-F238E27FC236}">
                  <a16:creationId xmlns:a16="http://schemas.microsoft.com/office/drawing/2014/main" id="{5FD7263B-8436-8396-F656-04193364AFED}"/>
                </a:ext>
              </a:extLst>
            </p:cNvPr>
            <p:cNvCxnSpPr>
              <a:cxnSpLocks/>
              <a:stCxn id="45" idx="3"/>
              <a:endCxn id="48" idx="1"/>
            </p:cNvCxnSpPr>
            <p:nvPr/>
          </p:nvCxnSpPr>
          <p:spPr bwMode="auto">
            <a:xfrm rot="16200000" flipH="1">
              <a:off x="8312704" y="4109507"/>
              <a:ext cx="940865" cy="217911"/>
            </a:xfrm>
            <a:prstGeom prst="bentConnector2">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dirty="0"/>
              <a:t>Any exception that derives from class </a:t>
            </a:r>
            <a:r>
              <a:rPr lang="en-US" dirty="0">
                <a:latin typeface="Consolas" pitchFamily="49" charset="0"/>
              </a:rPr>
              <a:t>Error</a:t>
            </a:r>
            <a:r>
              <a:rPr lang="en-US" dirty="0"/>
              <a:t> or class </a:t>
            </a:r>
            <a:r>
              <a:rPr lang="en-US" dirty="0">
                <a:latin typeface="Consolas" pitchFamily="49" charset="0"/>
              </a:rPr>
              <a:t>RuntimeException</a:t>
            </a:r>
            <a:r>
              <a:rPr lang="en-US" dirty="0"/>
              <a:t> is called an </a:t>
            </a:r>
            <a:r>
              <a:rPr lang="en-US" i="1" dirty="0"/>
              <a:t>unchecked</a:t>
            </a:r>
            <a:r>
              <a:rPr lang="en-US" dirty="0"/>
              <a:t> exception.</a:t>
            </a:r>
          </a:p>
          <a:p>
            <a:r>
              <a:rPr lang="en-US" dirty="0"/>
              <a:t>All other exceptions are called </a:t>
            </a:r>
            <a:r>
              <a:rPr lang="en-US" i="1" dirty="0"/>
              <a:t>checked</a:t>
            </a:r>
            <a:r>
              <a:rPr lang="en-US" dirty="0"/>
              <a:t> exceptions.</a:t>
            </a:r>
          </a:p>
          <a:p>
            <a:r>
              <a:rPr lang="en-US" dirty="0"/>
              <a:t>Two special situations: If a call is made to a method that throws a checked exception or if a checked exception is explicitly thrown, then an enclosing block </a:t>
            </a:r>
            <a:r>
              <a:rPr lang="en-US" b="1" dirty="0"/>
              <a:t>must</a:t>
            </a:r>
            <a:r>
              <a:rPr lang="en-US" dirty="0"/>
              <a:t> either handle the exception locally or else the enclosing method must declare the exception as part of its exception specification list.</a:t>
            </a:r>
          </a:p>
          <a:p>
            <a:r>
              <a:rPr lang="en-US" dirty="0"/>
              <a:t>Unchecked exceptions </a:t>
            </a:r>
            <a:r>
              <a:rPr lang="en-US" b="1" dirty="0"/>
              <a:t>may</a:t>
            </a:r>
            <a:r>
              <a:rPr lang="en-US" dirty="0"/>
              <a:t> be declared in the exception specification list or handled, but doing so is not required.</a:t>
            </a:r>
            <a:endParaRPr lang="en-US" b="1" dirty="0"/>
          </a:p>
          <a:p>
            <a:endParaRPr lang="en-US" dirty="0"/>
          </a:p>
          <a:p>
            <a:endParaRPr lang="en-US"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err="1">
                <a:latin typeface="Consolas" pitchFamily="49" charset="0"/>
              </a:rPr>
              <a:t>ErrorHandler</a:t>
            </a:r>
            <a:endParaRPr lang="en-US" dirty="0">
              <a:latin typeface="Consolas" pitchFamily="49" charset="0"/>
            </a:endParaRPr>
          </a:p>
        </p:txBody>
      </p:sp>
      <p:sp>
        <p:nvSpPr>
          <p:cNvPr id="7171" name="Rectangle 3"/>
          <p:cNvSpPr>
            <a:spLocks noGrp="1" noChangeArrowheads="1"/>
          </p:cNvSpPr>
          <p:nvPr>
            <p:ph idx="1"/>
          </p:nvPr>
        </p:nvSpPr>
        <p:spPr/>
        <p:txBody>
          <a:bodyPr/>
          <a:lstStyle/>
          <a:p>
            <a:r>
              <a:rPr lang="en-US" dirty="0"/>
              <a:t>Handles the reporting of errors</a:t>
            </a:r>
          </a:p>
          <a:p>
            <a:r>
              <a:rPr lang="en-US" dirty="0"/>
              <a:t>Exits compilation after a fixed number of errors have been reported</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Two Key Methods in Class </a:t>
            </a:r>
            <a:r>
              <a:rPr lang="en-US" dirty="0">
                <a:latin typeface="Consolas" pitchFamily="49" charset="0"/>
                <a:cs typeface="Consolas" pitchFamily="49" charset="0"/>
              </a:rPr>
              <a:t>ErrorHandler</a:t>
            </a:r>
            <a:endParaRPr lang="en-US" dirty="0"/>
          </a:p>
        </p:txBody>
      </p:sp>
      <p:sp>
        <p:nvSpPr>
          <p:cNvPr id="8195" name="Rectangle 3"/>
          <p:cNvSpPr>
            <a:spLocks noGrp="1" noChangeArrowheads="1"/>
          </p:cNvSpPr>
          <p:nvPr>
            <p:ph idx="1"/>
          </p:nvPr>
        </p:nvSpPr>
        <p:spPr/>
        <p:txBody>
          <a:bodyPr lIns="18288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Returns true if errors have been reported by the</a:t>
            </a:r>
          </a:p>
          <a:p>
            <a:pPr marL="182880" indent="0">
              <a:spcBef>
                <a:spcPts val="200"/>
              </a:spcBef>
              <a:buFontTx/>
              <a:buNone/>
            </a:pPr>
            <a:r>
              <a:rPr lang="en-US" sz="1800" dirty="0">
                <a:latin typeface="Consolas" pitchFamily="49" charset="0"/>
              </a:rPr>
              <a:t> * error handler.</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a:t>
            </a:r>
            <a:r>
              <a:rPr lang="en-US" sz="1800" dirty="0" err="1">
                <a:latin typeface="Consolas" pitchFamily="49" charset="0"/>
              </a:rPr>
              <a:t>boolean</a:t>
            </a:r>
            <a:r>
              <a:rPr lang="en-US" sz="1800" dirty="0">
                <a:latin typeface="Consolas" pitchFamily="49" charset="0"/>
              </a:rPr>
              <a:t> </a:t>
            </a:r>
            <a:r>
              <a:rPr lang="en-US" sz="1800" dirty="0" err="1">
                <a:latin typeface="Consolas" pitchFamily="49" charset="0"/>
              </a:rPr>
              <a:t>errorsExist</a:t>
            </a:r>
            <a:r>
              <a:rPr lang="en-US" sz="1800" dirty="0">
                <a:latin typeface="Consolas" pitchFamily="49" charset="0"/>
              </a:rPr>
              <a:t>()</a:t>
            </a:r>
          </a:p>
          <a:p>
            <a:pPr marL="182880" indent="0">
              <a:spcBef>
                <a:spcPts val="200"/>
              </a:spcBef>
              <a:buFontTx/>
              <a:buNone/>
            </a:pPr>
            <a:endParaRPr lang="en-US" sz="1800" dirty="0">
              <a:latin typeface="Consolas" pitchFamily="49" charset="0"/>
            </a:endParaRP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 * Reports the error.</a:t>
            </a:r>
          </a:p>
          <a:p>
            <a:pPr marL="182880" lvl="1" indent="0">
              <a:spcBef>
                <a:spcPts val="200"/>
              </a:spcBef>
              <a:buNone/>
            </a:pPr>
            <a:r>
              <a:rPr lang="en-US" sz="1800" dirty="0">
                <a:latin typeface="Consolas" pitchFamily="49" charset="0"/>
              </a:rPr>
              <a:t> * @throws </a:t>
            </a:r>
            <a:r>
              <a:rPr lang="en-US" sz="1800" dirty="0" err="1">
                <a:latin typeface="Consolas" pitchFamily="49" charset="0"/>
              </a:rPr>
              <a:t>FatalException</a:t>
            </a:r>
            <a:r>
              <a:rPr lang="en-US" sz="1800" dirty="0">
                <a:latin typeface="Consolas" pitchFamily="49" charset="0"/>
              </a:rPr>
              <a:t> if the number of errors exceeds</a:t>
            </a:r>
          </a:p>
          <a:p>
            <a:pPr marL="182880" lvl="1" indent="0">
              <a:spcBef>
                <a:spcPts val="200"/>
              </a:spcBef>
              <a:buNone/>
            </a:pPr>
            <a:r>
              <a:rPr lang="en-US" sz="1800" dirty="0">
                <a:latin typeface="Consolas" pitchFamily="49" charset="0"/>
              </a:rPr>
              <a:t> *         the maximum.</a:t>
            </a:r>
          </a:p>
          <a:p>
            <a:pPr marL="182880" lvl="1" indent="0">
              <a:spcBef>
                <a:spcPts val="200"/>
              </a:spcBef>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void </a:t>
            </a:r>
            <a:r>
              <a:rPr lang="en-US" sz="1800" dirty="0" err="1">
                <a:latin typeface="Consolas" pitchFamily="49" charset="0"/>
              </a:rPr>
              <a:t>reportError</a:t>
            </a:r>
            <a:r>
              <a:rPr lang="en-US" sz="1800" dirty="0">
                <a:latin typeface="Consolas" pitchFamily="49" charset="0"/>
              </a:rPr>
              <a:t>(CompilerException e)</a:t>
            </a:r>
          </a:p>
          <a:p>
            <a:pPr marL="182880" indent="0">
              <a:spcBef>
                <a:spcPts val="200"/>
              </a:spcBef>
              <a:buFontTx/>
              <a:buNone/>
            </a:pPr>
            <a:endParaRPr lang="en-US" sz="1800" dirty="0">
              <a:latin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DF2AD8C2-2202-443F-B3D8-DD9F803F878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an exception is thrown, and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4785</TotalTime>
  <Words>2097</Words>
  <Application>Microsoft Office PowerPoint</Application>
  <PresentationFormat>On-screen Show (4:3)</PresentationFormat>
  <Paragraphs>303</Paragraphs>
  <Slides>25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Two Key Methods in Class ErrorHandler</vt:lpstr>
      <vt:lpstr>General Approach to Error Handling</vt:lpstr>
      <vt:lpstr>Method recover()</vt:lpstr>
      <vt:lpstr>Example: Error Handling/Recovery</vt:lpstr>
      <vt:lpstr>Shared Follow Sets</vt:lpstr>
      <vt:lpstr>Method parseProcedureDecl() (reimplemented)</vt:lpstr>
      <vt:lpstr>Error Recovery for parseStatement()</vt:lpstr>
      <vt:lpstr>Error Recovery for parseStatement() (continued)</vt:lpstr>
      <vt:lpstr>Error Recovery for parseStatement() (continued)</vt:lpstr>
      <vt:lpstr>Error Recovery for Initial Declarations</vt:lpstr>
      <vt:lpstr>Error Recovery for Initial Declarations (continued)</vt:lpstr>
      <vt:lpstr>Error Recovery for Initial Declarations (continued)</vt:lpstr>
      <vt:lpstr>Implementing Error Recovery</vt:lpstr>
      <vt:lpstr>Implementing Error Recovery (continued)</vt:lpstr>
      <vt:lpstr>Duplicated Error Messages</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184</cp:revision>
  <cp:lastPrinted>2025-02-11T00:02:25Z</cp:lastPrinted>
  <dcterms:created xsi:type="dcterms:W3CDTF">2005-01-12T21:47:45Z</dcterms:created>
  <dcterms:modified xsi:type="dcterms:W3CDTF">2025-02-12T15:45:04Z</dcterms:modified>
</cp:coreProperties>
</file>