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50" r:id="rId23"/>
    <p:sldId id="351" r:id="rId24"/>
    <p:sldId id="345" r:id="rId25"/>
    <p:sldId id="346" r:id="rId26"/>
    <p:sldId id="314" r:id="rId27"/>
    <p:sldId id="315" r:id="rId28"/>
    <p:sldId id="316" r:id="rId29"/>
    <p:sldId id="373" r:id="rId30"/>
    <p:sldId id="374" r:id="rId31"/>
    <p:sldId id="375" r:id="rId32"/>
    <p:sldId id="332" r:id="rId33"/>
    <p:sldId id="343" r:id="rId34"/>
    <p:sldId id="369" r:id="rId35"/>
    <p:sldId id="333" r:id="rId36"/>
    <p:sldId id="366" r:id="rId37"/>
    <p:sldId id="311" r:id="rId38"/>
    <p:sldId id="312" r:id="rId39"/>
    <p:sldId id="313" r:id="rId40"/>
    <p:sldId id="328" r:id="rId41"/>
    <p:sldId id="326" r:id="rId42"/>
    <p:sldId id="353" r:id="rId43"/>
    <p:sldId id="327" r:id="rId44"/>
    <p:sldId id="354" r:id="rId45"/>
    <p:sldId id="352" r:id="rId46"/>
    <p:sldId id="334" r:id="rId47"/>
    <p:sldId id="347" r:id="rId48"/>
    <p:sldId id="356" r:id="rId49"/>
    <p:sldId id="357" r:id="rId50"/>
    <p:sldId id="348" r:id="rId51"/>
    <p:sldId id="358" r:id="rId52"/>
    <p:sldId id="365" r:id="rId53"/>
    <p:sldId id="322" r:id="rId54"/>
    <p:sldId id="360" r:id="rId55"/>
    <p:sldId id="336" r:id="rId56"/>
    <p:sldId id="337" r:id="rId57"/>
    <p:sldId id="338" r:id="rId58"/>
    <p:sldId id="340" r:id="rId59"/>
    <p:sldId id="339" r:id="rId60"/>
    <p:sldId id="341" r:id="rId61"/>
    <p:sldId id="361" r:id="rId62"/>
    <p:sldId id="362" r:id="rId63"/>
    <p:sldId id="342" r:id="rId64"/>
    <p:sldId id="363" r:id="rId65"/>
    <p:sldId id="364"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85" d="100"/>
          <a:sy n="85" d="100"/>
        </p:scale>
        <p:origin x="4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r" defTabSz="966284">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r" defTabSz="966284">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l" defTabSz="966284">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lvl1pPr algn="r" defTabSz="966284">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19" tIns="48310" rIns="96619"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l" defTabSz="966284">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19" tIns="48310" rIns="96619" bIns="48310" numCol="1" anchor="b" anchorCtr="0" compatLnSpc="1">
            <a:prstTxWarp prst="textNoShape">
              <a:avLst/>
            </a:prstTxWarp>
          </a:bodyPr>
          <a:lstStyle>
            <a:lvl1pPr algn="r" defTabSz="966284">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245"/>
            <a:r>
              <a:rPr lang="en-US" dirty="0"/>
              <a:t>AST</a:t>
            </a:r>
          </a:p>
        </p:txBody>
      </p:sp>
      <p:sp>
        <p:nvSpPr>
          <p:cNvPr id="26627" name="Rectangle 7"/>
          <p:cNvSpPr>
            <a:spLocks noGrp="1" noChangeArrowheads="1"/>
          </p:cNvSpPr>
          <p:nvPr>
            <p:ph type="sldNum" sz="quarter" idx="5"/>
          </p:nvPr>
        </p:nvSpPr>
        <p:spPr>
          <a:noFill/>
        </p:spPr>
        <p:txBody>
          <a:bodyPr/>
          <a:lstStyle/>
          <a:p>
            <a:pPr defTabSz="966245"/>
            <a:fld id="{D400509C-4A7C-4E42-967C-1577FDCCDE29}" type="slidenum">
              <a:rPr lang="en-US" smtClean="0"/>
              <a:pPr defTabSz="966245"/>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2" name="Group 1">
            <a:extLst>
              <a:ext uri="{FF2B5EF4-FFF2-40B4-BE49-F238E27FC236}">
                <a16:creationId xmlns:a16="http://schemas.microsoft.com/office/drawing/2014/main" id="{F974264A-2089-FE6A-0B3B-6D7F72A39264}"/>
              </a:ext>
            </a:extLst>
          </p:cNvPr>
          <p:cNvGrpSpPr/>
          <p:nvPr/>
        </p:nvGrpSpPr>
        <p:grpSpPr>
          <a:xfrm>
            <a:off x="91440" y="1790785"/>
            <a:ext cx="8961120" cy="3467015"/>
            <a:chOff x="91440" y="1790785"/>
            <a:chExt cx="896112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29436" y="1790785"/>
              <a:ext cx="58238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13659" y="2793275"/>
              <a:ext cx="979208"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856419" y="2792841"/>
              <a:ext cx="1219164"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4961393" y="2792841"/>
              <a:ext cx="111996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91440" y="4918604"/>
              <a:ext cx="112796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02712" y="4918604"/>
              <a:ext cx="89674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652752" y="3872985"/>
              <a:ext cx="72317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36702" y="3872985"/>
              <a:ext cx="106236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197402" y="2792841"/>
              <a:ext cx="1196765"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871616" y="4918604"/>
              <a:ext cx="124156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169174" y="4918604"/>
              <a:ext cx="1513555"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465138" y="737786"/>
              <a:ext cx="493615" cy="3617363"/>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46724" y="1518938"/>
              <a:ext cx="493181" cy="2054626"/>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774413" y="2045875"/>
              <a:ext cx="493181" cy="1000750"/>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11617" y="908672"/>
              <a:ext cx="493181" cy="3275157"/>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51983" y="2958968"/>
              <a:ext cx="567863" cy="1260173"/>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26229" y="3872985"/>
              <a:ext cx="12263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4981123" y="3332731"/>
              <a:ext cx="573473" cy="507036"/>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457896" y="3362994"/>
              <a:ext cx="573473" cy="446509"/>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197436" y="3274636"/>
              <a:ext cx="573473" cy="623226"/>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30854" y="3264444"/>
              <a:ext cx="573473" cy="643610"/>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564747" y="4310794"/>
              <a:ext cx="535462" cy="680160"/>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281524" y="4274176"/>
              <a:ext cx="535462" cy="753393"/>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579776" y="3872985"/>
              <a:ext cx="1185565"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51602" y="3872985"/>
              <a:ext cx="171994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04858" y="2966266"/>
              <a:ext cx="567863" cy="1245576"/>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282758" y="4918604"/>
              <a:ext cx="137755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43623" y="4918604"/>
              <a:ext cx="153755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077117" y="4284145"/>
              <a:ext cx="528880" cy="740039"/>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47548" y="4253752"/>
              <a:ext cx="528880" cy="800824"/>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670644" y="3872985"/>
              <a:ext cx="107036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669096" y="4381872"/>
              <a:ext cx="523060" cy="55040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16926" y="4384446"/>
              <a:ext cx="523060" cy="54525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38488" y="2135068"/>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383861" y="314053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39237" y="313492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13645" y="313492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090419" y="4218550"/>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29437" y="4225132"/>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23688" y="4230952"/>
              <a:ext cx="164279"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ScopeLevel scopeLevel()</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(ScopeLevel scopeLevel)</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ParserException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ParserException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365565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ScopeLevel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ScopeLevel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scopeLevel));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Initializer </a:t>
            </a:r>
            <a:r>
              <a:rPr lang="en-US" sz="1800" dirty="0" err="1">
                <a:latin typeface="Consolas" panose="020B0609020204030204" pitchFamily="49" charset="0"/>
              </a:rPr>
              <a:t>parseInitializer</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CompositeInitializer</a:t>
            </a:r>
            <a:r>
              <a:rPr lang="en-US" sz="1800" dirty="0">
                <a:latin typeface="Consolas" panose="020B0609020204030204" pitchFamily="49" charset="0"/>
              </a:rPr>
              <a:t> </a:t>
            </a:r>
            <a:r>
              <a:rPr lang="en-US" sz="1800" dirty="0" err="1">
                <a:latin typeface="Consolas" panose="020B0609020204030204" pitchFamily="49" charset="0"/>
              </a:rPr>
              <a:t>parseCompositeInitializer</a:t>
            </a:r>
            <a:r>
              <a:rPr lang="en-US" sz="1800" dirty="0">
                <a:latin typeface="Consolas" panose="020B0609020204030204" pitchFamily="49" charset="0"/>
              </a:rPr>
              <a:t>() throws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parseIntConstValue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type();</a:t>
            </a:r>
          </a:p>
          <a:p>
            <a:pPr marL="457200" lvl="1" indent="0">
              <a:spcBef>
                <a:spcPts val="300"/>
              </a:spcBef>
              <a:buNone/>
            </a:pPr>
            <a:r>
              <a:rPr lang="en-US" sz="1800" dirty="0">
                <a:latin typeface="Consolas" panose="020B0609020204030204" pitchFamily="49" charset="0"/>
              </a:rPr>
              <a:t>public int size();</a:t>
            </a:r>
          </a:p>
          <a:p>
            <a:pPr marL="457200" lvl="1" indent="0">
              <a:spcBef>
                <a:spcPts val="300"/>
              </a:spcBef>
              <a:buNone/>
            </a:pPr>
            <a:r>
              <a:rPr lang="en-US" sz="1800" dirty="0">
                <a:latin typeface="Consolas" panose="020B0609020204030204" pitchFamily="49" charset="0"/>
              </a:rPr>
              <a:t>public ScopeLevel scopeLevel();</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idTable.get</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a:t>
            </a:r>
            <a:r>
              <a:rPr lang="en-US" sz="1800" dirty="0" err="1">
                <a:latin typeface="Consolas" panose="020B0609020204030204" pitchFamily="49" charset="0"/>
              </a:rPr>
              <a:t>scanner.token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constDecl = new ConstDecl(constId, constType, literal);</a:t>
            </a:r>
          </a:p>
          <a:p>
            <a:pPr marL="457200" lvl="1" indent="0">
              <a:spcBef>
                <a:spcPts val="200"/>
              </a:spcBef>
              <a:buNone/>
            </a:pPr>
            <a:r>
              <a:rPr lang="en-US" sz="1800" b="1" dirty="0" err="1">
                <a:latin typeface="Consolas" panose="020B0609020204030204" pitchFamily="49" charset="0"/>
              </a:rPr>
              <a:t>idTable.add</a:t>
            </a:r>
            <a:r>
              <a:rPr lang="en-US" sz="1800" b="1" dirty="0">
                <a:latin typeface="Consolas" panose="020B0609020204030204" pitchFamily="49" charset="0"/>
              </a:rPr>
              <a:t>(constDecl);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idTable.add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a:t>
            </a:r>
            <a:r>
              <a:rPr lang="en-US" sz="1800" dirty="0" err="1">
                <a:latin typeface="Consolas" panose="020B0609020204030204" pitchFamily="49" charset="0"/>
              </a:rPr>
              <a:t>idTable.get</a:t>
            </a:r>
            <a:r>
              <a:rPr lang="en-US" sz="1800" dirty="0">
                <a:latin typeface="Consolas" panose="020B0609020204030204" pitchFamily="49" charset="0"/>
              </a:rPr>
              <a: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122AE54E-E120-8B0E-9DE1-A50C88440716}"/>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CB74BE53-C748-4AFA-91BE-1F4920C1CBEA}"/>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CFEF7B28-67C3-DC20-AA25-41219CBEE9F1}"/>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a:latin typeface="Consolas" panose="020B0609020204030204" pitchFamily="49" charset="0"/>
              </a:rPr>
              <a:t>RecordType</a:t>
            </a:r>
            <a:r>
              <a:rPr lang="en-US" dirty="0"/>
              <a:t>, and </a:t>
            </a:r>
            <a:r>
              <a:rPr lang="en-US" dirty="0">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spcBef>
                <a:spcPts val="400"/>
              </a:spcBef>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a:latin typeface="Consolas" panose="020B0609020204030204" pitchFamily="49" charset="0"/>
              </a:rPr>
              <a:t>StringType</a:t>
            </a:r>
            <a:r>
              <a:rPr lang="en-US" dirty="0"/>
              <a:t> and </a:t>
            </a:r>
            <a:r>
              <a:rPr lang="en-US" dirty="0">
                <a:latin typeface="Consolas" panose="020B0609020204030204" pitchFamily="49" charset="0"/>
              </a:rPr>
              <a:t>RecordType</a:t>
            </a: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a:latin typeface="Consolas" panose="020B0609020204030204" pitchFamily="49" charset="0"/>
              </a:rPr>
              <a:t>StringType</a:t>
            </a:r>
            <a:r>
              <a:rPr lang="en-US" dirty="0"/>
              <a:t> and </a:t>
            </a:r>
            <a:r>
              <a:rPr lang="en-US" dirty="0">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scanner.token</a:t>
            </a:r>
            <a:r>
              <a:rPr lang="en-US" sz="1800" dirty="0">
                <a:latin typeface="Consolas" pitchFamily="49" charset="0"/>
              </a:rPr>
              <a:t>();</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constDecl = new ConstDecl(</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a:latin typeface="Consolas" pitchFamily="49" charset="0"/>
              </a:rPr>
              <a:t>Type.typeOf(literal)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a:t>
            </a:r>
            <a:r>
              <a:rPr lang="en-US" sz="1800" dirty="0" err="1">
                <a:latin typeface="Consolas" pitchFamily="49" charset="0"/>
              </a:rPr>
              <a:t>idTable.add</a:t>
            </a:r>
            <a:r>
              <a:rPr lang="en-US" sz="1800" dirty="0">
                <a:latin typeface="Consolas" pitchFamily="49" charset="0"/>
              </a:rPr>
              <a:t>(constDecl);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a:latin typeface="Consolas" panose="020B0609020204030204" pitchFamily="49" charset="0"/>
              </a:rPr>
              <a:t>IdTable</a:t>
            </a:r>
            <a:r>
              <a:rPr lang="en-US" sz="2350" dirty="0"/>
              <a:t> contains a method </a:t>
            </a:r>
            <a:r>
              <a:rPr lang="en-US" sz="2350" dirty="0">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75857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RecordType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StringType)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subprogramDecl</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2020EE0D-3A86-58A3-2FAC-20F4698FEEB3}"/>
              </a:ext>
            </a:extLst>
          </p:cNvPr>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For now, 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extends </a:t>
            </a:r>
            <a:r>
              <a:rPr lang="en-US" sz="1800" dirty="0" err="1">
                <a:latin typeface="Consolas" pitchFamily="49" charset="0"/>
                <a:cs typeface="Consolas" pitchFamily="49" charset="0"/>
              </a:rPr>
              <a:t>LoopStmt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Variable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8479</TotalTime>
  <Words>5817</Words>
  <Application>Microsoft Office PowerPoint</Application>
  <PresentationFormat>On-screen Show (4:3)</PresentationFormat>
  <Paragraphs>929</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419</cp:revision>
  <cp:lastPrinted>2025-02-25T21:30:36Z</cp:lastPrinted>
  <dcterms:created xsi:type="dcterms:W3CDTF">2005-01-12T21:47:45Z</dcterms:created>
  <dcterms:modified xsi:type="dcterms:W3CDTF">2025-02-27T19:00:21Z</dcterms:modified>
</cp:coreProperties>
</file>