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9"/>
  </p:notesMasterIdLst>
  <p:handoutMasterIdLst>
    <p:handoutMasterId r:id="rId80"/>
  </p:handoutMasterIdLst>
  <p:sldIdLst>
    <p:sldId id="256" r:id="rId2"/>
    <p:sldId id="395" r:id="rId3"/>
    <p:sldId id="396" r:id="rId4"/>
    <p:sldId id="397" r:id="rId5"/>
    <p:sldId id="402" r:id="rId6"/>
    <p:sldId id="275" r:id="rId7"/>
    <p:sldId id="276" r:id="rId8"/>
    <p:sldId id="257" r:id="rId9"/>
    <p:sldId id="289" r:id="rId10"/>
    <p:sldId id="310" r:id="rId11"/>
    <p:sldId id="290" r:id="rId12"/>
    <p:sldId id="315" r:id="rId13"/>
    <p:sldId id="371" r:id="rId14"/>
    <p:sldId id="311" r:id="rId15"/>
    <p:sldId id="384" r:id="rId16"/>
    <p:sldId id="312" r:id="rId17"/>
    <p:sldId id="293" r:id="rId18"/>
    <p:sldId id="294" r:id="rId19"/>
    <p:sldId id="295" r:id="rId20"/>
    <p:sldId id="296" r:id="rId21"/>
    <p:sldId id="372" r:id="rId22"/>
    <p:sldId id="373" r:id="rId23"/>
    <p:sldId id="345" r:id="rId24"/>
    <p:sldId id="339" r:id="rId25"/>
    <p:sldId id="400" r:id="rId26"/>
    <p:sldId id="401" r:id="rId27"/>
    <p:sldId id="346" r:id="rId28"/>
    <p:sldId id="347" r:id="rId29"/>
    <p:sldId id="385" r:id="rId30"/>
    <p:sldId id="298" r:id="rId31"/>
    <p:sldId id="330" r:id="rId32"/>
    <p:sldId id="332" r:id="rId33"/>
    <p:sldId id="337" r:id="rId34"/>
    <p:sldId id="331" r:id="rId35"/>
    <p:sldId id="299" r:id="rId36"/>
    <p:sldId id="300" r:id="rId37"/>
    <p:sldId id="363" r:id="rId38"/>
    <p:sldId id="301" r:id="rId39"/>
    <p:sldId id="302" r:id="rId40"/>
    <p:sldId id="314" r:id="rId41"/>
    <p:sldId id="374" r:id="rId42"/>
    <p:sldId id="386" r:id="rId43"/>
    <p:sldId id="266" r:id="rId44"/>
    <p:sldId id="367" r:id="rId45"/>
    <p:sldId id="369" r:id="rId46"/>
    <p:sldId id="370" r:id="rId47"/>
    <p:sldId id="258" r:id="rId48"/>
    <p:sldId id="271" r:id="rId49"/>
    <p:sldId id="355" r:id="rId50"/>
    <p:sldId id="376" r:id="rId51"/>
    <p:sldId id="377" r:id="rId52"/>
    <p:sldId id="378" r:id="rId53"/>
    <p:sldId id="379" r:id="rId54"/>
    <p:sldId id="387" r:id="rId55"/>
    <p:sldId id="388" r:id="rId56"/>
    <p:sldId id="389" r:id="rId57"/>
    <p:sldId id="381" r:id="rId58"/>
    <p:sldId id="390" r:id="rId59"/>
    <p:sldId id="380" r:id="rId60"/>
    <p:sldId id="320" r:id="rId61"/>
    <p:sldId id="392" r:id="rId62"/>
    <p:sldId id="393" r:id="rId63"/>
    <p:sldId id="324" r:id="rId64"/>
    <p:sldId id="382" r:id="rId65"/>
    <p:sldId id="353" r:id="rId66"/>
    <p:sldId id="366" r:id="rId67"/>
    <p:sldId id="329" r:id="rId68"/>
    <p:sldId id="394" r:id="rId69"/>
    <p:sldId id="328" r:id="rId70"/>
    <p:sldId id="336" r:id="rId71"/>
    <p:sldId id="357" r:id="rId72"/>
    <p:sldId id="383" r:id="rId73"/>
    <p:sldId id="358" r:id="rId74"/>
    <p:sldId id="403" r:id="rId75"/>
    <p:sldId id="360" r:id="rId76"/>
    <p:sldId id="398" r:id="rId77"/>
    <p:sldId id="399" r:id="rId78"/>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19" autoAdjust="0"/>
    <p:restoredTop sz="97017" autoAdjust="0"/>
  </p:normalViewPr>
  <p:slideViewPr>
    <p:cSldViewPr>
      <p:cViewPr varScale="1">
        <p:scale>
          <a:sx n="78" d="100"/>
          <a:sy n="78" d="100"/>
        </p:scale>
        <p:origin x="82" y="1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3971927"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smtClean="0"/>
            </a:lvl1pPr>
          </a:lstStyle>
          <a:p>
            <a:pPr>
              <a:defRPr/>
            </a:pPr>
            <a:r>
              <a:rPr lang="en-US"/>
              <a:t>Parsing</a:t>
            </a:r>
          </a:p>
        </p:txBody>
      </p:sp>
      <p:sp>
        <p:nvSpPr>
          <p:cNvPr id="64515" name="Rectangle 3"/>
          <p:cNvSpPr>
            <a:spLocks noGrp="1" noChangeArrowheads="1"/>
          </p:cNvSpPr>
          <p:nvPr>
            <p:ph type="dt" idx="1"/>
          </p:nvPr>
        </p:nvSpPr>
        <p:spPr bwMode="auto">
          <a:xfrm>
            <a:off x="3971927"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40" y="4416427"/>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2"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smtClean="0"/>
            </a:lvl1pPr>
          </a:lstStyle>
          <a:p>
            <a:pPr>
              <a:defRPr/>
            </a:pPr>
            <a:endParaRPr lang="en-US"/>
          </a:p>
        </p:txBody>
      </p:sp>
      <p:sp>
        <p:nvSpPr>
          <p:cNvPr id="64519" name="Rectangle 7"/>
          <p:cNvSpPr>
            <a:spLocks noGrp="1" noChangeArrowheads="1"/>
          </p:cNvSpPr>
          <p:nvPr>
            <p:ph type="sldNum" sz="quarter" idx="5"/>
          </p:nvPr>
        </p:nvSpPr>
        <p:spPr bwMode="auto">
          <a:xfrm>
            <a:off x="3971927"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0A3EBC75-E27E-4C29-8D1F-C210F5625BD8}" type="slidenum">
              <a:rPr lang="en-US" smtClean="0"/>
              <a:pPr>
                <a:defRPr/>
              </a:pPr>
              <a:t>4</a:t>
            </a:fld>
            <a:endParaRPr lang="en-US"/>
          </a:p>
        </p:txBody>
      </p:sp>
    </p:spTree>
    <p:extLst>
      <p:ext uri="{BB962C8B-B14F-4D97-AF65-F5344CB8AC3E}">
        <p14:creationId xmlns:p14="http://schemas.microsoft.com/office/powerpoint/2010/main" val="26251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654-2EA9-2C14-8CB8-1965F52CD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579C9-EBEB-6B65-9B69-7394FF8CE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69409-FCF9-67E9-EFBA-FA7D0D1B8EF0}"/>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F6FD0D0D-6708-1D23-9196-A270C6B0CE67}"/>
              </a:ext>
            </a:extLst>
          </p:cNvPr>
          <p:cNvSpPr>
            <a:spLocks noGrp="1"/>
          </p:cNvSpPr>
          <p:nvPr>
            <p:ph type="hdr" sz="quarter"/>
          </p:nvPr>
        </p:nvSpPr>
        <p:spPr/>
        <p:txBody>
          <a:bodyPr/>
          <a:lstStyle/>
          <a:p>
            <a:pPr>
              <a:defRPr/>
            </a:pPr>
            <a:r>
              <a:rPr lang="en-US"/>
              <a:t>Parsing</a:t>
            </a:r>
          </a:p>
        </p:txBody>
      </p:sp>
      <p:sp>
        <p:nvSpPr>
          <p:cNvPr id="5" name="Footer Placeholder 4">
            <a:extLst>
              <a:ext uri="{FF2B5EF4-FFF2-40B4-BE49-F238E27FC236}">
                <a16:creationId xmlns:a16="http://schemas.microsoft.com/office/drawing/2014/main" id="{F658A6DC-EF66-D6BF-533B-2A4A105A2675}"/>
              </a:ext>
            </a:extLst>
          </p:cNvPr>
          <p:cNvSpPr>
            <a:spLocks noGrp="1"/>
          </p:cNvSpPr>
          <p:nvPr>
            <p:ph type="ftr" sz="quarter" idx="4"/>
          </p:nvPr>
        </p:nvSpPr>
        <p:spPr/>
        <p:txBody>
          <a:bodyPr/>
          <a:lstStyle/>
          <a:p>
            <a:pPr>
              <a:defRPr/>
            </a:pPr>
            <a:endParaRPr lang="en-US"/>
          </a:p>
        </p:txBody>
      </p:sp>
      <p:sp>
        <p:nvSpPr>
          <p:cNvPr id="6" name="Slide Number Placeholder 5">
            <a:extLst>
              <a:ext uri="{FF2B5EF4-FFF2-40B4-BE49-F238E27FC236}">
                <a16:creationId xmlns:a16="http://schemas.microsoft.com/office/drawing/2014/main" id="{E6B73D3D-9654-E16D-1421-604025CE97C6}"/>
              </a:ext>
            </a:extLst>
          </p:cNvPr>
          <p:cNvSpPr>
            <a:spLocks noGrp="1"/>
          </p:cNvSpPr>
          <p:nvPr>
            <p:ph type="sldNum" sz="quarter" idx="5"/>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424317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36</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42</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49</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52</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30138"/>
            <a:r>
              <a:rPr lang="en-US"/>
              <a:t>Subprograms</a:t>
            </a:r>
          </a:p>
        </p:txBody>
      </p:sp>
      <p:sp>
        <p:nvSpPr>
          <p:cNvPr id="39941" name="Slide Number Placeholder 4"/>
          <p:cNvSpPr>
            <a:spLocks noGrp="1"/>
          </p:cNvSpPr>
          <p:nvPr>
            <p:ph type="sldNum" sz="quarter" idx="5"/>
          </p:nvPr>
        </p:nvSpPr>
        <p:spPr>
          <a:noFill/>
        </p:spPr>
        <p:txBody>
          <a:bodyPr/>
          <a:lstStyle/>
          <a:p>
            <a:pPr defTabSz="930138"/>
            <a:fld id="{F7624EB1-F083-4E77-9F78-569C6646FEF6}" type="slidenum">
              <a:rPr lang="en-US" smtClean="0"/>
              <a:pPr defTabSz="930138"/>
              <a:t>53</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30138"/>
            <a:r>
              <a:rPr lang="en-US"/>
              <a:t>Subprograms</a:t>
            </a:r>
          </a:p>
        </p:txBody>
      </p:sp>
      <p:sp>
        <p:nvSpPr>
          <p:cNvPr id="39941" name="Slide Number Placeholder 4"/>
          <p:cNvSpPr>
            <a:spLocks noGrp="1"/>
          </p:cNvSpPr>
          <p:nvPr>
            <p:ph type="sldNum" sz="quarter" idx="5"/>
          </p:nvPr>
        </p:nvSpPr>
        <p:spPr>
          <a:noFill/>
        </p:spPr>
        <p:txBody>
          <a:bodyPr/>
          <a:lstStyle/>
          <a:p>
            <a:pPr defTabSz="930138"/>
            <a:fld id="{F7624EB1-F083-4E77-9F78-569C6646FEF6}" type="slidenum">
              <a:rPr lang="en-US" smtClean="0"/>
              <a:pPr defTabSz="930138"/>
              <a:t>54</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56</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30138"/>
            <a:r>
              <a:rPr lang="en-US"/>
              <a:t>Subprograms</a:t>
            </a:r>
          </a:p>
        </p:txBody>
      </p:sp>
      <p:sp>
        <p:nvSpPr>
          <p:cNvPr id="32773" name="Slide Number Placeholder 4"/>
          <p:cNvSpPr>
            <a:spLocks noGrp="1"/>
          </p:cNvSpPr>
          <p:nvPr>
            <p:ph type="sldNum" sz="quarter" idx="5"/>
          </p:nvPr>
        </p:nvSpPr>
        <p:spPr>
          <a:noFill/>
        </p:spPr>
        <p:txBody>
          <a:bodyPr/>
          <a:lstStyle/>
          <a:p>
            <a:pPr defTabSz="930138"/>
            <a:fld id="{D92411FA-7305-4EA7-A40B-F5D90476B901}" type="slidenum">
              <a:rPr lang="en-US" smtClean="0"/>
              <a:pPr defTabSz="930138"/>
              <a:t>57</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30138"/>
            <a:r>
              <a:rPr lang="en-US"/>
              <a:t>Subprograms</a:t>
            </a:r>
          </a:p>
        </p:txBody>
      </p:sp>
      <p:sp>
        <p:nvSpPr>
          <p:cNvPr id="32773" name="Slide Number Placeholder 4"/>
          <p:cNvSpPr>
            <a:spLocks noGrp="1"/>
          </p:cNvSpPr>
          <p:nvPr>
            <p:ph type="sldNum" sz="quarter" idx="5"/>
          </p:nvPr>
        </p:nvSpPr>
        <p:spPr>
          <a:noFill/>
        </p:spPr>
        <p:txBody>
          <a:bodyPr/>
          <a:lstStyle/>
          <a:p>
            <a:pPr defTabSz="930138"/>
            <a:fld id="{D92411FA-7305-4EA7-A40B-F5D90476B901}" type="slidenum">
              <a:rPr lang="en-US" smtClean="0"/>
              <a:pPr defTabSz="930138"/>
              <a:t>58</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59</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60</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61</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62</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66</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8</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70</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9</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266516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a:t>
            </a:r>
            <a:r>
              <a:rPr lang="en-US" dirty="0" err="1"/>
              <a:t>SoftMoore</a:t>
            </a:r>
            <a:r>
              <a:rPr lang="en-US" dirty="0"/>
              <a:t>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10</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11</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method </a:t>
            </a:r>
            <a:r>
              <a:rPr lang="en-US" dirty="0">
                <a:latin typeface="Consolas" pitchFamily="49" charset="0"/>
              </a:rPr>
              <a:t>s</a:t>
            </a:r>
            <a:r>
              <a:rPr lang="en-US" dirty="0">
                <a:latin typeface="Consolas" pitchFamily="49" charset="0"/>
                <a:cs typeface="Consolas" pitchFamily="49" charset="0"/>
              </a:rPr>
              <a:t>ymbol()</a:t>
            </a:r>
            <a:r>
              <a:rPr lang="en-US" dirty="0"/>
              <a:t> provides one “lookahead” symbol for the parsing methods.</a:t>
            </a:r>
          </a:p>
          <a:p>
            <a:r>
              <a:rPr lang="en-US" dirty="0"/>
              <a:t>Additional lookahead symbols can be examined by using the </a:t>
            </a:r>
            <a:r>
              <a:rPr lang="en-US" dirty="0">
                <a:latin typeface="Consolas" panose="020B0609020204030204" pitchFamily="49" charset="0"/>
              </a:rPr>
              <a:t>symbol()</a:t>
            </a:r>
            <a:r>
              <a:rPr lang="en-US" dirty="0"/>
              <a:t> method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lookahead(2).symbol()</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13</a:t>
            </a:fld>
            <a:endParaRPr lang="en-US"/>
          </a:p>
        </p:txBody>
      </p:sp>
    </p:spTree>
    <p:extLst>
      <p:ext uri="{BB962C8B-B14F-4D97-AF65-F5344CB8AC3E}">
        <p14:creationId xmlns:p14="http://schemas.microsoft.com/office/powerpoint/2010/main" val="3006220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14</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15</a:t>
            </a:fld>
            <a:endParaRPr lang="en-US"/>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1" name="Slide Number Placeholder 4"/>
          <p:cNvSpPr>
            <a:spLocks noGrp="1"/>
          </p:cNvSpPr>
          <p:nvPr>
            <p:ph type="sldNum" sz="quarter" idx="11"/>
          </p:nvPr>
        </p:nvSpPr>
        <p:spPr>
          <a:noFill/>
        </p:spPr>
        <p:txBody>
          <a:bodyPr/>
          <a:lstStyle/>
          <a:p>
            <a:r>
              <a:rPr lang="en-US"/>
              <a:t>Slide </a:t>
            </a:r>
            <a:fld id="{A67F0797-B4EB-4031-84E7-CA013858C795}" type="slidenum">
              <a:rPr lang="en-US"/>
              <a:pPr/>
              <a:t>16</a:t>
            </a:fld>
            <a:endParaRPr lang="en-US"/>
          </a:p>
        </p:txBody>
      </p:sp>
      <p:sp>
        <p:nvSpPr>
          <p:cNvPr id="12292" name="Rectangle 4"/>
          <p:cNvSpPr>
            <a:spLocks noGrp="1" noChangeArrowheads="1"/>
          </p:cNvSpPr>
          <p:nvPr>
            <p:ph type="title"/>
          </p:nvPr>
        </p:nvSpPr>
        <p:spPr/>
        <p:txBody>
          <a:bodyPr/>
          <a:lstStyle/>
          <a:p>
            <a:r>
              <a:rPr lang="en-US" dirty="0"/>
              <a:t>Example: Parsing Guideline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17</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void match(Symbol </a:t>
            </a:r>
            <a:r>
              <a:rPr lang="en-US" sz="1800" dirty="0" err="1">
                <a:latin typeface="Consolas" pitchFamily="49" charset="0"/>
              </a:rPr>
              <a:t>expectedSymbol</a:t>
            </a:r>
            <a:r>
              <a:rPr lang="en-US" sz="1800" dirty="0">
                <a:latin typeface="Consolas" pitchFamily="49" charset="0"/>
              </a:rPr>
              <a:t>)</a:t>
            </a:r>
          </a:p>
          <a:p>
            <a:pPr lvl="1">
              <a:buFontTx/>
              <a:buNone/>
            </a:pPr>
            <a:r>
              <a:rPr lang="en-US" sz="1800" dirty="0">
                <a:latin typeface="Consolas" pitchFamily="49" charset="0"/>
              </a:rPr>
              <a:t>     throws </a:t>
            </a:r>
            <a:r>
              <a:rPr lang="en-US" sz="1800" dirty="0" err="1">
                <a:latin typeface="Consolas" pitchFamily="49" charset="0"/>
              </a:rPr>
              <a:t>IOException</a:t>
            </a:r>
            <a:r>
              <a:rPr lang="en-US" sz="1800" dirty="0">
                <a:latin typeface="Consolas" pitchFamily="49" charset="0"/>
              </a:rPr>
              <a:t>,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pPr lvl="1">
              <a:spcBef>
                <a:spcPts val="100"/>
              </a:spcBef>
              <a:buFontTx/>
              <a:buNone/>
            </a:pPr>
            <a:r>
              <a:rPr lang="en-US" sz="1800" dirty="0">
                <a:latin typeface="Consolas" pitchFamily="49" charset="0"/>
              </a:rPr>
              <a:t>     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expectedSymbol</a:t>
            </a:r>
            <a:r>
              <a:rPr lang="en-US" sz="1800" dirty="0">
                <a:latin typeface="Consolas" pitchFamily="49" charset="0"/>
              </a:rPr>
              <a:t>)</a:t>
            </a:r>
          </a:p>
          <a:p>
            <a:pPr lvl="1">
              <a:spcBef>
                <a:spcPts val="100"/>
              </a:spcBef>
              <a:buFontTx/>
              <a:buNone/>
            </a:pPr>
            <a:r>
              <a:rPr lang="en-US" sz="1800" dirty="0">
                <a:latin typeface="Consolas" pitchFamily="49" charset="0"/>
              </a:rPr>
              <a:t>         </a:t>
            </a:r>
            <a:r>
              <a:rPr lang="en-US" sz="1800" dirty="0" err="1">
                <a:latin typeface="Consolas" pitchFamily="49" charset="0"/>
              </a:rPr>
              <a:t>scanner.advance</a:t>
            </a:r>
            <a:r>
              <a:rPr lang="en-US" sz="1800" dirty="0">
                <a:latin typeface="Consolas" pitchFamily="49" charset="0"/>
              </a:rPr>
              <a:t>();</a:t>
            </a:r>
          </a:p>
          <a:p>
            <a:pPr lvl="1">
              <a:spcBef>
                <a:spcPts val="100"/>
              </a:spcBef>
              <a:buFontTx/>
              <a:buNone/>
            </a:pPr>
            <a:r>
              <a:rPr lang="en-US" sz="1800" dirty="0">
                <a:latin typeface="Consolas" pitchFamily="49" charset="0"/>
              </a:rPr>
              <a:t>      else</a:t>
            </a:r>
          </a:p>
          <a:p>
            <a:pPr lvl="1">
              <a:spcBef>
                <a:spcPts val="100"/>
              </a:spcBef>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18</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19</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void parseAssignmentStmt() throws </a:t>
            </a:r>
            <a:r>
              <a:rPr lang="en-US" sz="1800" dirty="0" err="1">
                <a:latin typeface="Consolas" pitchFamily="49" charset="0"/>
              </a:rPr>
              <a:t>IOException</a:t>
            </a:r>
            <a:endParaRPr lang="en-US" sz="1800" dirty="0">
              <a:latin typeface="Consolas" pitchFamily="49" charset="0"/>
            </a:endParaRP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void match(Symbol expectedSymbol)</a:t>
            </a:r>
          </a:p>
          <a:p>
            <a:pPr marL="457200" lvl="1" indent="0">
              <a:spcBef>
                <a:spcPts val="0"/>
              </a:spcBef>
              <a:buNone/>
            </a:pPr>
            <a:r>
              <a:rPr lang="en-US" sz="1800" dirty="0">
                <a:latin typeface="Consolas" panose="020B0609020204030204" pitchFamily="49" charset="0"/>
              </a:rPr>
              <a:t>    throws </a:t>
            </a:r>
            <a:r>
              <a:rPr lang="en-US" sz="1800" dirty="0" err="1">
                <a:latin typeface="Consolas" panose="020B0609020204030204" pitchFamily="49" charset="0"/>
              </a:rPr>
              <a:t>IOException</a:t>
            </a:r>
            <a:r>
              <a:rPr lang="en-US" sz="1800" dirty="0">
                <a:latin typeface="Consolas" panose="020B0609020204030204" pitchFamily="49" charset="0"/>
              </a:rPr>
              <a:t>,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void matchCurrentSymbol()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20</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8381B859-0234-2A06-B133-66FA614FB480}"/>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a:xfrm>
            <a:off x="458788" y="1295400"/>
            <a:ext cx="8226425" cy="4935537"/>
          </a:xfrm>
        </p:spPr>
        <p:txBody>
          <a:bodyPr/>
          <a:lstStyle/>
          <a:p>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a:t>
            </a:r>
            <a:r>
              <a:rPr lang="en-US" sz="1800" dirty="0">
                <a:latin typeface="Consolas" panose="020B0609020204030204" pitchFamily="49" charset="0"/>
              </a:rPr>
              <a:t>" </a:t>
            </a:r>
            <a:r>
              <a:rPr lang="en-US" sz="1800" dirty="0" err="1">
                <a:latin typeface="Consolas" panose="020B0609020204030204" pitchFamily="49" charset="0"/>
              </a:rPr>
              <a:t>constId</a:t>
            </a:r>
            <a:r>
              <a:rPr lang="en-US" sz="1800" dirty="0">
                <a:latin typeface="Consolas" panose="020B0609020204030204" pitchFamily="49" charset="0"/>
              </a:rPr>
              <a:t> ":=" literal ";"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constDecl</a:t>
            </a:r>
            <a:r>
              <a:rPr lang="en-US" sz="1800" dirty="0">
                <a:latin typeface="Consolas" panose="020B0609020204030204" pitchFamily="49" charset="0"/>
              </a:rPr>
              <a:t>) = { "const" }</a:t>
            </a:r>
          </a:p>
          <a:p>
            <a:r>
              <a:rPr lang="en-US" sz="1800" dirty="0" err="1">
                <a:latin typeface="Consolas" panose="020B0609020204030204" pitchFamily="49" charset="0"/>
              </a:rPr>
              <a:t>varDecl</a:t>
            </a:r>
            <a:r>
              <a:rPr lang="en-US" sz="1800" dirty="0">
                <a:latin typeface="Consolas" panose="020B0609020204030204" pitchFamily="49" charset="0"/>
              </a:rPr>
              <a:t> = "</a:t>
            </a:r>
            <a:r>
              <a:rPr lang="en-US" sz="1800" dirty="0" err="1">
                <a:latin typeface="Consolas" panose="020B0609020204030204" pitchFamily="49" charset="0"/>
              </a:rPr>
              <a:t>var</a:t>
            </a:r>
            <a:r>
              <a:rPr lang="en-US" sz="1800" dirty="0">
                <a:latin typeface="Consolas" panose="020B0609020204030204" pitchFamily="49" charset="0"/>
              </a:rPr>
              <a:t>" identifiers ":" </a:t>
            </a:r>
            <a:r>
              <a:rPr lang="en-US" sz="1800" dirty="0" err="1">
                <a:latin typeface="Consolas" panose="020B0609020204030204" pitchFamily="49" charset="0"/>
              </a:rPr>
              <a:t>typeName</a:t>
            </a:r>
            <a:r>
              <a:rPr lang="en-US" sz="1800" dirty="0">
                <a:latin typeface="Consolas" panose="020B0609020204030204" pitchFamily="49" charset="0"/>
              </a:rPr>
              <a:t> ";" .</a:t>
            </a:r>
            <a:br>
              <a:rPr lang="en-US" sz="1800" dirty="0">
                <a:latin typeface="Consolas" panose="020B0609020204030204" pitchFamily="49" charset="0"/>
              </a:rPr>
            </a:br>
            <a:r>
              <a:rPr lang="en-US" sz="1800" dirty="0">
                <a:latin typeface="Consolas" panose="020B0609020204030204" pitchFamily="49" charset="0"/>
              </a:rPr>
              <a:t>First(varDecl) = { "var" }</a:t>
            </a:r>
          </a:p>
          <a:p>
            <a:r>
              <a:rPr lang="en-US" sz="1800" dirty="0" err="1">
                <a:latin typeface="Consolas" panose="020B0609020204030204" pitchFamily="49" charset="0"/>
              </a:rPr>
              <a:t>arrayTypeDecl</a:t>
            </a:r>
            <a:r>
              <a:rPr lang="en-US" sz="1800" dirty="0">
                <a:latin typeface="Consolas" panose="020B0609020204030204" pitchFamily="49" charset="0"/>
              </a:rPr>
              <a:t> = "type" </a:t>
            </a:r>
            <a:r>
              <a:rPr lang="en-US" sz="1800" dirty="0" err="1">
                <a:latin typeface="Consolas" panose="020B0609020204030204" pitchFamily="49" charset="0"/>
              </a:rPr>
              <a:t>typeId</a:t>
            </a:r>
            <a:r>
              <a:rPr lang="en-US" sz="1800" dirty="0">
                <a:latin typeface="Consolas" panose="020B0609020204030204" pitchFamily="49" charset="0"/>
              </a:rPr>
              <a:t> "=" "array" </a:t>
            </a:r>
            <a:br>
              <a:rPr lang="en-US" sz="1800" dirty="0">
                <a:latin typeface="Consolas" panose="020B0609020204030204" pitchFamily="49" charset="0"/>
              </a:rPr>
            </a:br>
            <a:r>
              <a:rPr lang="en-US" sz="1800" dirty="0">
                <a:latin typeface="Consolas" panose="020B0609020204030204" pitchFamily="49" charset="0"/>
              </a:rPr>
              <a:t>                "[" </a:t>
            </a:r>
            <a:r>
              <a:rPr lang="en-US" sz="1800" dirty="0" err="1">
                <a:latin typeface="Consolas" panose="020B0609020204030204" pitchFamily="49" charset="0"/>
              </a:rPr>
              <a:t>intConstValue</a:t>
            </a:r>
            <a:r>
              <a:rPr lang="en-US" sz="1800" dirty="0">
                <a:latin typeface="Consolas" panose="020B0609020204030204" pitchFamily="49" charset="0"/>
              </a:rPr>
              <a:t> "]" "of" </a:t>
            </a:r>
            <a:r>
              <a:rPr lang="en-US" sz="1800" dirty="0" err="1">
                <a:latin typeface="Consolas" panose="020B0609020204030204" pitchFamily="49" charset="0"/>
              </a:rPr>
              <a:t>typeName</a:t>
            </a:r>
            <a:r>
              <a:rPr lang="en-US" sz="1800" dirty="0">
                <a:latin typeface="Consolas" panose="020B0609020204030204" pitchFamily="49" charset="0"/>
              </a:rPr>
              <a:t> ";"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arrayTypeDecl</a:t>
            </a:r>
            <a:r>
              <a:rPr lang="en-US" sz="1800" dirty="0">
                <a:latin typeface="Consolas" panose="020B0609020204030204" pitchFamily="49" charset="0"/>
              </a:rPr>
              <a:t>) = { "type" }</a:t>
            </a:r>
          </a:p>
          <a:p>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typeDecl</a:t>
            </a:r>
            <a:r>
              <a:rPr lang="en-US" sz="1800" dirty="0">
                <a:latin typeface="Consolas" panose="020B0609020204030204" pitchFamily="49" charset="0"/>
              </a:rPr>
              <a:t>) = { "type" )</a:t>
            </a:r>
          </a:p>
          <a:p>
            <a:r>
              <a:rPr lang="en-US" sz="1800" dirty="0" err="1">
                <a:latin typeface="Consolas" panose="020B0609020204030204" pitchFamily="49" charset="0"/>
              </a:rPr>
              <a:t>initialDecl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 | varDecl | </a:t>
            </a:r>
            <a:r>
              <a:rPr lang="en-US" sz="1800" dirty="0" err="1">
                <a:latin typeface="Consolas" panose="020B0609020204030204" pitchFamily="49" charset="0"/>
              </a:rPr>
              <a:t>typeDecl</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initialDecl</a:t>
            </a:r>
            <a:r>
              <a:rPr lang="en-US" sz="1800" dirty="0">
                <a:latin typeface="Consolas" panose="020B0609020204030204" pitchFamily="49" charset="0"/>
              </a:rPr>
              <a:t>) = { "const", "var", "type" }</a:t>
            </a:r>
          </a:p>
          <a:p>
            <a:r>
              <a:rPr lang="en-US" sz="1800" dirty="0" err="1">
                <a:latin typeface="Consolas" panose="020B0609020204030204" pitchFamily="49" charset="0"/>
              </a:rPr>
              <a:t>subprogramDecl</a:t>
            </a:r>
            <a:r>
              <a:rPr lang="en-US" sz="1800" dirty="0">
                <a:latin typeface="Consolas" panose="020B0609020204030204" pitchFamily="49" charset="0"/>
              </a:rPr>
              <a:t> = </a:t>
            </a:r>
            <a:r>
              <a:rPr lang="en-US" sz="1800" dirty="0" err="1">
                <a:latin typeface="Consolas" panose="020B0609020204030204" pitchFamily="49" charset="0"/>
              </a:rPr>
              <a:t>procedureDecl</a:t>
            </a:r>
            <a:r>
              <a:rPr lang="en-US" sz="1800" dirty="0">
                <a:latin typeface="Consolas" panose="020B0609020204030204" pitchFamily="49" charset="0"/>
              </a:rPr>
              <a:t> | </a:t>
            </a:r>
            <a:r>
              <a:rPr lang="en-US" sz="1800" dirty="0" err="1">
                <a:latin typeface="Consolas" panose="020B0609020204030204" pitchFamily="49" charset="0"/>
              </a:rPr>
              <a:t>functionDecl</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subprogramDecl</a:t>
            </a:r>
            <a:r>
              <a:rPr lang="en-US" sz="1800" dirty="0">
                <a:latin typeface="Consolas" panose="020B0609020204030204" pitchFamily="49" charset="0"/>
              </a:rPr>
              <a:t>) = { "proc", "fun" }</a:t>
            </a:r>
          </a:p>
          <a:p>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loopStmt</a:t>
            </a:r>
            <a:r>
              <a:rPr lang="en-US" sz="18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21</a:t>
            </a:fld>
            <a:endParaRPr lang="en-US"/>
          </a:p>
        </p:txBody>
      </p:sp>
    </p:spTree>
    <p:extLst>
      <p:ext uri="{BB962C8B-B14F-4D97-AF65-F5344CB8AC3E}">
        <p14:creationId xmlns:p14="http://schemas.microsoft.com/office/powerpoint/2010/main" val="2121325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22</a:t>
            </a:fld>
            <a:endParaRPr lang="en-US"/>
          </a:p>
        </p:txBody>
      </p:sp>
    </p:spTree>
    <p:extLst>
      <p:ext uri="{BB962C8B-B14F-4D97-AF65-F5344CB8AC3E}">
        <p14:creationId xmlns:p14="http://schemas.microsoft.com/office/powerpoint/2010/main" val="325707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23</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24</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2170715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latin typeface="Consolas" panose="020B0609020204030204" pitchFamily="49" charset="0"/>
              </a:rPr>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smtClean="0"/>
              <a:pPr/>
              <a:t>25</a:t>
            </a:fld>
            <a:endParaRPr lang="en-US"/>
          </a:p>
        </p:txBody>
      </p:sp>
    </p:spTree>
    <p:extLst>
      <p:ext uri="{BB962C8B-B14F-4D97-AF65-F5344CB8AC3E}">
        <p14:creationId xmlns:p14="http://schemas.microsoft.com/office/powerpoint/2010/main" val="664005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26</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"for",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"exit",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1774830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27</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322334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28</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29</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void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Symbol.constRW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Symbol.varRW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public boolean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boolean isInitialDeclStarter()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isSubprogramDeclStarter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isLiteral()</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isExprStarter()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isLogicalOperator()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isRelationalOperator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isAddingOperator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isMultiplyingOperator</a:t>
            </a:r>
            <a:r>
              <a:rPr lang="en-US" sz="1800" dirty="0">
                <a:latin typeface="Consolas" pitchFamily="49" charset="0"/>
                <a:cs typeface="Consolas" pitchFamily="49" charset="0"/>
              </a:rPr>
              <a:t>()</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forRW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isInitialDeclStarter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33</a:t>
            </a:fld>
            <a:endParaRPr lang="en-US"/>
          </a:p>
        </p:txBody>
      </p:sp>
    </p:spTree>
    <p:extLst>
      <p:ext uri="{BB962C8B-B14F-4D97-AF65-F5344CB8AC3E}">
        <p14:creationId xmlns:p14="http://schemas.microsoft.com/office/powerpoint/2010/main" val="4268313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void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().isInitialDeclStarter())</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35</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36</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void matchCurrentSymbol() throws IOException</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scanner.advance();</a:t>
            </a:r>
          </a:p>
          <a:p>
            <a:pPr marL="457200" lvl="1" indent="0">
              <a:spcBef>
                <a:spcPts val="3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37</a:t>
            </a:fld>
            <a:endParaRPr lang="en-US"/>
          </a:p>
        </p:txBody>
      </p:sp>
    </p:spTree>
    <p:extLst>
      <p:ext uri="{BB962C8B-B14F-4D97-AF65-F5344CB8AC3E}">
        <p14:creationId xmlns:p14="http://schemas.microsoft.com/office/powerpoint/2010/main" val="4042022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38</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parseExpression();</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473756" y="1755844"/>
            <a:ext cx="50800" cy="24827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51816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254501" y="3784601"/>
            <a:ext cx="1061301" cy="8365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102100" y="3708400"/>
            <a:ext cx="152400" cy="152400"/>
          </a:xfrm>
          <a:prstGeom prst="diamond">
            <a:avLst/>
          </a:prstGeom>
          <a:noFill/>
          <a:ln w="9525">
            <a:noFill/>
            <a:miter lim="800000"/>
            <a:headEnd/>
            <a:tailEnd/>
          </a:ln>
        </p:spPr>
        <p:txBody>
          <a:bodyPr wrap="none" lIns="92075" tIns="46038" rIns="92075" bIns="46038" anchor="ct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39</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12863"/>
            <a:ext cx="8226425" cy="4935537"/>
          </a:xfrm>
        </p:spPr>
        <p:txBody>
          <a:bodyPr/>
          <a:lstStyle/>
          <a:p>
            <a:pPr marL="182880" indent="0">
              <a:spcBef>
                <a:spcPts val="0"/>
              </a:spcBef>
              <a:buNone/>
            </a:pPr>
            <a:r>
              <a:rPr lang="en-US" sz="1700" dirty="0">
                <a:latin typeface="Consolas" panose="020B0609020204030204" pitchFamily="49" charset="0"/>
              </a:rPr>
              <a:t>private void parseLoopStmt() throws </a:t>
            </a:r>
            <a:r>
              <a:rPr lang="en-US" sz="1700" dirty="0" err="1">
                <a:latin typeface="Consolas" panose="020B0609020204030204" pitchFamily="49" charset="0"/>
              </a:rPr>
              <a:t>IOException</a:t>
            </a:r>
            <a:endParaRPr lang="en-US" sz="1700" dirty="0">
              <a:latin typeface="Consolas" panose="020B0609020204030204" pitchFamily="49" charset="0"/>
            </a:endParaRP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try</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if (</a:t>
            </a:r>
            <a:r>
              <a:rPr lang="en-US" sz="1700" dirty="0" err="1">
                <a:latin typeface="Consolas" panose="020B0609020204030204" pitchFamily="49" charset="0"/>
              </a:rPr>
              <a:t>scanner.symbol</a:t>
            </a:r>
            <a:r>
              <a:rPr lang="en-US" sz="1700" dirty="0">
                <a:latin typeface="Consolas" panose="020B0609020204030204" pitchFamily="49" charset="0"/>
              </a:rPr>
              <a:t>() == Symbol.whileRW)</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matchCurrentSymbol();</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endParaRPr lang="en-US" sz="1700" dirty="0">
              <a:latin typeface="Consolas" panose="020B0609020204030204" pitchFamily="49" charset="0"/>
            </a:endParaRPr>
          </a:p>
          <a:p>
            <a:pPr marL="182880" indent="0">
              <a:spcBef>
                <a:spcPts val="0"/>
              </a:spcBef>
              <a:buNone/>
            </a:pPr>
            <a:r>
              <a:rPr lang="en-US" sz="1700" dirty="0">
                <a:latin typeface="Consolas" panose="020B0609020204030204" pitchFamily="49" charset="0"/>
              </a:rPr>
              <a:t>        match(Symbol.loopRW);</a:t>
            </a:r>
          </a:p>
          <a:p>
            <a:pPr marL="182880" indent="0">
              <a:spcBef>
                <a:spcPts val="0"/>
              </a:spcBef>
              <a:buNone/>
            </a:pPr>
            <a:r>
              <a:rPr lang="en-US" sz="1700" dirty="0">
                <a:latin typeface="Consolas" panose="020B0609020204030204" pitchFamily="49" charset="0"/>
              </a:rPr>
              <a:t>        parseStatement();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catch (</a:t>
            </a:r>
            <a:r>
              <a:rPr lang="en-US" sz="1700" dirty="0" err="1">
                <a:latin typeface="Consolas" panose="020B0609020204030204" pitchFamily="49" charset="0"/>
              </a:rPr>
              <a:t>ParserException</a:t>
            </a:r>
            <a:r>
              <a:rPr lang="en-US" sz="1700" dirty="0">
                <a:latin typeface="Consolas" panose="020B0609020204030204" pitchFamily="49" charset="0"/>
              </a:rPr>
              <a:t> e)</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18288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10" name="Slide Number Placeholder 9">
            <a:extLst>
              <a:ext uri="{FF2B5EF4-FFF2-40B4-BE49-F238E27FC236}">
                <a16:creationId xmlns:a16="http://schemas.microsoft.com/office/drawing/2014/main" id="{AF85B808-8768-9C62-4C07-5FF73EE38B8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grpSp>
        <p:nvGrpSpPr>
          <p:cNvPr id="15" name="Group 14">
            <a:extLst>
              <a:ext uri="{FF2B5EF4-FFF2-40B4-BE49-F238E27FC236}">
                <a16:creationId xmlns:a16="http://schemas.microsoft.com/office/drawing/2014/main" id="{C6385278-17B8-3ECF-3BBC-1225B0055EDB}"/>
              </a:ext>
            </a:extLst>
          </p:cNvPr>
          <p:cNvGrpSpPr/>
          <p:nvPr/>
        </p:nvGrpSpPr>
        <p:grpSpPr>
          <a:xfrm>
            <a:off x="6629400" y="2320160"/>
            <a:ext cx="1192439" cy="2286000"/>
            <a:chOff x="6571201" y="2341180"/>
            <a:chExt cx="1192439" cy="2286000"/>
          </a:xfrm>
        </p:grpSpPr>
        <p:sp>
          <p:nvSpPr>
            <p:cNvPr id="8" name="Right Brace 7">
              <a:extLst>
                <a:ext uri="{FF2B5EF4-FFF2-40B4-BE49-F238E27FC236}">
                  <a16:creationId xmlns:a16="http://schemas.microsoft.com/office/drawing/2014/main" id="{08AFEAC5-F722-05CA-BAB5-EBF4EBF05B26}"/>
                </a:ext>
              </a:extLst>
            </p:cNvPr>
            <p:cNvSpPr/>
            <p:nvPr/>
          </p:nvSpPr>
          <p:spPr bwMode="auto">
            <a:xfrm>
              <a:off x="6571201" y="2341180"/>
              <a:ext cx="228600" cy="2286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577565C8-152D-3085-585E-D1C7FE1B5BB3}"/>
                </a:ext>
              </a:extLst>
            </p:cNvPr>
            <p:cNvSpPr txBox="1"/>
            <p:nvPr/>
          </p:nvSpPr>
          <p:spPr>
            <a:xfrm>
              <a:off x="6822357" y="3161015"/>
              <a:ext cx="941283" cy="646331"/>
            </a:xfrm>
            <a:prstGeom prst="rect">
              <a:avLst/>
            </a:prstGeom>
            <a:noFill/>
          </p:spPr>
          <p:txBody>
            <a:bodyPr wrap="none" rtlCol="0">
              <a:spAutoFit/>
            </a:bodyPr>
            <a:lstStyle/>
            <a:p>
              <a:pPr algn="l"/>
              <a:r>
                <a:rPr lang="en-US" sz="1800" dirty="0"/>
                <a:t>parsing</a:t>
              </a:r>
            </a:p>
            <a:p>
              <a:pPr algn="l"/>
              <a:r>
                <a:rPr lang="en-US" sz="1800" dirty="0"/>
                <a:t>logic</a:t>
              </a:r>
            </a:p>
          </p:txBody>
        </p:sp>
      </p:grpSp>
      <p:grpSp>
        <p:nvGrpSpPr>
          <p:cNvPr id="12" name="Group 11">
            <a:extLst>
              <a:ext uri="{FF2B5EF4-FFF2-40B4-BE49-F238E27FC236}">
                <a16:creationId xmlns:a16="http://schemas.microsoft.com/office/drawing/2014/main" id="{082AE5FF-A168-C171-0AE1-62D75B8DD71B}"/>
              </a:ext>
            </a:extLst>
          </p:cNvPr>
          <p:cNvGrpSpPr/>
          <p:nvPr/>
        </p:nvGrpSpPr>
        <p:grpSpPr>
          <a:xfrm>
            <a:off x="6629400" y="5105400"/>
            <a:ext cx="1307856" cy="822960"/>
            <a:chOff x="5450758" y="4905180"/>
            <a:chExt cx="1307856" cy="822960"/>
          </a:xfrm>
        </p:grpSpPr>
        <p:sp>
          <p:nvSpPr>
            <p:cNvPr id="13" name="Right Brace 12">
              <a:extLst>
                <a:ext uri="{FF2B5EF4-FFF2-40B4-BE49-F238E27FC236}">
                  <a16:creationId xmlns:a16="http://schemas.microsoft.com/office/drawing/2014/main" id="{125800BC-15D5-11A9-8894-67FA86E43EC3}"/>
                </a:ext>
              </a:extLst>
            </p:cNvPr>
            <p:cNvSpPr/>
            <p:nvPr/>
          </p:nvSpPr>
          <p:spPr bwMode="auto">
            <a:xfrm>
              <a:off x="5450758" y="4905180"/>
              <a:ext cx="22860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B908F73B-6E6D-6C9F-E900-9C1EF5AE8504}"/>
                </a:ext>
              </a:extLst>
            </p:cNvPr>
            <p:cNvSpPr txBox="1"/>
            <p:nvPr/>
          </p:nvSpPr>
          <p:spPr>
            <a:xfrm>
              <a:off x="5701914" y="4993495"/>
              <a:ext cx="1056700" cy="646331"/>
            </a:xfrm>
            <a:prstGeom prst="rect">
              <a:avLst/>
            </a:prstGeom>
            <a:noFill/>
          </p:spPr>
          <p:txBody>
            <a:bodyPr wrap="none" rtlCol="0">
              <a:spAutoFit/>
            </a:bodyPr>
            <a:lstStyle/>
            <a:p>
              <a:pPr algn="l"/>
              <a:r>
                <a:rPr lang="en-US" sz="1800" dirty="0"/>
                <a:t>error</a:t>
              </a:r>
            </a:p>
            <a:p>
              <a:pPr algn="l"/>
              <a:r>
                <a:rPr lang="en-US" sz="1800" dirty="0"/>
                <a:t>handling</a:t>
              </a:r>
            </a:p>
          </p:txBody>
        </p:sp>
      </p:grp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40</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751887" y="5588000"/>
            <a:ext cx="7640233"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switch</a:t>
            </a:r>
            <a:r>
              <a:rPr lang="en-US" sz="2000" dirty="0"/>
              <a:t> statement.)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42</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a:t>
            </a:r>
            <a:r>
              <a:rPr lang="en-US" sz="2350"/>
              <a:t>LL(k) </a:t>
            </a:r>
            <a:r>
              <a:rPr lang="en-US" sz="2350" dirty="0"/>
              <a:t>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84722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when parsing 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44</a:t>
            </a:fld>
            <a:endParaRPr lang="en-US"/>
          </a:p>
        </p:txBody>
      </p:sp>
    </p:spTree>
    <p:extLst>
      <p:ext uri="{BB962C8B-B14F-4D97-AF65-F5344CB8AC3E}">
        <p14:creationId xmlns:p14="http://schemas.microsoft.com/office/powerpoint/2010/main" val="3709715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46</a:t>
            </a:fld>
            <a:endParaRPr lang="en-US"/>
          </a:p>
        </p:txBody>
      </p:sp>
    </p:spTree>
    <p:extLst>
      <p:ext uri="{BB962C8B-B14F-4D97-AF65-F5344CB8AC3E}">
        <p14:creationId xmlns:p14="http://schemas.microsoft.com/office/powerpoint/2010/main" val="2366335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47</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compiler project.</a:t>
            </a:r>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48</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49</a:t>
            </a:fld>
            <a:endParaRPr lang="en-US"/>
          </a:p>
        </p:txBody>
      </p:sp>
    </p:spTree>
    <p:extLst>
      <p:ext uri="{BB962C8B-B14F-4D97-AF65-F5344CB8AC3E}">
        <p14:creationId xmlns:p14="http://schemas.microsoft.com/office/powerpoint/2010/main" val="102896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300CE-3EE5-9571-1380-B9447D91B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A733C-6FE1-3293-3051-BB810635936C}"/>
              </a:ext>
            </a:extLst>
          </p:cNvPr>
          <p:cNvSpPr>
            <a:spLocks noGrp="1"/>
          </p:cNvSpPr>
          <p:nvPr>
            <p:ph type="title"/>
          </p:nvPr>
        </p:nvSpPr>
        <p:spPr>
          <a:xfrm>
            <a:off x="914400" y="138113"/>
            <a:ext cx="7315200" cy="1004887"/>
          </a:xfrm>
        </p:spPr>
        <p:txBody>
          <a:bodyPr/>
          <a:lstStyle/>
          <a:p>
            <a:r>
              <a:rPr lang="en-US" dirty="0"/>
              <a:t>Comments on Version 2 of</a:t>
            </a:r>
            <a:br>
              <a:rPr lang="en-US" dirty="0"/>
            </a:b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1B7FDECF-3ADF-129F-19EA-5D0B30CB1C1C}"/>
              </a:ext>
            </a:extLst>
          </p:cNvPr>
          <p:cNvSpPr>
            <a:spLocks noGrp="1"/>
          </p:cNvSpPr>
          <p:nvPr>
            <p:ph idx="1"/>
          </p:nvPr>
        </p:nvSpPr>
        <p:spPr>
          <a:xfrm>
            <a:off x="458788" y="1363663"/>
            <a:ext cx="8226425" cy="4935537"/>
          </a:xfrm>
        </p:spPr>
        <p:txBody>
          <a:bodyPr/>
          <a:lstStyle/>
          <a:p>
            <a:r>
              <a:rPr lang="en-US" dirty="0"/>
              <a:t>Next chapter: error recovery.</a:t>
            </a:r>
          </a:p>
          <a:p>
            <a:r>
              <a:rPr lang="en-US" dirty="0"/>
              <a:t>For now, recover() will</a:t>
            </a:r>
          </a:p>
          <a:p>
            <a:pPr lvl="1"/>
            <a:r>
              <a:rPr lang="en-US" dirty="0"/>
              <a:t>ignore its parameter</a:t>
            </a:r>
          </a:p>
          <a:p>
            <a:pPr lvl="1"/>
            <a:r>
              <a:rPr lang="en-US" dirty="0"/>
              <a:t>print an error message</a:t>
            </a:r>
          </a:p>
          <a:p>
            <a:pPr lvl="1"/>
            <a:r>
              <a:rPr lang="en-US" dirty="0"/>
              <a:t>exit the program</a:t>
            </a:r>
          </a:p>
          <a:p>
            <a:endParaRPr lang="en-US" dirty="0"/>
          </a:p>
        </p:txBody>
      </p:sp>
      <p:sp>
        <p:nvSpPr>
          <p:cNvPr id="4" name="Footer Placeholder 3">
            <a:extLst>
              <a:ext uri="{FF2B5EF4-FFF2-40B4-BE49-F238E27FC236}">
                <a16:creationId xmlns:a16="http://schemas.microsoft.com/office/drawing/2014/main" id="{4021D4B2-F2E0-396A-9381-B2A84922E50E}"/>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10" name="Slide Number Placeholder 9">
            <a:extLst>
              <a:ext uri="{FF2B5EF4-FFF2-40B4-BE49-F238E27FC236}">
                <a16:creationId xmlns:a16="http://schemas.microsoft.com/office/drawing/2014/main" id="{A7510307-373A-4B0A-AC8E-F36519804F91}"/>
              </a:ext>
            </a:extLst>
          </p:cNvPr>
          <p:cNvSpPr>
            <a:spLocks noGrp="1"/>
          </p:cNvSpPr>
          <p:nvPr>
            <p:ph type="sldNum" sz="quarter" idx="11"/>
          </p:nvPr>
        </p:nvSpPr>
        <p:spPr>
          <a:xfrm>
            <a:off x="6578600" y="6477000"/>
            <a:ext cx="1828800" cy="274638"/>
          </a:xfrm>
        </p:spPr>
        <p:txBody>
          <a:bodyPr/>
          <a:lstStyle/>
          <a:p>
            <a:r>
              <a:rPr lang="en-US"/>
              <a:t>Slide </a:t>
            </a:r>
            <a:fld id="{0F05040F-3DD5-4422-8E21-6095A5B4132F}" type="slidenum">
              <a:rPr lang="en-US" smtClean="0"/>
              <a:pPr/>
              <a:t>5</a:t>
            </a:fld>
            <a:endParaRPr lang="en-US"/>
          </a:p>
        </p:txBody>
      </p:sp>
    </p:spTree>
    <p:extLst>
      <p:ext uri="{BB962C8B-B14F-4D97-AF65-F5344CB8AC3E}">
        <p14:creationId xmlns:p14="http://schemas.microsoft.com/office/powerpoint/2010/main" val="28696177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extLst>
      <p:ext uri="{BB962C8B-B14F-4D97-AF65-F5344CB8AC3E}">
        <p14:creationId xmlns:p14="http://schemas.microsoft.com/office/powerpoint/2010/main" val="1127582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a:xfrm>
            <a:off x="458787" y="1363663"/>
            <a:ext cx="8321040" cy="4935537"/>
          </a:xfrm>
        </p:spPr>
        <p:txBody>
          <a:bodyPr/>
          <a:lstStyle/>
          <a:p>
            <a:pPr>
              <a:spcBef>
                <a:spcPts val="0"/>
              </a:spcBef>
            </a:pPr>
            <a:r>
              <a:rPr lang="en-US" sz="2350" dirty="0"/>
              <a:t>As given, the grammar for CPRL is “not quite” LL(1).  Consider the rule for </a:t>
            </a:r>
            <a:r>
              <a:rPr lang="en-US" sz="2350" dirty="0">
                <a:latin typeface="Consolas" panose="020B0609020204030204" pitchFamily="49" charset="0"/>
              </a:rPr>
              <a:t>statement</a:t>
            </a:r>
            <a:r>
              <a:rPr lang="en-US" sz="2350" dirty="0"/>
              <a:t>.</a:t>
            </a:r>
            <a:br>
              <a:rPr lang="en-US" sz="2350" dirty="0"/>
            </a:br>
            <a:r>
              <a:rPr lang="en-US" dirty="0"/>
              <a:t> </a:t>
            </a:r>
            <a:r>
              <a:rPr lang="en-US" sz="1800" dirty="0">
                <a:latin typeface="Consolas" pitchFamily="49" charset="0"/>
                <a:cs typeface="Consolas" pitchFamily="49" charset="0"/>
              </a:rPr>
              <a:t>statement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compoundStmt</a:t>
            </a:r>
            <a:br>
              <a:rPr lang="en-US" sz="1800" dirty="0">
                <a:latin typeface="Consolas" pitchFamily="49" charset="0"/>
                <a:cs typeface="Consolas" pitchFamily="49" charset="0"/>
              </a:rPr>
            </a:b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forLoopStmt</a:t>
            </a:r>
            <a:br>
              <a:rPr lang="en-US" sz="1800" dirty="0">
                <a:latin typeface="Consolas" pitchFamily="49" charset="0"/>
                <a:cs typeface="Consolas" pitchFamily="49" charset="0"/>
              </a:rPr>
            </a:b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br>
              <a:rPr lang="en-US" sz="1800" dirty="0">
                <a:latin typeface="Consolas" pitchFamily="49" charset="0"/>
                <a:cs typeface="Consolas" pitchFamily="49" charset="0"/>
              </a:rPr>
            </a:b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sz="2350" dirty="0"/>
              <a:t>Use the </a:t>
            </a:r>
            <a:r>
              <a:rPr lang="en-US" sz="2350" dirty="0" err="1"/>
              <a:t>lookahead</a:t>
            </a:r>
            <a:r>
              <a:rPr lang="en-US" sz="2350" dirty="0"/>
              <a:t> symbol to select the parsing method.</a:t>
            </a:r>
          </a:p>
          <a:p>
            <a:pPr lvl="1"/>
            <a:r>
              <a:rPr lang="en-US" sz="1900" dirty="0"/>
              <a:t>“</a:t>
            </a:r>
            <a:r>
              <a:rPr lang="en-US" sz="1900" dirty="0">
                <a:latin typeface="Consolas" panose="020B0609020204030204" pitchFamily="49" charset="0"/>
              </a:rPr>
              <a:t>if</a:t>
            </a:r>
            <a:r>
              <a:rPr lang="en-US" sz="1900" dirty="0"/>
              <a:t>”	→  call </a:t>
            </a:r>
            <a:r>
              <a:rPr lang="en-US" sz="1900" dirty="0">
                <a:latin typeface="Consolas" panose="020B0609020204030204" pitchFamily="49" charset="0"/>
              </a:rPr>
              <a:t>parseIfStmt()</a:t>
            </a:r>
          </a:p>
          <a:p>
            <a:pPr lvl="1"/>
            <a:r>
              <a:rPr lang="en-US" sz="1900" dirty="0"/>
              <a:t>“</a:t>
            </a:r>
            <a:r>
              <a:rPr lang="en-US" sz="1900" dirty="0">
                <a:latin typeface="Consolas" panose="020B0609020204030204" pitchFamily="49" charset="0"/>
              </a:rPr>
              <a:t>while</a:t>
            </a:r>
            <a:r>
              <a:rPr lang="en-US" sz="1900" dirty="0"/>
              <a:t>”	→  call </a:t>
            </a:r>
            <a:r>
              <a:rPr lang="en-US" sz="1900" dirty="0">
                <a:latin typeface="Consolas" panose="020B0609020204030204" pitchFamily="49" charset="0"/>
              </a:rPr>
              <a:t>parseLoopStmt()</a:t>
            </a:r>
            <a:endParaRPr lang="en-US" sz="1900" dirty="0"/>
          </a:p>
          <a:p>
            <a:pPr lvl="1"/>
            <a:r>
              <a:rPr lang="en-US" sz="1900" dirty="0"/>
              <a:t>“</a:t>
            </a:r>
            <a:r>
              <a:rPr lang="en-US" sz="1900" dirty="0">
                <a:latin typeface="Consolas" panose="020B0609020204030204" pitchFamily="49" charset="0"/>
              </a:rPr>
              <a:t>loop</a:t>
            </a:r>
            <a:r>
              <a:rPr lang="en-US" sz="1900" dirty="0"/>
              <a:t>” 	→  call </a:t>
            </a:r>
            <a:r>
              <a:rPr lang="en-US" sz="1900" dirty="0">
                <a:latin typeface="Consolas" panose="020B0609020204030204" pitchFamily="49" charset="0"/>
              </a:rPr>
              <a:t>parseLoopStmt()</a:t>
            </a:r>
            <a:endParaRPr lang="en-US" sz="1900" dirty="0"/>
          </a:p>
          <a:p>
            <a:pPr lvl="1"/>
            <a:r>
              <a:rPr lang="en-US" sz="1900" dirty="0"/>
              <a:t>identifier 	→  call either </a:t>
            </a:r>
            <a:r>
              <a:rPr lang="en-US" sz="1900" dirty="0">
                <a:latin typeface="Consolas" panose="020B0609020204030204" pitchFamily="49" charset="0"/>
              </a:rPr>
              <a:t>parseAssignmentStmt()</a:t>
            </a:r>
            <a:r>
              <a:rPr lang="en-US" sz="1900" dirty="0"/>
              <a:t> or</a:t>
            </a:r>
            <a:br>
              <a:rPr lang="en-US" sz="1900" dirty="0"/>
            </a:br>
            <a:r>
              <a:rPr lang="en-US" sz="1900" dirty="0"/>
              <a:t>		      </a:t>
            </a:r>
            <a:r>
              <a:rPr lang="en-US" sz="1900" dirty="0" err="1">
                <a:latin typeface="Consolas" panose="020B0609020204030204" pitchFamily="49" charset="0"/>
              </a:rPr>
              <a:t>parseProcedureCallStmt</a:t>
            </a:r>
            <a:r>
              <a:rPr lang="en-US" sz="1900" dirty="0">
                <a:latin typeface="Consolas" panose="020B0609020204030204" pitchFamily="49" charset="0"/>
              </a:rPr>
              <a:t>()</a:t>
            </a:r>
            <a:r>
              <a:rPr lang="en-US" sz="1900" dirty="0"/>
              <a:t>  (which one?)</a:t>
            </a:r>
          </a:p>
          <a:p>
            <a:r>
              <a:rPr lang="en-US" sz="2350" dirty="0"/>
              <a:t>Symbol </a:t>
            </a:r>
            <a:r>
              <a:rPr lang="en-US" sz="2350" dirty="0">
                <a:latin typeface="Consolas" panose="020B0609020204030204" pitchFamily="49" charset="0"/>
              </a:rPr>
              <a:t>identifier</a:t>
            </a:r>
            <a:r>
              <a:rPr lang="en-US" sz="2350"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 "~") factor | literal | </a:t>
            </a:r>
            <a:r>
              <a:rPr lang="en-US" sz="1800" dirty="0" err="1">
                <a:latin typeface="Consolas" pitchFamily="49" charset="0"/>
                <a:cs typeface="Consolas" pitchFamily="49" charset="0"/>
              </a:rPr>
              <a:t>constId</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variableExpr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err="1">
                <a:latin typeface="Consolas" panose="020B0609020204030204" pitchFamily="49" charset="0"/>
              </a:rPr>
              <a:t>constId</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52</a:t>
            </a:fld>
            <a:endParaRPr lang="en-US"/>
          </a:p>
        </p:txBody>
      </p:sp>
    </p:spTree>
    <p:extLst>
      <p:ext uri="{BB962C8B-B14F-4D97-AF65-F5344CB8AC3E}">
        <p14:creationId xmlns:p14="http://schemas.microsoft.com/office/powerpoint/2010/main" val="2620989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In </a:t>
            </a:r>
            <a:r>
              <a:rPr lang="en-US" dirty="0" err="1">
                <a:latin typeface="Consolas" panose="020B0609020204030204" pitchFamily="49" charset="0"/>
              </a:rPr>
              <a:t>parseStatement</a:t>
            </a:r>
            <a:r>
              <a:rPr lang="en-US" dirty="0">
                <a:latin typeface="Consolas" panose="020B0609020204030204" pitchFamily="49" charset="0"/>
              </a:rPr>
              <a:t>()</a:t>
            </a:r>
            <a:r>
              <a:rPr lang="en-US" dirty="0"/>
              <a:t>, if the symbol following the identifier is</a:t>
            </a:r>
            <a:br>
              <a:rPr lang="en-US" dirty="0"/>
            </a:br>
            <a:r>
              <a:rPr lang="en-US" dirty="0"/>
              <a:t>“</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54</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3246310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56</a:t>
            </a:fld>
            <a:endParaRPr lang="en-US"/>
          </a:p>
        </p:txBody>
      </p:sp>
    </p:spTree>
    <p:extLst>
      <p:ext uri="{BB962C8B-B14F-4D97-AF65-F5344CB8AC3E}">
        <p14:creationId xmlns:p14="http://schemas.microsoft.com/office/powerpoint/2010/main" val="4259454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58</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59</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a:t>
            </a:r>
            <a:r>
              <a:rPr lang="en-US" sz="1800" dirty="0" err="1">
                <a:latin typeface="Consolas" pitchFamily="49" charset="0"/>
                <a:cs typeface="Consolas" pitchFamily="49" charset="0"/>
              </a:rPr>
              <a:t>variableId</a:t>
            </a:r>
            <a:r>
              <a:rPr lang="en-US" sz="1800" dirty="0">
                <a:latin typeface="Consolas" pitchFamily="49" charset="0"/>
                <a:cs typeface="Consolas" pitchFamily="49" charset="0"/>
              </a:rPr>
              <a:t>,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procedureId</a:t>
            </a:r>
            <a:r>
              <a:rPr lang="en-US" sz="1800" dirty="0">
                <a:latin typeface="Consolas" pitchFamily="49" charset="0"/>
                <a:cs typeface="Consolas" pitchFamily="49" charset="0"/>
              </a:rPr>
              <a:t>,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2" name="TextBox 1">
            <a:extLst>
              <a:ext uri="{FF2B5EF4-FFF2-40B4-BE49-F238E27FC236}">
                <a16:creationId xmlns:a16="http://schemas.microsoft.com/office/drawing/2014/main" id="{A4E95B65-7CB7-6A5E-F5D9-BBFBBAF57BE2}"/>
              </a:ext>
            </a:extLst>
          </p:cNvPr>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6</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enum</a:t>
            </a:r>
            <a:r>
              <a:rPr lang="en-US" sz="1800" dirty="0">
                <a:latin typeface="Consolas" panose="020B0609020204030204" pitchFamily="49" charset="0"/>
              </a:rPr>
              <a:t>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private String text;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public class Scope extends HashMap&lt;String, IdType&gt;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private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Scope(</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347130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public void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add(Token </a:t>
            </a:r>
            <a:r>
              <a:rPr lang="en-US" dirty="0" err="1">
                <a:latin typeface="Consolas" panose="020B0609020204030204" pitchFamily="49" charset="0"/>
              </a:rPr>
              <a:t>idToken</a:t>
            </a:r>
            <a:r>
              <a:rPr lang="en-US" dirty="0">
                <a:latin typeface="Consolas" panose="020B0609020204030204" pitchFamily="49" charset="0"/>
              </a:rPr>
              <a:t>, IdType idType)</a:t>
            </a:r>
            <a:br>
              <a:rPr lang="en-US" dirty="0">
                <a:latin typeface="Consolas" panose="020B0609020204030204" pitchFamily="49" charset="0"/>
              </a:rPr>
            </a:br>
            <a:r>
              <a:rPr lang="en-US" dirty="0">
                <a:latin typeface="Consolas" panose="020B0609020204030204" pitchFamily="49" charset="0"/>
              </a:rPr>
              <a:t>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public IdType get(String </a:t>
            </a:r>
            <a:r>
              <a:rPr lang="en-US" dirty="0" err="1">
                <a:latin typeface="Consolas" panose="020B0609020204030204" pitchFamily="49" charset="0"/>
              </a:rPr>
              <a:t>idStr</a:t>
            </a:r>
            <a:r>
              <a:rPr lang="en-US" dirty="0">
                <a:latin typeface="Consolas" panose="020B0609020204030204" pitchFamily="49" charset="0"/>
              </a:rPr>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62</a:t>
            </a:fld>
            <a:endParaRPr lang="en-US"/>
          </a:p>
        </p:txBody>
      </p:sp>
    </p:spTree>
    <p:extLst>
      <p:ext uri="{BB962C8B-B14F-4D97-AF65-F5344CB8AC3E}">
        <p14:creationId xmlns:p14="http://schemas.microsoft.com/office/powerpoint/2010/main" val="2018534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63</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64</a:t>
            </a:fld>
            <a:endParaRPr lang="en-US"/>
          </a:p>
        </p:txBody>
      </p:sp>
    </p:spTree>
    <p:extLst>
      <p:ext uri="{BB962C8B-B14F-4D97-AF65-F5344CB8AC3E}">
        <p14:creationId xmlns:p14="http://schemas.microsoft.com/office/powerpoint/2010/main" val="718269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a:xfrm>
            <a:off x="458787" y="1363663"/>
            <a:ext cx="8503920" cy="4935537"/>
          </a:xfrm>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Three possible cases: a declared constant, a variable</a:t>
            </a:r>
          </a:p>
          <a:p>
            <a:pPr marL="0" lvl="1" indent="0">
              <a:spcBef>
                <a:spcPts val="100"/>
              </a:spcBef>
              <a:buNone/>
            </a:pPr>
            <a:r>
              <a:rPr lang="en-US" sz="1800" dirty="0">
                <a:latin typeface="Consolas" panose="020B0609020204030204" pitchFamily="49" charset="0"/>
              </a:rPr>
              <a:t>    // expression, or a function call expression.  Use lookahead</a:t>
            </a:r>
          </a:p>
          <a:p>
            <a:pPr marL="0" lvl="1" indent="0">
              <a:spcBef>
                <a:spcPts val="100"/>
              </a:spcBef>
              <a:buNone/>
            </a:pPr>
            <a:r>
              <a:rPr lang="en-US" sz="1800" dirty="0">
                <a:latin typeface="Consolas" panose="020B0609020204030204" pitchFamily="49" charset="0"/>
              </a:rPr>
              <a:t>    // tokens and declaration to determine correct parsing action.</a:t>
            </a:r>
          </a:p>
          <a:p>
            <a:pPr marL="0" lvl="1" indent="0">
              <a:spcBef>
                <a:spcPts val="100"/>
              </a:spcBef>
              <a:buNone/>
            </a:pPr>
            <a:r>
              <a:rPr lang="en-US" sz="1800" b="1" dirty="0">
                <a:latin typeface="Consolas" panose="020B0609020204030204" pitchFamily="49" charset="0"/>
              </a:rPr>
              <a:t>    var </a:t>
            </a:r>
            <a:r>
              <a:rPr lang="en-US" sz="1800" b="1" dirty="0" err="1">
                <a:latin typeface="Consolas" panose="020B0609020204030204" pitchFamily="49" charset="0"/>
              </a:rPr>
              <a:t>idStr</a:t>
            </a:r>
            <a:r>
              <a:rPr lang="en-US" sz="1800" b="1" dirty="0">
                <a:latin typeface="Consolas" panose="020B0609020204030204" pitchFamily="49" charset="0"/>
              </a:rPr>
              <a:t>  = </a:t>
            </a:r>
            <a:r>
              <a:rPr lang="en-US" sz="1800" b="1" dirty="0" err="1">
                <a:latin typeface="Consolas" panose="020B0609020204030204" pitchFamily="49" charset="0"/>
              </a:rPr>
              <a:t>scanner.token</a:t>
            </a:r>
            <a:r>
              <a:rPr lang="en-US" sz="1800" b="1" dirty="0">
                <a:latin typeface="Consolas" panose="020B0609020204030204" pitchFamily="49" charset="0"/>
              </a:rPr>
              <a:t>().text();</a:t>
            </a:r>
          </a:p>
          <a:p>
            <a:pPr marL="0" lvl="1" indent="0">
              <a:spcBef>
                <a:spcPts val="100"/>
              </a:spcBef>
              <a:buNone/>
            </a:pPr>
            <a:r>
              <a:rPr lang="en-US" sz="1800" b="1" dirty="0">
                <a:latin typeface="Consolas" panose="020B0609020204030204" pitchFamily="49" charset="0"/>
              </a:rPr>
              <a:t>    var idType = idTable.get(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if (idType == IdType.constantId)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 if (idType == IdType.variableId)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parseVariableExpr</a:t>
            </a:r>
            <a:r>
              <a:rPr lang="en-US" sz="1800" b="1" dirty="0">
                <a:latin typeface="Consolas" panose="020B0609020204030204" pitchFamily="49" charset="0"/>
              </a:rPr>
              <a:t>();</a:t>
            </a:r>
          </a:p>
        </p:txBody>
      </p:sp>
      <p:sp>
        <p:nvSpPr>
          <p:cNvPr id="2" name="TextBox 1">
            <a:extLst>
              <a:ext uri="{FF2B5EF4-FFF2-40B4-BE49-F238E27FC236}">
                <a16:creationId xmlns:a16="http://schemas.microsoft.com/office/drawing/2014/main" id="{03B99D52-1720-1421-2E79-E5B122262F33}"/>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8335099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66</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81794" y="1363663"/>
            <a:ext cx="8412480" cy="4935537"/>
          </a:xfrm>
        </p:spPr>
        <p:txBody>
          <a:bodyPr tIns="91440"/>
          <a:lstStyle/>
          <a:p>
            <a:pPr marL="0" lvl="1" indent="0">
              <a:spcBef>
                <a:spcPts val="100"/>
              </a:spcBef>
              <a:buNone/>
            </a:pPr>
            <a:r>
              <a:rPr lang="en-US" sz="1800" b="1" dirty="0">
                <a:latin typeface="Consolas" panose="020B0609020204030204" pitchFamily="49" charset="0"/>
              </a:rPr>
              <a:t>        else if (</a:t>
            </a:r>
            <a:r>
              <a:rPr lang="en-US" sz="1800" b="1" dirty="0" err="1">
                <a:latin typeface="Consolas" panose="020B0609020204030204" pitchFamily="49" charset="0"/>
              </a:rPr>
              <a:t>idType</a:t>
            </a:r>
            <a:r>
              <a:rPr lang="en-US" sz="1800" b="1" dirty="0">
                <a:latin typeface="Consolas" panose="020B0609020204030204" pitchFamily="49" charset="0"/>
              </a:rPr>
              <a:t> == </a:t>
            </a:r>
            <a:r>
              <a:rPr lang="en-US" sz="1800" b="1" dirty="0" err="1">
                <a:latin typeface="Consolas" panose="020B0609020204030204" pitchFamily="49" charset="0"/>
              </a:rPr>
              <a:t>IdType.functionId</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a:t>
            </a:r>
            <a:r>
              <a:rPr lang="en-US" sz="1800" b="1" dirty="0" err="1">
                <a:latin typeface="Consolas" panose="020B0609020204030204" pitchFamily="49" charset="0"/>
              </a:rPr>
              <a:t>idStr</a:t>
            </a:r>
            <a:endParaRPr lang="en-US" sz="1800" b="1" dirty="0">
              <a:latin typeface="Consolas" panose="020B0609020204030204" pitchFamily="49" charset="0"/>
            </a:endParaRPr>
          </a:p>
          <a:p>
            <a:pPr marL="0" indent="0">
              <a:spcBef>
                <a:spcPts val="100"/>
              </a:spcBef>
              <a:buNone/>
            </a:pPr>
            <a:r>
              <a:rPr lang="en-US" sz="1800" b="1" dirty="0">
                <a:latin typeface="Consolas" panose="020B0609020204030204" pitchFamily="49" charset="0"/>
              </a:rPr>
              <a:t>                      +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(2).symbol()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a:t>
            </a:r>
            <a:r>
              <a:rPr lang="en-US" sz="1800" b="1" dirty="0" err="1">
                <a:latin typeface="Consolas" panose="020B0609020204030204" pitchFamily="49" charset="0"/>
              </a:rPr>
              <a:t>scanner.token</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 "\" has not been declared.");</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4232461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scanner.token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a:t>
            </a:r>
            <a:r>
              <a:rPr lang="en-US" sz="1800" dirty="0" err="1">
                <a:latin typeface="Consolas" pitchFamily="49" charset="0"/>
                <a:cs typeface="Consolas" pitchFamily="49" charset="0"/>
              </a:rPr>
              <a:t>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
        <p:nvSpPr>
          <p:cNvPr id="6" name="TextBox 5"/>
          <p:cNvSpPr txBox="1"/>
          <p:nvPr/>
        </p:nvSpPr>
        <p:spPr>
          <a:xfrm>
            <a:off x="5347653" y="46482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6388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766582" y="2398542"/>
            <a:ext cx="2274277" cy="222504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800601" y="4583724"/>
            <a:ext cx="547053" cy="818857"/>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452382" y="3084342"/>
            <a:ext cx="902677" cy="222504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638800" y="36693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6482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648200" y="45075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Diamond 22">
            <a:extLst>
              <a:ext uri="{FF2B5EF4-FFF2-40B4-BE49-F238E27FC236}">
                <a16:creationId xmlns:a16="http://schemas.microsoft.com/office/drawing/2014/main" id="{892FEDF8-6AD7-017B-8BFB-AA9E1CC168CA}"/>
              </a:ext>
            </a:extLst>
          </p:cNvPr>
          <p:cNvSpPr/>
          <p:nvPr/>
        </p:nvSpPr>
        <p:spPr bwMode="auto">
          <a:xfrm>
            <a:off x="3634154"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57254D62-50F1-AB5E-2284-E1495D0AEE9B}"/>
              </a:ext>
            </a:extLst>
          </p:cNvPr>
          <p:cNvCxnSpPr>
            <a:cxnSpLocks/>
            <a:stCxn id="9" idx="1"/>
            <a:endCxn id="23" idx="3"/>
          </p:cNvCxnSpPr>
          <p:nvPr/>
        </p:nvCxnSpPr>
        <p:spPr bwMode="auto">
          <a:xfrm flipH="1">
            <a:off x="3817034" y="5688037"/>
            <a:ext cx="1530619" cy="0"/>
          </a:xfrm>
          <a:prstGeom prst="straightConnector1">
            <a:avLst/>
          </a:prstGeom>
          <a:noFill/>
          <a:ln w="9525" cap="flat" cmpd="sng" algn="ctr">
            <a:solidFill>
              <a:schemeClr val="tx1"/>
            </a:solidFill>
            <a:prstDash val="solid"/>
            <a:round/>
            <a:headEnd type="none" w="med" len="med"/>
            <a:tailEnd type="triangle"/>
          </a:ln>
          <a:effectLst/>
        </p:spPr>
      </p:cxnSp>
      <p:sp>
        <p:nvSpPr>
          <p:cNvPr id="9" name="Diamond 8">
            <a:extLst>
              <a:ext uri="{FF2B5EF4-FFF2-40B4-BE49-F238E27FC236}">
                <a16:creationId xmlns:a16="http://schemas.microsoft.com/office/drawing/2014/main" id="{BBA07BC1-6C0C-A407-E434-5E332261B742}"/>
              </a:ext>
            </a:extLst>
          </p:cNvPr>
          <p:cNvSpPr/>
          <p:nvPr/>
        </p:nvSpPr>
        <p:spPr bwMode="auto">
          <a:xfrm>
            <a:off x="5347653"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a:noFill/>
          <a:ln w="9525">
            <a:noFill/>
            <a:miter lim="800000"/>
            <a:headEnd/>
            <a:tailEnd/>
          </a:ln>
        </p:spPr>
        <p:txBody>
          <a:bodyPr vert="horz" wrap="square" lIns="91440" tIns="45720" rIns="92075" bIns="46038" numCol="1" anchor="t" anchorCtr="0" compatLnSpc="1">
            <a:prstTxWarp prst="textNoShape">
              <a:avLst/>
            </a:prstTxWarp>
          </a:bodyPr>
          <a:lstStyle/>
          <a:p>
            <a:pPr marL="182880" indent="0">
              <a:spcBef>
                <a:spcPts val="0"/>
              </a:spcBef>
              <a:buNone/>
            </a:pPr>
            <a:r>
              <a:rPr lang="en-US" sz="1800" dirty="0">
                <a:latin typeface="Consolas" pitchFamily="49" charset="0"/>
              </a:rPr>
              <a:t>finally</a:t>
            </a:r>
          </a:p>
          <a:p>
            <a:pPr marL="182880" indent="0">
              <a:spcBef>
                <a:spcPts val="0"/>
              </a:spcBef>
              <a:buNone/>
            </a:pPr>
            <a:r>
              <a:rPr lang="en-US" sz="1800" dirty="0">
                <a:latin typeface="Consolas" pitchFamily="49" charset="0"/>
              </a:rPr>
              <a:t>  {</a:t>
            </a:r>
          </a:p>
          <a:p>
            <a:pPr marL="182880" indent="0">
              <a:spcBef>
                <a:spcPts val="0"/>
              </a:spcBef>
              <a:buNone/>
            </a:pPr>
            <a:r>
              <a:rPr lang="en-US" sz="1800" dirty="0">
                <a:latin typeface="Consolas" pitchFamily="49" charset="0"/>
              </a:rPr>
              <a:t>    idTable.closeScope();</a:t>
            </a:r>
          </a:p>
          <a:p>
            <a:pPr marL="182880" indent="0">
              <a:spcBef>
                <a:spcPts val="0"/>
              </a:spcBef>
              <a:buNone/>
            </a:pPr>
            <a:r>
              <a:rPr lang="en-US" sz="1800" dirty="0">
                <a:latin typeface="Consolas" pitchFamily="49" charset="0"/>
              </a:rPr>
              <a:t>  }</a:t>
            </a:r>
          </a:p>
          <a:p>
            <a:pPr marL="182880" indent="0">
              <a:spcBef>
                <a:spcPts val="0"/>
              </a:spcBef>
              <a:buNone/>
            </a:pPr>
            <a:endParaRPr lang="en-US" sz="1800" dirty="0">
              <a:latin typeface="Consolas" pitchFamily="49" charset="0"/>
            </a:endParaRPr>
          </a:p>
          <a:p>
            <a:pPr marL="182880" indent="0">
              <a:spcBef>
                <a:spcPts val="0"/>
              </a:spcBef>
              <a:buNone/>
            </a:pPr>
            <a:r>
              <a:rPr lang="en-US" sz="1800" dirty="0">
                <a:latin typeface="Consolas" pitchFamily="49" charset="0"/>
              </a:rPr>
              <a:t>match(</a:t>
            </a:r>
            <a:r>
              <a:rPr lang="en-US" sz="1800" dirty="0" err="1">
                <a:latin typeface="Consolas" pitchFamily="49" charset="0"/>
              </a:rPr>
              <a:t>Symbol.rightBrace</a:t>
            </a:r>
            <a:r>
              <a:rPr lang="en-US" sz="1800" dirty="0">
                <a:latin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68</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a:latin typeface="Consolas" pitchFamily="49" charset="0"/>
                <a:cs typeface="Consolas" pitchFamily="49" charset="0"/>
              </a:rPr>
              <a:t>var symbol =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var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scanner.text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var idType = idTable.get(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 + </a:t>
            </a:r>
            <a:r>
              <a:rPr lang="en-US" sz="1800" b="1" dirty="0" err="1">
                <a:latin typeface="Consolas" pitchFamily="49" charset="0"/>
                <a:cs typeface="Consolas" pitchFamily="49" charset="0"/>
              </a:rPr>
              <a:t>scanner.token</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 "\" cannot start a statement.");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
        <p:nvSpPr>
          <p:cNvPr id="6" name="TextBox 5"/>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7</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scanner.lookahead</a:t>
            </a:r>
            <a:r>
              <a:rPr lang="en-US" sz="1800" dirty="0">
                <a:latin typeface="Consolas" pitchFamily="49" charset="0"/>
                <a:cs typeface="Consolas" pitchFamily="49" charset="0"/>
              </a:rPr>
              <a:t>(2).symbol() == </a:t>
            </a:r>
            <a:r>
              <a:rPr lang="en-US" sz="1800" dirty="0" err="1">
                <a:latin typeface="Consolas" pitchFamily="49" charset="0"/>
                <a:cs typeface="Consolas" pitchFamily="49" charset="0"/>
              </a:rPr>
              <a:t>Symbol.leftParen</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parseProcedureCallStmt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throw error("Identifier \"" + </a:t>
            </a:r>
            <a:r>
              <a:rPr lang="en-US" sz="1800" dirty="0" err="1">
                <a:latin typeface="Consolas" pitchFamily="49" charset="0"/>
                <a:cs typeface="Consolas" pitchFamily="49" charset="0"/>
              </a:rPr>
              <a:t>idStr</a:t>
            </a: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                      + "\" has not been declared.");</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switch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case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 -&gt;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case </a:t>
            </a:r>
            <a:r>
              <a:rPr lang="en-US" sz="1800" dirty="0" err="1">
                <a:latin typeface="Consolas" pitchFamily="49" charset="0"/>
                <a:cs typeface="Consolas" pitchFamily="49" charset="0"/>
              </a:rPr>
              <a:t>Symbol.ifRW</a:t>
            </a:r>
            <a:r>
              <a:rPr lang="en-US" sz="1800" dirty="0">
                <a:latin typeface="Consolas" pitchFamily="49" charset="0"/>
                <a:cs typeface="Consolas" pitchFamily="49" charset="0"/>
              </a:rPr>
              <a:t>      -&gt; </a:t>
            </a:r>
            <a:r>
              <a:rPr lang="en-US" sz="1800" dirty="0" err="1">
                <a:latin typeface="Consolas" pitchFamily="49" charset="0"/>
                <a:cs typeface="Consolas" pitchFamily="49" charset="0"/>
              </a:rPr>
              <a:t>parseIfStmt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86280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latin typeface="Consolas" panose="020B0609020204030204" pitchFamily="49" charset="0"/>
              </a:rPr>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069186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a:t>
            </a:r>
            <a:br>
              <a:rPr lang="en-US" dirty="0"/>
            </a:br>
            <a:r>
              <a:rPr lang="en-US" dirty="0"/>
              <a:t>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a:t>
            </a:r>
            <a:br>
              <a:rPr lang="en-US" dirty="0"/>
            </a:br>
            <a:r>
              <a:rPr lang="en-US" dirty="0"/>
              <a:t>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354594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226425" cy="4935537"/>
          </a:xfrm>
        </p:spPr>
        <p:txBody>
          <a:bodyPr/>
          <a:lstStyle/>
          <a:p>
            <a:pPr marL="9144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parseVariableCommon</a:t>
            </a:r>
            <a:r>
              <a:rPr lang="en-US" sz="1800" dirty="0">
                <a:latin typeface="Consolas" panose="020B0609020204030204" pitchFamily="49" charset="0"/>
              </a:rPr>
              <a:t>() throws ...</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match(Symbol.identifier);</a:t>
            </a:r>
          </a:p>
          <a:p>
            <a:pPr marL="91440" indent="0">
              <a:spcBef>
                <a:spcPts val="0"/>
              </a:spcBef>
              <a:buNone/>
            </a:pPr>
            <a:r>
              <a:rPr lang="en-US" sz="1800" dirty="0">
                <a:latin typeface="Consolas" panose="020B0609020204030204" pitchFamily="49" charset="0"/>
              </a:rPr>
              <a:t>    var idType = idTable.get(</a:t>
            </a:r>
            <a:r>
              <a:rPr lang="en-US" sz="1800" dirty="0" err="1">
                <a:latin typeface="Consolas" panose="020B0609020204030204" pitchFamily="49" charset="0"/>
              </a:rPr>
              <a:t>idToken.text</a:t>
            </a:r>
            <a:r>
              <a:rPr lang="en-US" sz="1800" dirty="0">
                <a:latin typeface="Consolas" panose="020B0609020204030204" pitchFamily="49" charset="0"/>
              </a:rPr>
              <a:t>());</a:t>
            </a:r>
          </a:p>
          <a:p>
            <a:pPr marL="91440" indent="0">
              <a:spcBef>
                <a:spcPts val="0"/>
              </a:spcBef>
              <a:buNone/>
            </a:pP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if (idType == null)</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has not been declared.";</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else if (idType != IdType.variableId)</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is not a variable.";</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459136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a:t>
            </a:r>
            <a:r>
              <a:rPr lang="en-US" sz="1800" dirty="0" err="1">
                <a:latin typeface="Consolas" panose="020B0609020204030204" pitchFamily="49" charset="0"/>
              </a:rPr>
              <a:t>scanner.symbol</a:t>
            </a:r>
            <a:r>
              <a:rPr lang="en-US" sz="1800" dirty="0">
                <a:latin typeface="Consolas" panose="020B0609020204030204" pitchFamily="49" charset="0"/>
              </a:rPr>
              <a:t>().</a:t>
            </a:r>
            <a:r>
              <a:rPr lang="en-US" sz="1800" dirty="0" err="1">
                <a:latin typeface="Consolas" panose="020B0609020204030204" pitchFamily="49" charset="0"/>
              </a:rPr>
              <a:t>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Symbol.rightBracket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scanner.symbol</a:t>
            </a:r>
            <a:r>
              <a:rPr lang="en-US" sz="1800" dirty="0">
                <a:latin typeface="Consolas" panose="020B0609020204030204" pitchFamily="49" charset="0"/>
              </a:rPr>
              <a:t>() == Symbol.dot)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match(Symbol.dot);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Symbol.identifier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52597A7C-F89E-C965-DB0C-16604F1C2F6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33452447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8"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n-US" sz="1800" dirty="0">
                <a:latin typeface="Consolas" panose="020B0609020204030204" pitchFamily="49" charset="0"/>
              </a:rPr>
              <a:t>private void </a:t>
            </a:r>
            <a:r>
              <a:rPr lang="en-US" sz="1800" dirty="0" err="1">
                <a:latin typeface="Consolas" panose="020B0609020204030204" pitchFamily="49" charset="0"/>
              </a:rPr>
              <a:t>parseVariable</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try</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457200" lvl="1" indent="0">
              <a:spcBef>
                <a:spcPts val="200"/>
              </a:spcBef>
              <a:buNone/>
            </a:pPr>
            <a:r>
              <a:rPr lang="en-US" sz="1800" dirty="0">
                <a:latin typeface="Consolas" panose="020B0609020204030204" pitchFamily="49" charset="0"/>
              </a:rPr>
              <a:t>        recover(</a:t>
            </a:r>
            <a:r>
              <a:rPr lang="en-US" sz="1800" dirty="0" err="1">
                <a:latin typeface="Consolas" panose="020B0609020204030204" pitchFamily="49" charset="0"/>
              </a:rPr>
              <a:t>emptySet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4080409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fields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field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en-US" sz="1800" dirty="0">
                <a:latin typeface="Consolas" panose="020B0609020204030204" pitchFamily="49" charset="0"/>
              </a:rPr>
              <a:t>public Parser(Scanner </a:t>
            </a:r>
            <a:r>
              <a:rPr lang="en-US" sz="1800" dirty="0" err="1">
                <a:latin typeface="Consolas" panose="020B0609020204030204" pitchFamily="49" charset="0"/>
              </a:rPr>
              <a:t>scanner</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ErrorHandler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this.scanner</a:t>
            </a:r>
            <a:r>
              <a:rPr lang="en-US" sz="1800" dirty="0">
                <a:latin typeface="Consolas" panose="020B0609020204030204" pitchFamily="49" charset="0"/>
              </a:rPr>
              <a:t> = scanner;</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this.errorHandler</a:t>
            </a:r>
            <a:r>
              <a:rPr lang="en-US" sz="1800" dirty="0">
                <a:latin typeface="Consolas" panose="020B0609020204030204" pitchFamily="49" charset="0"/>
              </a:rPr>
              <a:t> =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3361249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a:xfrm>
            <a:off x="289560" y="1363663"/>
            <a:ext cx="8778240" cy="4935537"/>
          </a:xfrm>
        </p:spPr>
        <p:txBody>
          <a:bodyPr/>
          <a:lstStyle/>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errorHandler</a:t>
            </a:r>
            <a:r>
              <a:rPr lang="en-US" sz="1800" dirty="0">
                <a:latin typeface="Consolas" panose="020B0609020204030204" pitchFamily="49" charset="0"/>
              </a:rPr>
              <a:t> = new ErrorHandler();</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fileReader</a:t>
            </a:r>
            <a:r>
              <a:rPr lang="en-US" sz="1800" dirty="0">
                <a:latin typeface="Consolas" panose="020B0609020204030204" pitchFamily="49" charset="0"/>
              </a:rPr>
              <a:t> = new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StandardCharsets.UTF_8);</a:t>
            </a:r>
          </a:p>
          <a:p>
            <a:pPr marL="0" indent="0">
              <a:spcBef>
                <a:spcPts val="200"/>
              </a:spcBef>
              <a:buNone/>
            </a:pPr>
            <a:r>
              <a:rPr lang="en-US" sz="1800" dirty="0">
                <a:latin typeface="Consolas" panose="020B0609020204030204" pitchFamily="49" charset="0"/>
              </a:rPr>
              <a:t>var reader  = new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source  = new Source(reader);</a:t>
            </a:r>
          </a:p>
          <a:p>
            <a:pPr marL="0" indent="0">
              <a:spcBef>
                <a:spcPts val="200"/>
              </a:spcBef>
              <a:buNone/>
            </a:pPr>
            <a:r>
              <a:rPr lang="en-US" sz="1800" dirty="0">
                <a:latin typeface="Consolas" panose="020B0609020204030204" pitchFamily="49" charset="0"/>
              </a:rPr>
              <a:t>var scanner = new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idTable</a:t>
            </a:r>
            <a:r>
              <a:rPr lang="en-US" sz="1800" dirty="0">
                <a:latin typeface="Consolas" panose="020B0609020204030204" pitchFamily="49" charset="0"/>
              </a:rPr>
              <a:t> = new </a:t>
            </a:r>
            <a:r>
              <a:rPr lang="en-US" sz="1800" dirty="0" err="1">
                <a:latin typeface="Consolas" panose="020B0609020204030204" pitchFamily="49" charset="0"/>
              </a:rPr>
              <a:t>IdTable</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parser  = new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77</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8</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9</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8993</TotalTime>
  <Words>6727</Words>
  <Application>Microsoft Office PowerPoint</Application>
  <PresentationFormat>On-screen Show (4:3)</PresentationFormat>
  <Paragraphs>1029</Paragraphs>
  <Slides>77</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Comments on Version 2 of parseLoopStmt()</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Parsing Guideline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parseVariableCommon()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357</cp:revision>
  <cp:lastPrinted>2022-08-02T18:35:40Z</cp:lastPrinted>
  <dcterms:created xsi:type="dcterms:W3CDTF">2005-01-12T21:47:45Z</dcterms:created>
  <dcterms:modified xsi:type="dcterms:W3CDTF">2025-02-13T18:54:25Z</dcterms:modified>
</cp:coreProperties>
</file>